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gif" ContentType="image/gif"/>
  <Default Extension="avi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embeddings/oleObject5.bin" ContentType="application/vnd.openxmlformats-officedocument.oleObject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0.xml" ContentType="application/vnd.openxmlformats-officedocument.presentationml.tags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2.xml" ContentType="application/vnd.openxmlformats-officedocument.presentationml.tags+xml"/>
  <Override PartName="/ppt/notesSlides/notesSlide25.xml" ContentType="application/vnd.openxmlformats-officedocument.presentationml.notesSlide+xml"/>
  <Override PartName="/ppt/embeddings/oleObject24.bin" ContentType="application/vnd.openxmlformats-officedocument.oleObject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embeddings/oleObject25.bin" ContentType="application/vnd.openxmlformats-officedocument.oleObject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8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29.xml" ContentType="application/vnd.openxmlformats-officedocument.presentationml.notesSlide+xml"/>
  <Override PartName="/ppt/tags/tag17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18.xml" ContentType="application/vnd.openxmlformats-officedocument.presentationml.tags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 autoCompressPictures="0">
  <p:sldMasterIdLst>
    <p:sldMasterId id="2147483717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259" r:id="rId3"/>
    <p:sldId id="437" r:id="rId4"/>
    <p:sldId id="448" r:id="rId5"/>
    <p:sldId id="348" r:id="rId6"/>
    <p:sldId id="306" r:id="rId7"/>
    <p:sldId id="300" r:id="rId8"/>
    <p:sldId id="352" r:id="rId9"/>
    <p:sldId id="351" r:id="rId10"/>
    <p:sldId id="420" r:id="rId11"/>
    <p:sldId id="421" r:id="rId12"/>
    <p:sldId id="257" r:id="rId13"/>
    <p:sldId id="261" r:id="rId14"/>
    <p:sldId id="316" r:id="rId15"/>
    <p:sldId id="366" r:id="rId16"/>
    <p:sldId id="367" r:id="rId17"/>
    <p:sldId id="368" r:id="rId18"/>
    <p:sldId id="369" r:id="rId19"/>
    <p:sldId id="377" r:id="rId20"/>
    <p:sldId id="427" r:id="rId21"/>
    <p:sldId id="265" r:id="rId22"/>
    <p:sldId id="371" r:id="rId23"/>
    <p:sldId id="372" r:id="rId24"/>
    <p:sldId id="375" r:id="rId25"/>
    <p:sldId id="424" r:id="rId26"/>
    <p:sldId id="446" r:id="rId27"/>
    <p:sldId id="426" r:id="rId28"/>
    <p:sldId id="378" r:id="rId29"/>
    <p:sldId id="317" r:id="rId30"/>
    <p:sldId id="303" r:id="rId31"/>
    <p:sldId id="449" r:id="rId32"/>
    <p:sldId id="323" r:id="rId33"/>
    <p:sldId id="362" r:id="rId34"/>
    <p:sldId id="450" r:id="rId35"/>
    <p:sldId id="319" r:id="rId36"/>
    <p:sldId id="327" r:id="rId37"/>
    <p:sldId id="328" r:id="rId38"/>
    <p:sldId id="364" r:id="rId39"/>
    <p:sldId id="380" r:id="rId40"/>
    <p:sldId id="390" r:id="rId41"/>
    <p:sldId id="429" r:id="rId42"/>
    <p:sldId id="391" r:id="rId43"/>
    <p:sldId id="392" r:id="rId44"/>
    <p:sldId id="419" r:id="rId45"/>
    <p:sldId id="397" r:id="rId46"/>
    <p:sldId id="398" r:id="rId47"/>
    <p:sldId id="443" r:id="rId48"/>
    <p:sldId id="399" r:id="rId49"/>
    <p:sldId id="358" r:id="rId50"/>
    <p:sldId id="436" r:id="rId51"/>
    <p:sldId id="440" r:id="rId52"/>
    <p:sldId id="439" r:id="rId53"/>
    <p:sldId id="431" r:id="rId54"/>
    <p:sldId id="432" r:id="rId55"/>
    <p:sldId id="433" r:id="rId56"/>
    <p:sldId id="434" r:id="rId57"/>
    <p:sldId id="405" r:id="rId58"/>
    <p:sldId id="445" r:id="rId59"/>
    <p:sldId id="346" r:id="rId60"/>
    <p:sldId id="406" r:id="rId61"/>
    <p:sldId id="407" r:id="rId62"/>
    <p:sldId id="408" r:id="rId63"/>
    <p:sldId id="409" r:id="rId64"/>
    <p:sldId id="410" r:id="rId65"/>
    <p:sldId id="411" r:id="rId66"/>
    <p:sldId id="412" r:id="rId67"/>
    <p:sldId id="413" r:id="rId68"/>
    <p:sldId id="414" r:id="rId69"/>
    <p:sldId id="415" r:id="rId70"/>
    <p:sldId id="373" r:id="rId71"/>
    <p:sldId id="334" r:id="rId72"/>
    <p:sldId id="359" r:id="rId73"/>
    <p:sldId id="339" r:id="rId74"/>
    <p:sldId id="345" r:id="rId75"/>
    <p:sldId id="281" r:id="rId76"/>
    <p:sldId id="353" r:id="rId77"/>
    <p:sldId id="354" r:id="rId78"/>
    <p:sldId id="355" r:id="rId79"/>
    <p:sldId id="356" r:id="rId80"/>
    <p:sldId id="357" r:id="rId81"/>
    <p:sldId id="361" r:id="rId82"/>
    <p:sldId id="416" r:id="rId83"/>
    <p:sldId id="349" r:id="rId84"/>
    <p:sldId id="444" r:id="rId85"/>
    <p:sldId id="422" r:id="rId86"/>
    <p:sldId id="370" r:id="rId87"/>
    <p:sldId id="374" r:id="rId88"/>
    <p:sldId id="447" r:id="rId89"/>
    <p:sldId id="425" r:id="rId90"/>
    <p:sldId id="430" r:id="rId91"/>
    <p:sldId id="324" r:id="rId92"/>
    <p:sldId id="360" r:id="rId93"/>
    <p:sldId id="326" r:id="rId94"/>
    <p:sldId id="365" r:id="rId95"/>
    <p:sldId id="438" r:id="rId96"/>
    <p:sldId id="285" r:id="rId97"/>
    <p:sldId id="423" r:id="rId98"/>
    <p:sldId id="376" r:id="rId99"/>
    <p:sldId id="441" r:id="rId100"/>
    <p:sldId id="266" r:id="rId101"/>
    <p:sldId id="264" r:id="rId102"/>
    <p:sldId id="290" r:id="rId103"/>
    <p:sldId id="268" r:id="rId104"/>
    <p:sldId id="442" r:id="rId105"/>
    <p:sldId id="389" r:id="rId106"/>
    <p:sldId id="428" r:id="rId107"/>
    <p:sldId id="401" r:id="rId108"/>
    <p:sldId id="402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0AA"/>
    <a:srgbClr val="7BE127"/>
    <a:srgbClr val="608CC4"/>
    <a:srgbClr val="3760BB"/>
    <a:srgbClr val="FBD03E"/>
    <a:srgbClr val="9C6997"/>
    <a:srgbClr val="E3AB5B"/>
    <a:srgbClr val="357B45"/>
    <a:srgbClr val="FBE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8" autoAdjust="0"/>
    <p:restoredTop sz="80870" autoAdjust="0"/>
  </p:normalViewPr>
  <p:slideViewPr>
    <p:cSldViewPr snapToGrid="0">
      <p:cViewPr varScale="1">
        <p:scale>
          <a:sx n="98" d="100"/>
          <a:sy n="98" d="100"/>
        </p:scale>
        <p:origin x="-16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handoutMaster" Target="handoutMasters/handoutMaster1.xml"/><Relationship Id="rId112" Type="http://schemas.openxmlformats.org/officeDocument/2006/relationships/printerSettings" Target="printerSettings/printerSettings1.bin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query </a:t>
          </a:r>
          <a:r>
            <a:rPr lang="en-US" i="1" dirty="0" smtClean="0"/>
            <a:t>q</a:t>
          </a:r>
          <a:endParaRPr lang="en-US" i="1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7951C-A6C0-BE4D-8D8F-7921DEA801AD}" type="presOf" srcId="{62D6124A-B688-1140-8905-98BF26B1AB31}" destId="{3213669D-5059-1C43-9C85-ECFA4B71AEE8}" srcOrd="0" destOrd="0" presId="urn:microsoft.com/office/officeart/2005/8/layout/process2"/>
    <dgm:cxn modelId="{F3BAEEF3-5B16-D74A-82DA-DC964E155EF4}" type="presOf" srcId="{2EEA60CE-3D9B-AE41-9A09-0A4E70B107F7}" destId="{04F941B0-1CDD-ED44-89D1-976EFF2A0DDA}" srcOrd="0" destOrd="0" presId="urn:microsoft.com/office/officeart/2005/8/layout/process2"/>
    <dgm:cxn modelId="{5499DF53-659E-7142-AAEC-3BB81DE94EC1}" type="presOf" srcId="{368C1E50-6CE0-C446-88CF-C297A8B04A5C}" destId="{D53F695F-F812-734F-BEF0-3354179A99F1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A30B0B47-6815-574F-965B-E0DC220BAFDD}" type="presOf" srcId="{D31AC763-E53E-5B45-BDDA-F0860B0A711E}" destId="{75710544-DF41-254E-BCBD-A16485CC8CE4}" srcOrd="0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408DA0B8-57C6-2E4D-A26E-01EC0FFF551D}" type="presOf" srcId="{D31AC763-E53E-5B45-BDDA-F0860B0A711E}" destId="{AC47FD68-87E5-1F41-BBFD-895F8F38F77E}" srcOrd="1" destOrd="0" presId="urn:microsoft.com/office/officeart/2005/8/layout/process2"/>
    <dgm:cxn modelId="{7EB2E75E-9116-624F-B432-F92AD4B64A24}" type="presOf" srcId="{62D6124A-B688-1140-8905-98BF26B1AB31}" destId="{F33BADF0-5D66-D643-B30F-8D2EBA903A0F}" srcOrd="1" destOrd="0" presId="urn:microsoft.com/office/officeart/2005/8/layout/process2"/>
    <dgm:cxn modelId="{0A433ABB-766A-744B-AD50-D99FFED6DF9D}" type="presOf" srcId="{7395E36E-5C28-4F49-B3DA-F45BC7D6E2F2}" destId="{BEE11E83-0AB3-0445-B8ED-157A2D50BBE5}" srcOrd="0" destOrd="0" presId="urn:microsoft.com/office/officeart/2005/8/layout/process2"/>
    <dgm:cxn modelId="{B4390C48-9DA1-514A-B055-C8C581AD3F23}" type="presOf" srcId="{C82781A0-0BF1-D642-B39B-F3994C4AAACB}" destId="{AC13792B-2690-9C44-B004-FAF5D99E90B7}" srcOrd="0" destOrd="0" presId="urn:microsoft.com/office/officeart/2005/8/layout/process2"/>
    <dgm:cxn modelId="{70009AE7-5F36-3647-860D-C1D5CA899F12}" type="presOf" srcId="{49AC5912-BAE5-7B4C-8564-E555D8E44A1B}" destId="{642B2133-BF73-AC4B-B761-987D89F26B79}" srcOrd="1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0FE60687-DCE4-594C-9E79-3F3D5E203C30}" type="presOf" srcId="{49AC5912-BAE5-7B4C-8564-E555D8E44A1B}" destId="{E3AFE8C7-0CD8-6847-BC99-E9C9F63463FE}" srcOrd="0" destOrd="0" presId="urn:microsoft.com/office/officeart/2005/8/layout/process2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249BA56C-4A9F-894D-BEC9-4F8A6C8F2A8A}" type="presOf" srcId="{88187EE7-D008-2C41-99F5-DE655E403C66}" destId="{6430B7D3-2977-FA47-91AE-45369CC5BE69}" srcOrd="0" destOrd="0" presId="urn:microsoft.com/office/officeart/2005/8/layout/process2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DAF7E9BD-D057-FE48-A56F-D63C7B78113A}" type="presOf" srcId="{E5A6BBEC-8BA5-BA43-8A9C-078FDC2D270A}" destId="{75BEBFE7-0799-8F45-9BB4-38240387BCA3}" srcOrd="0" destOrd="0" presId="urn:microsoft.com/office/officeart/2005/8/layout/process2"/>
    <dgm:cxn modelId="{4C7D5E0E-BD96-3C4D-B955-3D79CE0BDA57}" type="presOf" srcId="{2EEA60CE-3D9B-AE41-9A09-0A4E70B107F7}" destId="{2F933A6B-64A9-8743-A751-3D970F8D5502}" srcOrd="1" destOrd="0" presId="urn:microsoft.com/office/officeart/2005/8/layout/process2"/>
    <dgm:cxn modelId="{A8BD617F-1891-BB4D-BD30-369C09F2F712}" type="presOf" srcId="{FB73C647-B71F-D54D-BF73-D648F9D130AC}" destId="{D41AF0D6-08D1-9044-AEC0-69537F27C8F9}" srcOrd="0" destOrd="0" presId="urn:microsoft.com/office/officeart/2005/8/layout/process2"/>
    <dgm:cxn modelId="{0891DF02-A39B-F840-B6A9-AD66E48F658C}" type="presParOf" srcId="{6430B7D3-2977-FA47-91AE-45369CC5BE69}" destId="{75BEBFE7-0799-8F45-9BB4-38240387BCA3}" srcOrd="0" destOrd="0" presId="urn:microsoft.com/office/officeart/2005/8/layout/process2"/>
    <dgm:cxn modelId="{22F58D30-A204-E84D-96F3-A285B1F42F8B}" type="presParOf" srcId="{6430B7D3-2977-FA47-91AE-45369CC5BE69}" destId="{75710544-DF41-254E-BCBD-A16485CC8CE4}" srcOrd="1" destOrd="0" presId="urn:microsoft.com/office/officeart/2005/8/layout/process2"/>
    <dgm:cxn modelId="{808E7D41-8F40-804C-8AE1-27562851FCFB}" type="presParOf" srcId="{75710544-DF41-254E-BCBD-A16485CC8CE4}" destId="{AC47FD68-87E5-1F41-BBFD-895F8F38F77E}" srcOrd="0" destOrd="0" presId="urn:microsoft.com/office/officeart/2005/8/layout/process2"/>
    <dgm:cxn modelId="{B400166E-99CC-6542-B3A8-3D61EFAB3998}" type="presParOf" srcId="{6430B7D3-2977-FA47-91AE-45369CC5BE69}" destId="{BEE11E83-0AB3-0445-B8ED-157A2D50BBE5}" srcOrd="2" destOrd="0" presId="urn:microsoft.com/office/officeart/2005/8/layout/process2"/>
    <dgm:cxn modelId="{D51881B6-E056-1D46-BC1B-B266C1195F08}" type="presParOf" srcId="{6430B7D3-2977-FA47-91AE-45369CC5BE69}" destId="{E3AFE8C7-0CD8-6847-BC99-E9C9F63463FE}" srcOrd="3" destOrd="0" presId="urn:microsoft.com/office/officeart/2005/8/layout/process2"/>
    <dgm:cxn modelId="{BEBD86BE-A2A5-D446-82BC-56DAA41CF1D0}" type="presParOf" srcId="{E3AFE8C7-0CD8-6847-BC99-E9C9F63463FE}" destId="{642B2133-BF73-AC4B-B761-987D89F26B79}" srcOrd="0" destOrd="0" presId="urn:microsoft.com/office/officeart/2005/8/layout/process2"/>
    <dgm:cxn modelId="{B9FAA0A1-6D9A-1743-AD0C-A05DC4D9A8A5}" type="presParOf" srcId="{6430B7D3-2977-FA47-91AE-45369CC5BE69}" destId="{AC13792B-2690-9C44-B004-FAF5D99E90B7}" srcOrd="4" destOrd="0" presId="urn:microsoft.com/office/officeart/2005/8/layout/process2"/>
    <dgm:cxn modelId="{2F25EFC7-A3B3-0E48-8C7A-B3D2656BE8A3}" type="presParOf" srcId="{6430B7D3-2977-FA47-91AE-45369CC5BE69}" destId="{3213669D-5059-1C43-9C85-ECFA4B71AEE8}" srcOrd="5" destOrd="0" presId="urn:microsoft.com/office/officeart/2005/8/layout/process2"/>
    <dgm:cxn modelId="{B15DA4C0-DF3A-4F46-964B-AD7286375CDB}" type="presParOf" srcId="{3213669D-5059-1C43-9C85-ECFA4B71AEE8}" destId="{F33BADF0-5D66-D643-B30F-8D2EBA903A0F}" srcOrd="0" destOrd="0" presId="urn:microsoft.com/office/officeart/2005/8/layout/process2"/>
    <dgm:cxn modelId="{351773C8-EB37-DB48-96BE-8C8560B6C96D}" type="presParOf" srcId="{6430B7D3-2977-FA47-91AE-45369CC5BE69}" destId="{D53F695F-F812-734F-BEF0-3354179A99F1}" srcOrd="6" destOrd="0" presId="urn:microsoft.com/office/officeart/2005/8/layout/process2"/>
    <dgm:cxn modelId="{2F289960-BE82-8D4D-B07E-B8FE56EEC9D0}" type="presParOf" srcId="{6430B7D3-2977-FA47-91AE-45369CC5BE69}" destId="{04F941B0-1CDD-ED44-89D1-976EFF2A0DDA}" srcOrd="7" destOrd="0" presId="urn:microsoft.com/office/officeart/2005/8/layout/process2"/>
    <dgm:cxn modelId="{C509D4F3-C884-E84A-8FAD-A3B7DEAEB6DB}" type="presParOf" srcId="{04F941B0-1CDD-ED44-89D1-976EFF2A0DDA}" destId="{2F933A6B-64A9-8743-A751-3D970F8D5502}" srcOrd="0" destOrd="0" presId="urn:microsoft.com/office/officeart/2005/8/layout/process2"/>
    <dgm:cxn modelId="{AFBE7FF6-25D4-F441-9AF1-0DD5FE2B4E14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</a:t>
          </a:r>
          <a:r>
            <a:rPr lang="en-US" i="1" dirty="0" err="1" smtClean="0"/>
            <a:t>S</a:t>
          </a:r>
          <a:r>
            <a:rPr lang="en-US" dirty="0" err="1" smtClean="0"/>
            <a:t>,t</a:t>
          </a:r>
          <a:r>
            <a:rPr lang="en-US" baseline="-25000" dirty="0" err="1" smtClean="0"/>
            <a:t>i</a:t>
          </a:r>
          <a:r>
            <a:rPr lang="en-US" dirty="0" err="1" smtClean="0"/>
            <a:t>+r</a:t>
          </a:r>
          <a:r>
            <a:rPr lang="en-US" dirty="0" smtClean="0"/>
            <a:t>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cap="small" dirty="0" smtClean="0"/>
            <a:t>Interpolate</a:t>
          </a:r>
          <a:r>
            <a:rPr lang="en-US" dirty="0" smtClean="0"/>
            <a:t>(</a:t>
          </a:r>
          <a:r>
            <a:rPr lang="en-US" dirty="0" err="1" smtClean="0"/>
            <a:t>F</a:t>
          </a:r>
          <a:r>
            <a:rPr lang="en-US" i="1" baseline="-25000" dirty="0" err="1" smtClean="0"/>
            <a:t>τ</a:t>
          </a:r>
          <a:r>
            <a:rPr lang="en-US" dirty="0" err="1" smtClean="0"/>
            <a:t>,</a:t>
          </a:r>
          <a:r>
            <a:rPr lang="en-US" i="1" dirty="0" err="1" smtClean="0"/>
            <a:t>t</a:t>
          </a:r>
          <a:r>
            <a:rPr lang="en-US" i="1" baseline="-25000" dirty="0" err="1" smtClean="0"/>
            <a:t>i</a:t>
          </a:r>
          <a:r>
            <a:rPr lang="en-US" dirty="0" err="1" smtClean="0"/>
            <a:t>,</a:t>
          </a:r>
          <a:r>
            <a:rPr lang="en-US" i="1" dirty="0" err="1" smtClean="0"/>
            <a:t>τ</a:t>
          </a:r>
          <a:r>
            <a:rPr lang="en-US" dirty="0" smtClean="0"/>
            <a:t>)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6056B2-1284-48BE-94F4-965CE42A73E1}" type="presOf" srcId="{4B7ED2E9-76CE-3D48-A0E8-8647610EE509}" destId="{2A645280-61AD-404B-ACC8-2B3CD6704E97}" srcOrd="0" destOrd="0" presId="urn:microsoft.com/office/officeart/2005/8/layout/process2"/>
    <dgm:cxn modelId="{54937033-BE15-4F6F-9CD3-27B4952C2219}" type="presOf" srcId="{E6016DEA-5735-3F40-8C2E-BAA307167EA3}" destId="{BE05CFA8-D476-2A4C-AA7C-96D92BC6D621}" srcOrd="1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257E4F1E-EB1A-41C7-A074-AFE933C4976F}" type="presOf" srcId="{D31AC763-E53E-5B45-BDDA-F0860B0A711E}" destId="{75710544-DF41-254E-BCBD-A16485CC8CE4}" srcOrd="0" destOrd="0" presId="urn:microsoft.com/office/officeart/2005/8/layout/process2"/>
    <dgm:cxn modelId="{148245DE-31E6-4491-AA0C-61CC68D52F65}" type="presOf" srcId="{D31AC763-E53E-5B45-BDDA-F0860B0A711E}" destId="{AC47FD68-87E5-1F41-BBFD-895F8F38F77E}" srcOrd="1" destOrd="0" presId="urn:microsoft.com/office/officeart/2005/8/layout/process2"/>
    <dgm:cxn modelId="{EC143073-A1FE-7D45-B2AD-77E9892FA98C}" srcId="{88187EE7-D008-2C41-99F5-DE655E403C66}" destId="{D872D8A9-2766-2344-BCC9-D0E32EEF19A5}" srcOrd="2" destOrd="0" parTransId="{54D9C772-0ACC-F54F-88D6-A89EE525DDA3}" sibTransId="{88B98DA6-1ABF-3B47-90BB-50A3D28CA1E1}"/>
    <dgm:cxn modelId="{2B2F179F-5E71-4A89-BF1D-B7A3FA974CFD}" type="presOf" srcId="{D872D8A9-2766-2344-BCC9-D0E32EEF19A5}" destId="{3B2F18D5-B9AB-044F-974B-114429CEC595}" srcOrd="0" destOrd="0" presId="urn:microsoft.com/office/officeart/2005/8/layout/process2"/>
    <dgm:cxn modelId="{9BD34692-A374-4CB8-B6B5-285B937002C3}" type="presOf" srcId="{E6016DEA-5735-3F40-8C2E-BAA307167EA3}" destId="{C45C4618-F46D-7947-9F2A-6138C14747A4}" srcOrd="0" destOrd="0" presId="urn:microsoft.com/office/officeart/2005/8/layout/process2"/>
    <dgm:cxn modelId="{030A4762-5650-4D94-802B-EC94822B803B}" type="presOf" srcId="{E5A6BBEC-8BA5-BA43-8A9C-078FDC2D270A}" destId="{75BEBFE7-0799-8F45-9BB4-38240387BCA3}" srcOrd="0" destOrd="0" presId="urn:microsoft.com/office/officeart/2005/8/layout/process2"/>
    <dgm:cxn modelId="{D4E36855-D1F3-4EB1-8175-AE744FBB9711}" type="presOf" srcId="{88187EE7-D008-2C41-99F5-DE655E403C66}" destId="{6430B7D3-2977-FA47-91AE-45369CC5BE69}" srcOrd="0" destOrd="0" presId="urn:microsoft.com/office/officeart/2005/8/layout/process2"/>
    <dgm:cxn modelId="{A9EB3DBF-4ABB-4196-BD8A-DB705A81BD2A}" type="presParOf" srcId="{6430B7D3-2977-FA47-91AE-45369CC5BE69}" destId="{75BEBFE7-0799-8F45-9BB4-38240387BCA3}" srcOrd="0" destOrd="0" presId="urn:microsoft.com/office/officeart/2005/8/layout/process2"/>
    <dgm:cxn modelId="{21612304-1C07-4DB2-B8A5-86D8A2A3EFF2}" type="presParOf" srcId="{6430B7D3-2977-FA47-91AE-45369CC5BE69}" destId="{75710544-DF41-254E-BCBD-A16485CC8CE4}" srcOrd="1" destOrd="0" presId="urn:microsoft.com/office/officeart/2005/8/layout/process2"/>
    <dgm:cxn modelId="{CE053A68-CAC3-498D-BDCF-8744C91FCB6E}" type="presParOf" srcId="{75710544-DF41-254E-BCBD-A16485CC8CE4}" destId="{AC47FD68-87E5-1F41-BBFD-895F8F38F77E}" srcOrd="0" destOrd="0" presId="urn:microsoft.com/office/officeart/2005/8/layout/process2"/>
    <dgm:cxn modelId="{93028B60-7A08-4CD7-9608-286BBE9CE972}" type="presParOf" srcId="{6430B7D3-2977-FA47-91AE-45369CC5BE69}" destId="{2A645280-61AD-404B-ACC8-2B3CD6704E97}" srcOrd="2" destOrd="0" presId="urn:microsoft.com/office/officeart/2005/8/layout/process2"/>
    <dgm:cxn modelId="{94BBC347-CAB6-48C7-8F76-2B48960E85DB}" type="presParOf" srcId="{6430B7D3-2977-FA47-91AE-45369CC5BE69}" destId="{C45C4618-F46D-7947-9F2A-6138C14747A4}" srcOrd="3" destOrd="0" presId="urn:microsoft.com/office/officeart/2005/8/layout/process2"/>
    <dgm:cxn modelId="{7E22CF46-7A22-43FF-AFE1-6D62CD108CFC}" type="presParOf" srcId="{C45C4618-F46D-7947-9F2A-6138C14747A4}" destId="{BE05CFA8-D476-2A4C-AA7C-96D92BC6D621}" srcOrd="0" destOrd="0" presId="urn:microsoft.com/office/officeart/2005/8/layout/process2"/>
    <dgm:cxn modelId="{145BFFB8-1A40-4DDC-93B2-B27A6DBBACD0}" type="presParOf" srcId="{6430B7D3-2977-FA47-91AE-45369CC5BE69}" destId="{3B2F18D5-B9AB-044F-974B-114429CEC59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 custT="1"/>
      <dgm:spPr/>
      <dgm:t>
        <a:bodyPr/>
        <a:lstStyle/>
        <a:p>
          <a:r>
            <a:rPr lang="en-US" sz="1900" cap="small" dirty="0" err="1" smtClean="0"/>
            <a:t>GVor</a:t>
          </a:r>
          <a:r>
            <a:rPr lang="en-US" sz="1900" dirty="0" smtClean="0"/>
            <a:t>(</a:t>
          </a:r>
          <a:r>
            <a:rPr lang="en-US" sz="1900" i="1" dirty="0" smtClean="0"/>
            <a:t>S,t</a:t>
          </a:r>
          <a:r>
            <a:rPr lang="en-US" sz="1900" i="1" baseline="-25000" dirty="0" smtClean="0"/>
            <a:t>i+1</a:t>
          </a:r>
          <a:r>
            <a:rPr lang="en-US" sz="1900" i="1" dirty="0" smtClean="0"/>
            <a:t>+r</a:t>
          </a:r>
          <a:r>
            <a:rPr lang="en-US" sz="1900" dirty="0" smtClean="0"/>
            <a:t>)</a:t>
          </a:r>
          <a:endParaRPr lang="en-US" sz="1900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 custT="1"/>
      <dgm:spPr/>
      <dgm:t>
        <a:bodyPr/>
        <a:lstStyle/>
        <a:p>
          <a:r>
            <a:rPr lang="en-US" sz="1900" cap="small" dirty="0" err="1" smtClean="0"/>
            <a:t>Interp</a:t>
          </a:r>
          <a:r>
            <a:rPr lang="en-US" sz="1900" cap="small" dirty="0" smtClean="0"/>
            <a:t> </a:t>
          </a:r>
          <a:r>
            <a:rPr lang="en-US" sz="1900" dirty="0" smtClean="0"/>
            <a:t>(F</a:t>
          </a:r>
          <a:r>
            <a:rPr lang="en-US" sz="1900" i="1" baseline="-25000" dirty="0" smtClean="0"/>
            <a:t>τ</a:t>
          </a:r>
          <a:r>
            <a:rPr lang="en-US" sz="1900" dirty="0" smtClean="0"/>
            <a:t>,</a:t>
          </a:r>
          <a:r>
            <a:rPr lang="en-US" sz="1900" i="1" dirty="0" smtClean="0"/>
            <a:t>t</a:t>
          </a:r>
          <a:r>
            <a:rPr lang="en-US" sz="1900" i="1" baseline="-25000" dirty="0" smtClean="0"/>
            <a:t>i+1</a:t>
          </a:r>
          <a:r>
            <a:rPr lang="en-US" sz="1900" dirty="0" smtClean="0"/>
            <a:t>,</a:t>
          </a:r>
          <a:r>
            <a:rPr lang="en-US" sz="1900" i="1" dirty="0" smtClean="0"/>
            <a:t>τ</a:t>
          </a:r>
          <a:r>
            <a:rPr lang="en-US" sz="1900" dirty="0" smtClean="0"/>
            <a:t>)</a:t>
          </a:r>
          <a:endParaRPr lang="en-US" sz="1900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900" dirty="0" smtClean="0">
              <a:latin typeface="Arial"/>
              <a:cs typeface="Arial"/>
            </a:rPr>
            <a:t>Save interpolated heights</a:t>
          </a:r>
          <a:endParaRPr lang="en-US" sz="1900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CA7BC0-CB45-4B50-B1E6-5F3FAAC2C035}" type="presOf" srcId="{4B7ED2E9-76CE-3D48-A0E8-8647610EE509}" destId="{2A645280-61AD-404B-ACC8-2B3CD6704E97}" srcOrd="0" destOrd="0" presId="urn:microsoft.com/office/officeart/2005/8/layout/process2"/>
    <dgm:cxn modelId="{4259A1FD-364A-4B63-8233-0D7AA207D411}" type="presOf" srcId="{88187EE7-D008-2C41-99F5-DE655E403C66}" destId="{6430B7D3-2977-FA47-91AE-45369CC5BE69}" srcOrd="0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C6037DFC-B4E5-4DB0-B950-927424AA8FBE}" type="presOf" srcId="{D31AC763-E53E-5B45-BDDA-F0860B0A711E}" destId="{75710544-DF41-254E-BCBD-A16485CC8CE4}" srcOrd="0" destOrd="0" presId="urn:microsoft.com/office/officeart/2005/8/layout/process2"/>
    <dgm:cxn modelId="{3E216E23-93DB-4CC7-A92C-30D3A0FB9BCC}" type="presOf" srcId="{E6016DEA-5735-3F40-8C2E-BAA307167EA3}" destId="{BE05CFA8-D476-2A4C-AA7C-96D92BC6D621}" srcOrd="1" destOrd="0" presId="urn:microsoft.com/office/officeart/2005/8/layout/process2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EC143073-A1FE-7D45-B2AD-77E9892FA98C}" srcId="{88187EE7-D008-2C41-99F5-DE655E403C66}" destId="{D872D8A9-2766-2344-BCC9-D0E32EEF19A5}" srcOrd="2" destOrd="0" parTransId="{54D9C772-0ACC-F54F-88D6-A89EE525DDA3}" sibTransId="{88B98DA6-1ABF-3B47-90BB-50A3D28CA1E1}"/>
    <dgm:cxn modelId="{5CD668C3-084F-46CD-BD6B-53A0AD95FC79}" type="presOf" srcId="{E6016DEA-5735-3F40-8C2E-BAA307167EA3}" destId="{C45C4618-F46D-7947-9F2A-6138C14747A4}" srcOrd="0" destOrd="0" presId="urn:microsoft.com/office/officeart/2005/8/layout/process2"/>
    <dgm:cxn modelId="{C0493C19-2136-4A7E-97A1-42C5E409F00A}" type="presOf" srcId="{E5A6BBEC-8BA5-BA43-8A9C-078FDC2D270A}" destId="{75BEBFE7-0799-8F45-9BB4-38240387BCA3}" srcOrd="0" destOrd="0" presId="urn:microsoft.com/office/officeart/2005/8/layout/process2"/>
    <dgm:cxn modelId="{310D7FFF-40B9-432A-A82D-1F2EEDF5F116}" type="presOf" srcId="{D872D8A9-2766-2344-BCC9-D0E32EEF19A5}" destId="{3B2F18D5-B9AB-044F-974B-114429CEC595}" srcOrd="0" destOrd="0" presId="urn:microsoft.com/office/officeart/2005/8/layout/process2"/>
    <dgm:cxn modelId="{7EFB6950-671F-499F-A9A1-D4A1644B14C6}" type="presOf" srcId="{D31AC763-E53E-5B45-BDDA-F0860B0A711E}" destId="{AC47FD68-87E5-1F41-BBFD-895F8F38F77E}" srcOrd="1" destOrd="0" presId="urn:microsoft.com/office/officeart/2005/8/layout/process2"/>
    <dgm:cxn modelId="{CCCE3B4E-A492-46A7-B316-063096C720FA}" type="presParOf" srcId="{6430B7D3-2977-FA47-91AE-45369CC5BE69}" destId="{75BEBFE7-0799-8F45-9BB4-38240387BCA3}" srcOrd="0" destOrd="0" presId="urn:microsoft.com/office/officeart/2005/8/layout/process2"/>
    <dgm:cxn modelId="{8D13ABF6-8C25-4686-AC98-BD8F78BCADE7}" type="presParOf" srcId="{6430B7D3-2977-FA47-91AE-45369CC5BE69}" destId="{75710544-DF41-254E-BCBD-A16485CC8CE4}" srcOrd="1" destOrd="0" presId="urn:microsoft.com/office/officeart/2005/8/layout/process2"/>
    <dgm:cxn modelId="{2ABB1855-A701-4B83-ACDC-0FB922BA739E}" type="presParOf" srcId="{75710544-DF41-254E-BCBD-A16485CC8CE4}" destId="{AC47FD68-87E5-1F41-BBFD-895F8F38F77E}" srcOrd="0" destOrd="0" presId="urn:microsoft.com/office/officeart/2005/8/layout/process2"/>
    <dgm:cxn modelId="{B15CAED3-3716-4A90-9EA6-09B6D87DF9E9}" type="presParOf" srcId="{6430B7D3-2977-FA47-91AE-45369CC5BE69}" destId="{2A645280-61AD-404B-ACC8-2B3CD6704E97}" srcOrd="2" destOrd="0" presId="urn:microsoft.com/office/officeart/2005/8/layout/process2"/>
    <dgm:cxn modelId="{C0085669-0371-41AE-A4EC-CB71D70C7C5A}" type="presParOf" srcId="{6430B7D3-2977-FA47-91AE-45369CC5BE69}" destId="{C45C4618-F46D-7947-9F2A-6138C14747A4}" srcOrd="3" destOrd="0" presId="urn:microsoft.com/office/officeart/2005/8/layout/process2"/>
    <dgm:cxn modelId="{7A212D86-179C-4CA8-9C25-6CFA2B1C5F80}" type="presParOf" srcId="{C45C4618-F46D-7947-9F2A-6138C14747A4}" destId="{BE05CFA8-D476-2A4C-AA7C-96D92BC6D621}" srcOrd="0" destOrd="0" presId="urn:microsoft.com/office/officeart/2005/8/layout/process2"/>
    <dgm:cxn modelId="{D30ED009-6B14-4DDE-A27D-3C509BC2D869}" type="presParOf" srcId="{6430B7D3-2977-FA47-91AE-45369CC5BE69}" destId="{3B2F18D5-B9AB-044F-974B-114429CEC59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query </a:t>
          </a:r>
          <a:r>
            <a:rPr lang="en-US" i="1" dirty="0" smtClean="0"/>
            <a:t>q</a:t>
          </a:r>
          <a:endParaRPr lang="en-US" i="1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C10879FB-9101-7A49-85FE-D2F0FCBEA434}" type="presOf" srcId="{E5A6BBEC-8BA5-BA43-8A9C-078FDC2D270A}" destId="{75BEBFE7-0799-8F45-9BB4-38240387BCA3}" srcOrd="0" destOrd="0" presId="urn:microsoft.com/office/officeart/2005/8/layout/process2"/>
    <dgm:cxn modelId="{D9DFFF6D-4542-E443-BF53-4727F5DFDFE3}" type="presOf" srcId="{368C1E50-6CE0-C446-88CF-C297A8B04A5C}" destId="{D53F695F-F812-734F-BEF0-3354179A99F1}" srcOrd="0" destOrd="0" presId="urn:microsoft.com/office/officeart/2005/8/layout/process2"/>
    <dgm:cxn modelId="{B25DF6DA-70D1-5744-AEC0-6A310479C994}" type="presOf" srcId="{7395E36E-5C28-4F49-B3DA-F45BC7D6E2F2}" destId="{BEE11E83-0AB3-0445-B8ED-157A2D50BBE5}" srcOrd="0" destOrd="0" presId="urn:microsoft.com/office/officeart/2005/8/layout/process2"/>
    <dgm:cxn modelId="{1931E3D2-671B-7E46-9775-6244174ACB11}" type="presOf" srcId="{2EEA60CE-3D9B-AE41-9A09-0A4E70B107F7}" destId="{2F933A6B-64A9-8743-A751-3D970F8D5502}" srcOrd="1" destOrd="0" presId="urn:microsoft.com/office/officeart/2005/8/layout/process2"/>
    <dgm:cxn modelId="{6E3D91A8-46DC-DC4D-A4E1-EDF69E6531DF}" type="presOf" srcId="{49AC5912-BAE5-7B4C-8564-E555D8E44A1B}" destId="{E3AFE8C7-0CD8-6847-BC99-E9C9F63463FE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B118FEB0-0489-DF44-A893-6A62511CECAC}" type="presOf" srcId="{FB73C647-B71F-D54D-BF73-D648F9D130AC}" destId="{D41AF0D6-08D1-9044-AEC0-69537F27C8F9}" srcOrd="0" destOrd="0" presId="urn:microsoft.com/office/officeart/2005/8/layout/process2"/>
    <dgm:cxn modelId="{EC4BB177-0453-0641-BB0F-035E5DEF0C6B}" type="presOf" srcId="{49AC5912-BAE5-7B4C-8564-E555D8E44A1B}" destId="{642B2133-BF73-AC4B-B761-987D89F26B79}" srcOrd="1" destOrd="0" presId="urn:microsoft.com/office/officeart/2005/8/layout/process2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E9E28737-7976-3646-89A6-94A8B953222C}" type="presOf" srcId="{D31AC763-E53E-5B45-BDDA-F0860B0A711E}" destId="{AC47FD68-87E5-1F41-BBFD-895F8F38F77E}" srcOrd="1" destOrd="0" presId="urn:microsoft.com/office/officeart/2005/8/layout/process2"/>
    <dgm:cxn modelId="{B26C3E48-C510-EA4C-AE5B-C75AEE50E997}" type="presOf" srcId="{D31AC763-E53E-5B45-BDDA-F0860B0A711E}" destId="{75710544-DF41-254E-BCBD-A16485CC8CE4}" srcOrd="0" destOrd="0" presId="urn:microsoft.com/office/officeart/2005/8/layout/process2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3E8687B1-6D73-CC40-94BC-92A5CD5A5EAC}" type="presOf" srcId="{62D6124A-B688-1140-8905-98BF26B1AB31}" destId="{F33BADF0-5D66-D643-B30F-8D2EBA903A0F}" srcOrd="1" destOrd="0" presId="urn:microsoft.com/office/officeart/2005/8/layout/process2"/>
    <dgm:cxn modelId="{73B9ECAB-1E52-EF49-BD47-CE7FC778EC93}" type="presOf" srcId="{62D6124A-B688-1140-8905-98BF26B1AB31}" destId="{3213669D-5059-1C43-9C85-ECFA4B71AEE8}" srcOrd="0" destOrd="0" presId="urn:microsoft.com/office/officeart/2005/8/layout/process2"/>
    <dgm:cxn modelId="{F8433159-3A40-E042-B0A3-5BD164C2970C}" type="presOf" srcId="{C82781A0-0BF1-D642-B39B-F3994C4AAACB}" destId="{AC13792B-2690-9C44-B004-FAF5D99E90B7}" srcOrd="0" destOrd="0" presId="urn:microsoft.com/office/officeart/2005/8/layout/process2"/>
    <dgm:cxn modelId="{3EE36501-9129-7C41-81FA-E48F991A6605}" type="presOf" srcId="{88187EE7-D008-2C41-99F5-DE655E403C66}" destId="{6430B7D3-2977-FA47-91AE-45369CC5BE69}" srcOrd="0" destOrd="0" presId="urn:microsoft.com/office/officeart/2005/8/layout/process2"/>
    <dgm:cxn modelId="{A0634EB3-4E7B-0243-8822-CFB01E4ED123}" type="presOf" srcId="{2EEA60CE-3D9B-AE41-9A09-0A4E70B107F7}" destId="{04F941B0-1CDD-ED44-89D1-976EFF2A0DDA}" srcOrd="0" destOrd="0" presId="urn:microsoft.com/office/officeart/2005/8/layout/process2"/>
    <dgm:cxn modelId="{6CA3EA3D-85C1-DC4B-9FAD-D0AFD02D661D}" type="presParOf" srcId="{6430B7D3-2977-FA47-91AE-45369CC5BE69}" destId="{75BEBFE7-0799-8F45-9BB4-38240387BCA3}" srcOrd="0" destOrd="0" presId="urn:microsoft.com/office/officeart/2005/8/layout/process2"/>
    <dgm:cxn modelId="{9FE9FBE6-AF9F-B946-BF75-EEACB73367D9}" type="presParOf" srcId="{6430B7D3-2977-FA47-91AE-45369CC5BE69}" destId="{75710544-DF41-254E-BCBD-A16485CC8CE4}" srcOrd="1" destOrd="0" presId="urn:microsoft.com/office/officeart/2005/8/layout/process2"/>
    <dgm:cxn modelId="{06E83B34-3E40-794B-88AA-789335F4E9AD}" type="presParOf" srcId="{75710544-DF41-254E-BCBD-A16485CC8CE4}" destId="{AC47FD68-87E5-1F41-BBFD-895F8F38F77E}" srcOrd="0" destOrd="0" presId="urn:microsoft.com/office/officeart/2005/8/layout/process2"/>
    <dgm:cxn modelId="{0FC3155C-BDFD-8A47-A54D-CEC61D27DE9F}" type="presParOf" srcId="{6430B7D3-2977-FA47-91AE-45369CC5BE69}" destId="{BEE11E83-0AB3-0445-B8ED-157A2D50BBE5}" srcOrd="2" destOrd="0" presId="urn:microsoft.com/office/officeart/2005/8/layout/process2"/>
    <dgm:cxn modelId="{30E70755-86EE-9945-ADAB-908CC5CBAAB5}" type="presParOf" srcId="{6430B7D3-2977-FA47-91AE-45369CC5BE69}" destId="{E3AFE8C7-0CD8-6847-BC99-E9C9F63463FE}" srcOrd="3" destOrd="0" presId="urn:microsoft.com/office/officeart/2005/8/layout/process2"/>
    <dgm:cxn modelId="{A2318DA1-985D-4345-9960-BF5A73A12B87}" type="presParOf" srcId="{E3AFE8C7-0CD8-6847-BC99-E9C9F63463FE}" destId="{642B2133-BF73-AC4B-B761-987D89F26B79}" srcOrd="0" destOrd="0" presId="urn:microsoft.com/office/officeart/2005/8/layout/process2"/>
    <dgm:cxn modelId="{910F74B1-2F10-C443-924B-5354C55CC7F2}" type="presParOf" srcId="{6430B7D3-2977-FA47-91AE-45369CC5BE69}" destId="{AC13792B-2690-9C44-B004-FAF5D99E90B7}" srcOrd="4" destOrd="0" presId="urn:microsoft.com/office/officeart/2005/8/layout/process2"/>
    <dgm:cxn modelId="{53A4EE4E-F6CA-7145-8B7D-F1CC1D4312B9}" type="presParOf" srcId="{6430B7D3-2977-FA47-91AE-45369CC5BE69}" destId="{3213669D-5059-1C43-9C85-ECFA4B71AEE8}" srcOrd="5" destOrd="0" presId="urn:microsoft.com/office/officeart/2005/8/layout/process2"/>
    <dgm:cxn modelId="{646AAAE1-6F4A-FF44-AF4B-006C920EF840}" type="presParOf" srcId="{3213669D-5059-1C43-9C85-ECFA4B71AEE8}" destId="{F33BADF0-5D66-D643-B30F-8D2EBA903A0F}" srcOrd="0" destOrd="0" presId="urn:microsoft.com/office/officeart/2005/8/layout/process2"/>
    <dgm:cxn modelId="{D2460DCF-3DF7-C247-8FC4-3EED37FA77DC}" type="presParOf" srcId="{6430B7D3-2977-FA47-91AE-45369CC5BE69}" destId="{D53F695F-F812-734F-BEF0-3354179A99F1}" srcOrd="6" destOrd="0" presId="urn:microsoft.com/office/officeart/2005/8/layout/process2"/>
    <dgm:cxn modelId="{E18ABCFE-A417-FD40-ADA8-97398CAF4331}" type="presParOf" srcId="{6430B7D3-2977-FA47-91AE-45369CC5BE69}" destId="{04F941B0-1CDD-ED44-89D1-976EFF2A0DDA}" srcOrd="7" destOrd="0" presId="urn:microsoft.com/office/officeart/2005/8/layout/process2"/>
    <dgm:cxn modelId="{9E206EBC-CDDB-2441-A432-0309BDEB52A9}" type="presParOf" srcId="{04F941B0-1CDD-ED44-89D1-976EFF2A0DDA}" destId="{2F933A6B-64A9-8743-A751-3D970F8D5502}" srcOrd="0" destOrd="0" presId="urn:microsoft.com/office/officeart/2005/8/layout/process2"/>
    <dgm:cxn modelId="{773ABE29-0FF1-494C-ADF5-B32B0B5A15F7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query q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FAF41855-DDD0-B140-A55C-BA372C21BA5C}" type="presOf" srcId="{D31AC763-E53E-5B45-BDDA-F0860B0A711E}" destId="{75710544-DF41-254E-BCBD-A16485CC8CE4}" srcOrd="0" destOrd="0" presId="urn:microsoft.com/office/officeart/2005/8/layout/process2"/>
    <dgm:cxn modelId="{BC13FD2D-7562-AA4C-9B7A-FB26308B2AD5}" type="presOf" srcId="{E5A6BBEC-8BA5-BA43-8A9C-078FDC2D270A}" destId="{75BEBFE7-0799-8F45-9BB4-38240387BCA3}" srcOrd="0" destOrd="0" presId="urn:microsoft.com/office/officeart/2005/8/layout/process2"/>
    <dgm:cxn modelId="{5BB59B67-836B-A247-BAA8-0177C18855BB}" type="presOf" srcId="{FB73C647-B71F-D54D-BF73-D648F9D130AC}" destId="{D41AF0D6-08D1-9044-AEC0-69537F27C8F9}" srcOrd="0" destOrd="0" presId="urn:microsoft.com/office/officeart/2005/8/layout/process2"/>
    <dgm:cxn modelId="{9527499C-09C0-ED4C-8728-149718E0FAD3}" type="presOf" srcId="{368C1E50-6CE0-C446-88CF-C297A8B04A5C}" destId="{D53F695F-F812-734F-BEF0-3354179A99F1}" srcOrd="0" destOrd="0" presId="urn:microsoft.com/office/officeart/2005/8/layout/process2"/>
    <dgm:cxn modelId="{E465CA44-7ED1-CA43-928F-4359C6EADB47}" type="presOf" srcId="{62D6124A-B688-1140-8905-98BF26B1AB31}" destId="{3213669D-5059-1C43-9C85-ECFA4B71AEE8}" srcOrd="0" destOrd="0" presId="urn:microsoft.com/office/officeart/2005/8/layout/process2"/>
    <dgm:cxn modelId="{9E5E7A97-E33B-964E-BC07-6B8A2A2FA2C7}" type="presOf" srcId="{C82781A0-0BF1-D642-B39B-F3994C4AAACB}" destId="{AC13792B-2690-9C44-B004-FAF5D99E90B7}" srcOrd="0" destOrd="0" presId="urn:microsoft.com/office/officeart/2005/8/layout/process2"/>
    <dgm:cxn modelId="{FE8E0ED3-0973-DE40-940E-7F8FEBC3424C}" type="presOf" srcId="{7395E36E-5C28-4F49-B3DA-F45BC7D6E2F2}" destId="{BEE11E83-0AB3-0445-B8ED-157A2D50BBE5}" srcOrd="0" destOrd="0" presId="urn:microsoft.com/office/officeart/2005/8/layout/process2"/>
    <dgm:cxn modelId="{9EA82AAA-C457-D942-8843-AD65FCB0BC0F}" type="presOf" srcId="{2EEA60CE-3D9B-AE41-9A09-0A4E70B107F7}" destId="{04F941B0-1CDD-ED44-89D1-976EFF2A0DDA}" srcOrd="0" destOrd="0" presId="urn:microsoft.com/office/officeart/2005/8/layout/process2"/>
    <dgm:cxn modelId="{1266AB02-0A5C-6B4F-8C70-BE15DD8A9474}" type="presOf" srcId="{49AC5912-BAE5-7B4C-8564-E555D8E44A1B}" destId="{642B2133-BF73-AC4B-B761-987D89F26B79}" srcOrd="1" destOrd="0" presId="urn:microsoft.com/office/officeart/2005/8/layout/process2"/>
    <dgm:cxn modelId="{EC8BCF4F-DA6F-F047-93C2-064B51038FE6}" type="presOf" srcId="{D31AC763-E53E-5B45-BDDA-F0860B0A711E}" destId="{AC47FD68-87E5-1F41-BBFD-895F8F38F77E}" srcOrd="1" destOrd="0" presId="urn:microsoft.com/office/officeart/2005/8/layout/process2"/>
    <dgm:cxn modelId="{356293A8-915F-564C-A98D-DDEFAADC601A}" type="presOf" srcId="{49AC5912-BAE5-7B4C-8564-E555D8E44A1B}" destId="{E3AFE8C7-0CD8-6847-BC99-E9C9F63463FE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33576496-BEE8-C74A-BC27-4B7773FB2C92}" type="presOf" srcId="{88187EE7-D008-2C41-99F5-DE655E403C66}" destId="{6430B7D3-2977-FA47-91AE-45369CC5BE69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FBD199DB-A099-684D-A1AE-EC4243F6D967}" type="presOf" srcId="{2EEA60CE-3D9B-AE41-9A09-0A4E70B107F7}" destId="{2F933A6B-64A9-8743-A751-3D970F8D5502}" srcOrd="1" destOrd="0" presId="urn:microsoft.com/office/officeart/2005/8/layout/process2"/>
    <dgm:cxn modelId="{1A56CD37-BC95-074B-9711-DC92BDAE8DA2}" type="presOf" srcId="{62D6124A-B688-1140-8905-98BF26B1AB31}" destId="{F33BADF0-5D66-D643-B30F-8D2EBA903A0F}" srcOrd="1" destOrd="0" presId="urn:microsoft.com/office/officeart/2005/8/layout/process2"/>
    <dgm:cxn modelId="{EF8BC2AF-17E0-4040-B0D1-0AE170A97630}" type="presParOf" srcId="{6430B7D3-2977-FA47-91AE-45369CC5BE69}" destId="{75BEBFE7-0799-8F45-9BB4-38240387BCA3}" srcOrd="0" destOrd="0" presId="urn:microsoft.com/office/officeart/2005/8/layout/process2"/>
    <dgm:cxn modelId="{AD2E24E6-7868-E246-AF08-173DC8C4B577}" type="presParOf" srcId="{6430B7D3-2977-FA47-91AE-45369CC5BE69}" destId="{75710544-DF41-254E-BCBD-A16485CC8CE4}" srcOrd="1" destOrd="0" presId="urn:microsoft.com/office/officeart/2005/8/layout/process2"/>
    <dgm:cxn modelId="{AD1D3260-0917-D04B-B564-F7B2870E8DE8}" type="presParOf" srcId="{75710544-DF41-254E-BCBD-A16485CC8CE4}" destId="{AC47FD68-87E5-1F41-BBFD-895F8F38F77E}" srcOrd="0" destOrd="0" presId="urn:microsoft.com/office/officeart/2005/8/layout/process2"/>
    <dgm:cxn modelId="{A4472FDC-62E9-054A-8A01-F6DA10B7D57B}" type="presParOf" srcId="{6430B7D3-2977-FA47-91AE-45369CC5BE69}" destId="{BEE11E83-0AB3-0445-B8ED-157A2D50BBE5}" srcOrd="2" destOrd="0" presId="urn:microsoft.com/office/officeart/2005/8/layout/process2"/>
    <dgm:cxn modelId="{8060D26D-407D-3243-9181-78020060B666}" type="presParOf" srcId="{6430B7D3-2977-FA47-91AE-45369CC5BE69}" destId="{E3AFE8C7-0CD8-6847-BC99-E9C9F63463FE}" srcOrd="3" destOrd="0" presId="urn:microsoft.com/office/officeart/2005/8/layout/process2"/>
    <dgm:cxn modelId="{95CF3A4F-2170-FA4D-AAAD-24B98789F8DF}" type="presParOf" srcId="{E3AFE8C7-0CD8-6847-BC99-E9C9F63463FE}" destId="{642B2133-BF73-AC4B-B761-987D89F26B79}" srcOrd="0" destOrd="0" presId="urn:microsoft.com/office/officeart/2005/8/layout/process2"/>
    <dgm:cxn modelId="{0484D2AE-7C06-0D41-B0A0-3F50D2E3EB8A}" type="presParOf" srcId="{6430B7D3-2977-FA47-91AE-45369CC5BE69}" destId="{AC13792B-2690-9C44-B004-FAF5D99E90B7}" srcOrd="4" destOrd="0" presId="urn:microsoft.com/office/officeart/2005/8/layout/process2"/>
    <dgm:cxn modelId="{EB7E49EF-45C4-CB4C-81D4-24BF0842250B}" type="presParOf" srcId="{6430B7D3-2977-FA47-91AE-45369CC5BE69}" destId="{3213669D-5059-1C43-9C85-ECFA4B71AEE8}" srcOrd="5" destOrd="0" presId="urn:microsoft.com/office/officeart/2005/8/layout/process2"/>
    <dgm:cxn modelId="{DC0E616F-0567-0E48-AD5B-A2B98688E629}" type="presParOf" srcId="{3213669D-5059-1C43-9C85-ECFA4B71AEE8}" destId="{F33BADF0-5D66-D643-B30F-8D2EBA903A0F}" srcOrd="0" destOrd="0" presId="urn:microsoft.com/office/officeart/2005/8/layout/process2"/>
    <dgm:cxn modelId="{25C03C05-1E97-E54A-8FAF-79B6728EC206}" type="presParOf" srcId="{6430B7D3-2977-FA47-91AE-45369CC5BE69}" destId="{D53F695F-F812-734F-BEF0-3354179A99F1}" srcOrd="6" destOrd="0" presId="urn:microsoft.com/office/officeart/2005/8/layout/process2"/>
    <dgm:cxn modelId="{A9999005-5EF4-3D49-B818-AF4275AD3ADD}" type="presParOf" srcId="{6430B7D3-2977-FA47-91AE-45369CC5BE69}" destId="{04F941B0-1CDD-ED44-89D1-976EFF2A0DDA}" srcOrd="7" destOrd="0" presId="urn:microsoft.com/office/officeart/2005/8/layout/process2"/>
    <dgm:cxn modelId="{5E4CA569-5988-EC46-AB81-8EE29A7ADB36}" type="presParOf" srcId="{04F941B0-1CDD-ED44-89D1-976EFF2A0DDA}" destId="{2F933A6B-64A9-8743-A751-3D970F8D5502}" srcOrd="0" destOrd="0" presId="urn:microsoft.com/office/officeart/2005/8/layout/process2"/>
    <dgm:cxn modelId="{C47E243E-46B2-4145-A743-55258F3047B1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32 queries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50AAED5E-6FBE-BA40-9EFC-BD3947D02781}" type="presOf" srcId="{2EEA60CE-3D9B-AE41-9A09-0A4E70B107F7}" destId="{04F941B0-1CDD-ED44-89D1-976EFF2A0DDA}" srcOrd="0" destOrd="0" presId="urn:microsoft.com/office/officeart/2005/8/layout/process2"/>
    <dgm:cxn modelId="{BA25CB4B-99F5-8349-8FB2-0E089E7280CF}" type="presOf" srcId="{E5A6BBEC-8BA5-BA43-8A9C-078FDC2D270A}" destId="{75BEBFE7-0799-8F45-9BB4-38240387BCA3}" srcOrd="0" destOrd="0" presId="urn:microsoft.com/office/officeart/2005/8/layout/process2"/>
    <dgm:cxn modelId="{ADDB2A7E-275D-2F4C-BAF9-962540C26E5C}" type="presOf" srcId="{2EEA60CE-3D9B-AE41-9A09-0A4E70B107F7}" destId="{2F933A6B-64A9-8743-A751-3D970F8D5502}" srcOrd="1" destOrd="0" presId="urn:microsoft.com/office/officeart/2005/8/layout/process2"/>
    <dgm:cxn modelId="{0ADFC009-59E9-FD43-BFF8-C9C509A0CF29}" type="presOf" srcId="{D31AC763-E53E-5B45-BDDA-F0860B0A711E}" destId="{AC47FD68-87E5-1F41-BBFD-895F8F38F77E}" srcOrd="1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F4B0D795-4AF8-B646-90BC-68F4750C6C10}" type="presOf" srcId="{D31AC763-E53E-5B45-BDDA-F0860B0A711E}" destId="{75710544-DF41-254E-BCBD-A16485CC8CE4}" srcOrd="0" destOrd="0" presId="urn:microsoft.com/office/officeart/2005/8/layout/process2"/>
    <dgm:cxn modelId="{B8958FED-5F62-FB43-AD52-3E500997E6F8}" type="presOf" srcId="{62D6124A-B688-1140-8905-98BF26B1AB31}" destId="{3213669D-5059-1C43-9C85-ECFA4B71AEE8}" srcOrd="0" destOrd="0" presId="urn:microsoft.com/office/officeart/2005/8/layout/process2"/>
    <dgm:cxn modelId="{6A44F3E2-82D2-134A-AC23-5494F0DEA4DC}" type="presOf" srcId="{7395E36E-5C28-4F49-B3DA-F45BC7D6E2F2}" destId="{BEE11E83-0AB3-0445-B8ED-157A2D50BBE5}" srcOrd="0" destOrd="0" presId="urn:microsoft.com/office/officeart/2005/8/layout/process2"/>
    <dgm:cxn modelId="{33E7DBCD-4552-2D42-A747-180B1A76BA59}" type="presOf" srcId="{C82781A0-0BF1-D642-B39B-F3994C4AAACB}" destId="{AC13792B-2690-9C44-B004-FAF5D99E90B7}" srcOrd="0" destOrd="0" presId="urn:microsoft.com/office/officeart/2005/8/layout/process2"/>
    <dgm:cxn modelId="{11581369-F3FE-8C48-842C-EAAFFF131FE0}" type="presOf" srcId="{368C1E50-6CE0-C446-88CF-C297A8B04A5C}" destId="{D53F695F-F812-734F-BEF0-3354179A99F1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2999860E-4A9F-8247-9CA3-B2D19B1A4EFC}" type="presOf" srcId="{49AC5912-BAE5-7B4C-8564-E555D8E44A1B}" destId="{642B2133-BF73-AC4B-B761-987D89F26B79}" srcOrd="1" destOrd="0" presId="urn:microsoft.com/office/officeart/2005/8/layout/process2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3A806539-8733-D446-9743-310FC02487D1}" type="presOf" srcId="{FB73C647-B71F-D54D-BF73-D648F9D130AC}" destId="{D41AF0D6-08D1-9044-AEC0-69537F27C8F9}" srcOrd="0" destOrd="0" presId="urn:microsoft.com/office/officeart/2005/8/layout/process2"/>
    <dgm:cxn modelId="{4802A94F-D2D6-6346-AE27-B7584197C147}" type="presOf" srcId="{49AC5912-BAE5-7B4C-8564-E555D8E44A1B}" destId="{E3AFE8C7-0CD8-6847-BC99-E9C9F63463FE}" srcOrd="0" destOrd="0" presId="urn:microsoft.com/office/officeart/2005/8/layout/process2"/>
    <dgm:cxn modelId="{741D5573-5125-5D48-B3AA-9D3A71C0F3DD}" type="presOf" srcId="{88187EE7-D008-2C41-99F5-DE655E403C66}" destId="{6430B7D3-2977-FA47-91AE-45369CC5BE69}" srcOrd="0" destOrd="0" presId="urn:microsoft.com/office/officeart/2005/8/layout/process2"/>
    <dgm:cxn modelId="{1163BC46-FCF6-F64D-BACB-A45ABD9CE65B}" type="presOf" srcId="{62D6124A-B688-1140-8905-98BF26B1AB31}" destId="{F33BADF0-5D66-D643-B30F-8D2EBA903A0F}" srcOrd="1" destOrd="0" presId="urn:microsoft.com/office/officeart/2005/8/layout/process2"/>
    <dgm:cxn modelId="{7BDFA01F-8D98-344B-9319-CDE221F3A22C}" type="presParOf" srcId="{6430B7D3-2977-FA47-91AE-45369CC5BE69}" destId="{75BEBFE7-0799-8F45-9BB4-38240387BCA3}" srcOrd="0" destOrd="0" presId="urn:microsoft.com/office/officeart/2005/8/layout/process2"/>
    <dgm:cxn modelId="{31DD2336-5003-4647-ABB7-0430A297F577}" type="presParOf" srcId="{6430B7D3-2977-FA47-91AE-45369CC5BE69}" destId="{75710544-DF41-254E-BCBD-A16485CC8CE4}" srcOrd="1" destOrd="0" presId="urn:microsoft.com/office/officeart/2005/8/layout/process2"/>
    <dgm:cxn modelId="{ED2FCDFB-4783-7A46-8D56-CB83F3D9C90A}" type="presParOf" srcId="{75710544-DF41-254E-BCBD-A16485CC8CE4}" destId="{AC47FD68-87E5-1F41-BBFD-895F8F38F77E}" srcOrd="0" destOrd="0" presId="urn:microsoft.com/office/officeart/2005/8/layout/process2"/>
    <dgm:cxn modelId="{2FE6D789-B913-6D45-B5AA-7DAC0F801595}" type="presParOf" srcId="{6430B7D3-2977-FA47-91AE-45369CC5BE69}" destId="{BEE11E83-0AB3-0445-B8ED-157A2D50BBE5}" srcOrd="2" destOrd="0" presId="urn:microsoft.com/office/officeart/2005/8/layout/process2"/>
    <dgm:cxn modelId="{AB238DA7-5725-F149-9B48-C9CF7917F548}" type="presParOf" srcId="{6430B7D3-2977-FA47-91AE-45369CC5BE69}" destId="{E3AFE8C7-0CD8-6847-BC99-E9C9F63463FE}" srcOrd="3" destOrd="0" presId="urn:microsoft.com/office/officeart/2005/8/layout/process2"/>
    <dgm:cxn modelId="{8BADB114-355A-4344-AF80-410269CF819F}" type="presParOf" srcId="{E3AFE8C7-0CD8-6847-BC99-E9C9F63463FE}" destId="{642B2133-BF73-AC4B-B761-987D89F26B79}" srcOrd="0" destOrd="0" presId="urn:microsoft.com/office/officeart/2005/8/layout/process2"/>
    <dgm:cxn modelId="{3B155E71-DBB2-7D4C-A4B6-A3078C291A47}" type="presParOf" srcId="{6430B7D3-2977-FA47-91AE-45369CC5BE69}" destId="{AC13792B-2690-9C44-B004-FAF5D99E90B7}" srcOrd="4" destOrd="0" presId="urn:microsoft.com/office/officeart/2005/8/layout/process2"/>
    <dgm:cxn modelId="{27C697D0-EF8C-DD4B-B7A6-C91E6E3FF0DF}" type="presParOf" srcId="{6430B7D3-2977-FA47-91AE-45369CC5BE69}" destId="{3213669D-5059-1C43-9C85-ECFA4B71AEE8}" srcOrd="5" destOrd="0" presId="urn:microsoft.com/office/officeart/2005/8/layout/process2"/>
    <dgm:cxn modelId="{5E284BEA-75B4-074C-86E6-875AC5F0D749}" type="presParOf" srcId="{3213669D-5059-1C43-9C85-ECFA4B71AEE8}" destId="{F33BADF0-5D66-D643-B30F-8D2EBA903A0F}" srcOrd="0" destOrd="0" presId="urn:microsoft.com/office/officeart/2005/8/layout/process2"/>
    <dgm:cxn modelId="{C89AA0A3-C15C-DD40-B54E-7DB0BB3497FE}" type="presParOf" srcId="{6430B7D3-2977-FA47-91AE-45369CC5BE69}" destId="{D53F695F-F812-734F-BEF0-3354179A99F1}" srcOrd="6" destOrd="0" presId="urn:microsoft.com/office/officeart/2005/8/layout/process2"/>
    <dgm:cxn modelId="{829FE2B6-8AB5-C74C-8AE9-6B0D42B8BE94}" type="presParOf" srcId="{6430B7D3-2977-FA47-91AE-45369CC5BE69}" destId="{04F941B0-1CDD-ED44-89D1-976EFF2A0DDA}" srcOrd="7" destOrd="0" presId="urn:microsoft.com/office/officeart/2005/8/layout/process2"/>
    <dgm:cxn modelId="{D41614C0-647F-D04F-8777-E208393B5A1F}" type="presParOf" srcId="{04F941B0-1CDD-ED44-89D1-976EFF2A0DDA}" destId="{2F933A6B-64A9-8743-A751-3D970F8D5502}" srcOrd="0" destOrd="0" presId="urn:microsoft.com/office/officeart/2005/8/layout/process2"/>
    <dgm:cxn modelId="{9F541507-D009-4441-8958-A33BA07FBBCF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00BA43-33E3-5747-BF63-04902821DF2F}" type="presOf" srcId="{368C1E50-6CE0-C446-88CF-C297A8B04A5C}" destId="{D53F695F-F812-734F-BEF0-3354179A99F1}" srcOrd="0" destOrd="0" presId="urn:microsoft.com/office/officeart/2005/8/layout/process2"/>
    <dgm:cxn modelId="{839BDEC6-E73B-A444-A1AF-B58BE995BC22}" type="presOf" srcId="{D31AC763-E53E-5B45-BDDA-F0860B0A711E}" destId="{AC47FD68-87E5-1F41-BBFD-895F8F38F77E}" srcOrd="1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B36BECD2-6A3F-9B43-B250-13477C738DC4}" type="presOf" srcId="{49AC5912-BAE5-7B4C-8564-E555D8E44A1B}" destId="{E3AFE8C7-0CD8-6847-BC99-E9C9F63463FE}" srcOrd="0" destOrd="0" presId="urn:microsoft.com/office/officeart/2005/8/layout/process2"/>
    <dgm:cxn modelId="{BB031FA8-DA04-3F43-98E7-A96B8F37E8FF}" type="presOf" srcId="{E5A6BBEC-8BA5-BA43-8A9C-078FDC2D270A}" destId="{75BEBFE7-0799-8F45-9BB4-38240387BCA3}" srcOrd="0" destOrd="0" presId="urn:microsoft.com/office/officeart/2005/8/layout/process2"/>
    <dgm:cxn modelId="{F5F7CD8E-4A2B-074C-A0CD-19A4CA6D4584}" type="presOf" srcId="{7395E36E-5C28-4F49-B3DA-F45BC7D6E2F2}" destId="{BEE11E83-0AB3-0445-B8ED-157A2D50BBE5}" srcOrd="0" destOrd="0" presId="urn:microsoft.com/office/officeart/2005/8/layout/process2"/>
    <dgm:cxn modelId="{762AF178-86E1-0745-A4EE-12F5EC504B09}" type="presOf" srcId="{C82781A0-0BF1-D642-B39B-F3994C4AAACB}" destId="{AC13792B-2690-9C44-B004-FAF5D99E90B7}" srcOrd="0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A21CD67A-8610-684E-83A5-A2EBAD65531F}" type="presOf" srcId="{62D6124A-B688-1140-8905-98BF26B1AB31}" destId="{F33BADF0-5D66-D643-B30F-8D2EBA903A0F}" srcOrd="1" destOrd="0" presId="urn:microsoft.com/office/officeart/2005/8/layout/process2"/>
    <dgm:cxn modelId="{48788A67-69E2-5143-ADE3-BA6C38AA1535}" type="presOf" srcId="{2EEA60CE-3D9B-AE41-9A09-0A4E70B107F7}" destId="{2F933A6B-64A9-8743-A751-3D970F8D5502}" srcOrd="1" destOrd="0" presId="urn:microsoft.com/office/officeart/2005/8/layout/process2"/>
    <dgm:cxn modelId="{033F52F2-93A9-E74E-90BE-FD06EB3061F0}" type="presOf" srcId="{D31AC763-E53E-5B45-BDDA-F0860B0A711E}" destId="{75710544-DF41-254E-BCBD-A16485CC8CE4}" srcOrd="0" destOrd="0" presId="urn:microsoft.com/office/officeart/2005/8/layout/process2"/>
    <dgm:cxn modelId="{F79DA88F-F530-4C4E-AB99-87E2AB4CF27A}" type="presOf" srcId="{62D6124A-B688-1140-8905-98BF26B1AB31}" destId="{3213669D-5059-1C43-9C85-ECFA4B71AEE8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6B360633-809A-5D40-88A0-D2B31A3B8902}" type="presOf" srcId="{FB73C647-B71F-D54D-BF73-D648F9D130AC}" destId="{D41AF0D6-08D1-9044-AEC0-69537F27C8F9}" srcOrd="0" destOrd="0" presId="urn:microsoft.com/office/officeart/2005/8/layout/process2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4B231D28-DDA2-7A48-B3EA-1CA793D0647E}" type="presOf" srcId="{49AC5912-BAE5-7B4C-8564-E555D8E44A1B}" destId="{642B2133-BF73-AC4B-B761-987D89F26B79}" srcOrd="1" destOrd="0" presId="urn:microsoft.com/office/officeart/2005/8/layout/process2"/>
    <dgm:cxn modelId="{04F129EC-C4BD-1D49-9BD7-20E9073F7422}" type="presOf" srcId="{88187EE7-D008-2C41-99F5-DE655E403C66}" destId="{6430B7D3-2977-FA47-91AE-45369CC5BE69}" srcOrd="0" destOrd="0" presId="urn:microsoft.com/office/officeart/2005/8/layout/process2"/>
    <dgm:cxn modelId="{94F53D17-9D32-1B43-A242-F14845141709}" type="presOf" srcId="{2EEA60CE-3D9B-AE41-9A09-0A4E70B107F7}" destId="{04F941B0-1CDD-ED44-89D1-976EFF2A0DDA}" srcOrd="0" destOrd="0" presId="urn:microsoft.com/office/officeart/2005/8/layout/process2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2559295C-0C8A-5B46-A254-1BB095BA3CE4}" type="presParOf" srcId="{6430B7D3-2977-FA47-91AE-45369CC5BE69}" destId="{75BEBFE7-0799-8F45-9BB4-38240387BCA3}" srcOrd="0" destOrd="0" presId="urn:microsoft.com/office/officeart/2005/8/layout/process2"/>
    <dgm:cxn modelId="{8212353A-09F1-9A4F-B93B-C3165430DBC7}" type="presParOf" srcId="{6430B7D3-2977-FA47-91AE-45369CC5BE69}" destId="{75710544-DF41-254E-BCBD-A16485CC8CE4}" srcOrd="1" destOrd="0" presId="urn:microsoft.com/office/officeart/2005/8/layout/process2"/>
    <dgm:cxn modelId="{CDC5DF4E-2D4A-9F4C-B223-9AB1F267DB5C}" type="presParOf" srcId="{75710544-DF41-254E-BCBD-A16485CC8CE4}" destId="{AC47FD68-87E5-1F41-BBFD-895F8F38F77E}" srcOrd="0" destOrd="0" presId="urn:microsoft.com/office/officeart/2005/8/layout/process2"/>
    <dgm:cxn modelId="{E31D0570-3AC3-8043-8F63-C50375C4D37F}" type="presParOf" srcId="{6430B7D3-2977-FA47-91AE-45369CC5BE69}" destId="{BEE11E83-0AB3-0445-B8ED-157A2D50BBE5}" srcOrd="2" destOrd="0" presId="urn:microsoft.com/office/officeart/2005/8/layout/process2"/>
    <dgm:cxn modelId="{B509A97E-5302-194B-8A39-3CA150523379}" type="presParOf" srcId="{6430B7D3-2977-FA47-91AE-45369CC5BE69}" destId="{E3AFE8C7-0CD8-6847-BC99-E9C9F63463FE}" srcOrd="3" destOrd="0" presId="urn:microsoft.com/office/officeart/2005/8/layout/process2"/>
    <dgm:cxn modelId="{32E27F07-E2B2-E242-A6B5-272CBAC2D725}" type="presParOf" srcId="{E3AFE8C7-0CD8-6847-BC99-E9C9F63463FE}" destId="{642B2133-BF73-AC4B-B761-987D89F26B79}" srcOrd="0" destOrd="0" presId="urn:microsoft.com/office/officeart/2005/8/layout/process2"/>
    <dgm:cxn modelId="{24D4B17E-0FD7-4040-9E99-E1F21F813F02}" type="presParOf" srcId="{6430B7D3-2977-FA47-91AE-45369CC5BE69}" destId="{AC13792B-2690-9C44-B004-FAF5D99E90B7}" srcOrd="4" destOrd="0" presId="urn:microsoft.com/office/officeart/2005/8/layout/process2"/>
    <dgm:cxn modelId="{3956C9F3-125B-6843-BB11-405E2BC718D7}" type="presParOf" srcId="{6430B7D3-2977-FA47-91AE-45369CC5BE69}" destId="{3213669D-5059-1C43-9C85-ECFA4B71AEE8}" srcOrd="5" destOrd="0" presId="urn:microsoft.com/office/officeart/2005/8/layout/process2"/>
    <dgm:cxn modelId="{73DD24CB-398A-344F-AABF-F7F2E658EA47}" type="presParOf" srcId="{3213669D-5059-1C43-9C85-ECFA4B71AEE8}" destId="{F33BADF0-5D66-D643-B30F-8D2EBA903A0F}" srcOrd="0" destOrd="0" presId="urn:microsoft.com/office/officeart/2005/8/layout/process2"/>
    <dgm:cxn modelId="{75B2CAB4-4376-1C46-9248-54298FE48855}" type="presParOf" srcId="{6430B7D3-2977-FA47-91AE-45369CC5BE69}" destId="{D53F695F-F812-734F-BEF0-3354179A99F1}" srcOrd="6" destOrd="0" presId="urn:microsoft.com/office/officeart/2005/8/layout/process2"/>
    <dgm:cxn modelId="{E171C364-44B4-8944-B6CA-FAC837D90F11}" type="presParOf" srcId="{6430B7D3-2977-FA47-91AE-45369CC5BE69}" destId="{04F941B0-1CDD-ED44-89D1-976EFF2A0DDA}" srcOrd="7" destOrd="0" presId="urn:microsoft.com/office/officeart/2005/8/layout/process2"/>
    <dgm:cxn modelId="{A05ECE87-4757-224E-9765-53884E52F513}" type="presParOf" srcId="{04F941B0-1CDD-ED44-89D1-976EFF2A0DDA}" destId="{2F933A6B-64A9-8743-A751-3D970F8D5502}" srcOrd="0" destOrd="0" presId="urn:microsoft.com/office/officeart/2005/8/layout/process2"/>
    <dgm:cxn modelId="{ED02B1E2-1980-5F40-9B40-FDC9D0227BA1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45AC-AB83-914F-A98F-EBC09DD8BCA1}" type="pres">
      <dgm:prSet presAssocID="{B7BBC305-B2FD-8B4B-AA47-8042C3831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093CF5D-D099-4945-95BC-BD0FB0DADB07}" type="pres">
      <dgm:prSet presAssocID="{B7BBC305-B2FD-8B4B-AA47-8042C3831EA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99F7C16B-B181-1043-925C-9244B1BA6C03}" type="presOf" srcId="{4B7ED2E9-76CE-3D48-A0E8-8647610EE509}" destId="{2A645280-61AD-404B-ACC8-2B3CD6704E97}" srcOrd="0" destOrd="0" presId="urn:microsoft.com/office/officeart/2005/8/layout/process2"/>
    <dgm:cxn modelId="{D1603E5A-67FC-AA48-9165-646D74718598}" type="presOf" srcId="{88187EE7-D008-2C41-99F5-DE655E403C66}" destId="{6430B7D3-2977-FA47-91AE-45369CC5BE69}" srcOrd="0" destOrd="0" presId="urn:microsoft.com/office/officeart/2005/8/layout/process2"/>
    <dgm:cxn modelId="{DCBD327E-67AB-1440-AB0F-DDC69C9ECE1B}" type="presOf" srcId="{D872D8A9-2766-2344-BCC9-D0E32EEF19A5}" destId="{3B2F18D5-B9AB-044F-974B-114429CEC595}" srcOrd="0" destOrd="0" presId="urn:microsoft.com/office/officeart/2005/8/layout/process2"/>
    <dgm:cxn modelId="{A981C780-6D0F-2742-A0FD-9B9478A5EA63}" type="presOf" srcId="{D31AC763-E53E-5B45-BDDA-F0860B0A711E}" destId="{75710544-DF41-254E-BCBD-A16485CC8CE4}" srcOrd="0" destOrd="0" presId="urn:microsoft.com/office/officeart/2005/8/layout/process2"/>
    <dgm:cxn modelId="{B6CF4E9B-D3F9-B448-BFAF-9577D735C1E2}" type="presOf" srcId="{FB73C647-B71F-D54D-BF73-D648F9D130AC}" destId="{D41AF0D6-08D1-9044-AEC0-69537F27C8F9}" srcOrd="0" destOrd="0" presId="urn:microsoft.com/office/officeart/2005/8/layout/process2"/>
    <dgm:cxn modelId="{EC143073-A1FE-7D45-B2AD-77E9892FA98C}" srcId="{88187EE7-D008-2C41-99F5-DE655E403C66}" destId="{D872D8A9-2766-2344-BCC9-D0E32EEF19A5}" srcOrd="3" destOrd="0" parTransId="{54D9C772-0ACC-F54F-88D6-A89EE525DDA3}" sibTransId="{88B98DA6-1ABF-3B47-90BB-50A3D28CA1E1}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F217C06A-EB75-5C43-8136-F8A4FC2EEEA8}" type="presOf" srcId="{E5A6BBEC-8BA5-BA43-8A9C-078FDC2D270A}" destId="{75BEBFE7-0799-8F45-9BB4-38240387BCA3}" srcOrd="0" destOrd="0" presId="urn:microsoft.com/office/officeart/2005/8/layout/process2"/>
    <dgm:cxn modelId="{DB3804E8-A439-2F40-8333-DBA8468D117A}" type="presOf" srcId="{E6016DEA-5735-3F40-8C2E-BAA307167EA3}" destId="{BE05CFA8-D476-2A4C-AA7C-96D92BC6D621}" srcOrd="1" destOrd="0" presId="urn:microsoft.com/office/officeart/2005/8/layout/process2"/>
    <dgm:cxn modelId="{E1CD5DA5-1871-724C-842C-BC9A818576EE}" type="presOf" srcId="{D31AC763-E53E-5B45-BDDA-F0860B0A711E}" destId="{AC47FD68-87E5-1F41-BBFD-895F8F38F77E}" srcOrd="1" destOrd="0" presId="urn:microsoft.com/office/officeart/2005/8/layout/process2"/>
    <dgm:cxn modelId="{69A8EEF5-7D89-2E44-A700-5847F363B1CA}" srcId="{88187EE7-D008-2C41-99F5-DE655E403C66}" destId="{FB73C647-B71F-D54D-BF73-D648F9D130AC}" srcOrd="2" destOrd="0" parTransId="{D7C6DC98-6750-1442-B579-6FB62CFF08B0}" sibTransId="{B7BBC305-B2FD-8B4B-AA47-8042C3831EA0}"/>
    <dgm:cxn modelId="{02F06647-1139-B640-AE76-C7F6559DDE40}" type="presOf" srcId="{B7BBC305-B2FD-8B4B-AA47-8042C3831EA0}" destId="{D093CF5D-D099-4945-95BC-BD0FB0DADB07}" srcOrd="1" destOrd="0" presId="urn:microsoft.com/office/officeart/2005/8/layout/process2"/>
    <dgm:cxn modelId="{A1A4772F-024A-0D4E-9C07-E3E232FD5D10}" type="presOf" srcId="{B7BBC305-B2FD-8B4B-AA47-8042C3831EA0}" destId="{460A45AC-AB83-914F-A98F-EBC09DD8BCA1}" srcOrd="0" destOrd="0" presId="urn:microsoft.com/office/officeart/2005/8/layout/process2"/>
    <dgm:cxn modelId="{DF82E552-1A2C-B443-910D-90E31CB685B0}" type="presOf" srcId="{E6016DEA-5735-3F40-8C2E-BAA307167EA3}" destId="{C45C4618-F46D-7947-9F2A-6138C14747A4}" srcOrd="0" destOrd="0" presId="urn:microsoft.com/office/officeart/2005/8/layout/process2"/>
    <dgm:cxn modelId="{18E78C51-D3C1-FD4A-A814-37501731AB6E}" type="presParOf" srcId="{6430B7D3-2977-FA47-91AE-45369CC5BE69}" destId="{75BEBFE7-0799-8F45-9BB4-38240387BCA3}" srcOrd="0" destOrd="0" presId="urn:microsoft.com/office/officeart/2005/8/layout/process2"/>
    <dgm:cxn modelId="{20DF7599-7905-DB4F-B99D-A8D63C7FFD9D}" type="presParOf" srcId="{6430B7D3-2977-FA47-91AE-45369CC5BE69}" destId="{75710544-DF41-254E-BCBD-A16485CC8CE4}" srcOrd="1" destOrd="0" presId="urn:microsoft.com/office/officeart/2005/8/layout/process2"/>
    <dgm:cxn modelId="{75369335-1DEF-9543-B05D-A42E67CDEB4A}" type="presParOf" srcId="{75710544-DF41-254E-BCBD-A16485CC8CE4}" destId="{AC47FD68-87E5-1F41-BBFD-895F8F38F77E}" srcOrd="0" destOrd="0" presId="urn:microsoft.com/office/officeart/2005/8/layout/process2"/>
    <dgm:cxn modelId="{E185EC0C-60F4-0343-8A22-4360137A0579}" type="presParOf" srcId="{6430B7D3-2977-FA47-91AE-45369CC5BE69}" destId="{2A645280-61AD-404B-ACC8-2B3CD6704E97}" srcOrd="2" destOrd="0" presId="urn:microsoft.com/office/officeart/2005/8/layout/process2"/>
    <dgm:cxn modelId="{53FC6784-2735-7E45-8A17-D2043523ACBB}" type="presParOf" srcId="{6430B7D3-2977-FA47-91AE-45369CC5BE69}" destId="{C45C4618-F46D-7947-9F2A-6138C14747A4}" srcOrd="3" destOrd="0" presId="urn:microsoft.com/office/officeart/2005/8/layout/process2"/>
    <dgm:cxn modelId="{1225099B-D483-8246-8084-CA1E1B545A20}" type="presParOf" srcId="{C45C4618-F46D-7947-9F2A-6138C14747A4}" destId="{BE05CFA8-D476-2A4C-AA7C-96D92BC6D621}" srcOrd="0" destOrd="0" presId="urn:microsoft.com/office/officeart/2005/8/layout/process2"/>
    <dgm:cxn modelId="{AD173E5E-C8D8-F343-9CD0-0450CEAFB5BF}" type="presParOf" srcId="{6430B7D3-2977-FA47-91AE-45369CC5BE69}" destId="{D41AF0D6-08D1-9044-AEC0-69537F27C8F9}" srcOrd="4" destOrd="0" presId="urn:microsoft.com/office/officeart/2005/8/layout/process2"/>
    <dgm:cxn modelId="{2E85674C-14BE-CE4D-B3E8-6E7A590347B6}" type="presParOf" srcId="{6430B7D3-2977-FA47-91AE-45369CC5BE69}" destId="{460A45AC-AB83-914F-A98F-EBC09DD8BCA1}" srcOrd="5" destOrd="0" presId="urn:microsoft.com/office/officeart/2005/8/layout/process2"/>
    <dgm:cxn modelId="{A8EF8C02-BD00-F243-982A-D2D05E6ED491}" type="presParOf" srcId="{460A45AC-AB83-914F-A98F-EBC09DD8BCA1}" destId="{D093CF5D-D099-4945-95BC-BD0FB0DADB07}" srcOrd="0" destOrd="0" presId="urn:microsoft.com/office/officeart/2005/8/layout/process2"/>
    <dgm:cxn modelId="{0C3062CA-25ED-8641-896E-C19FADEFD965}" type="presParOf" srcId="{6430B7D3-2977-FA47-91AE-45369CC5BE69}" destId="{3B2F18D5-B9AB-044F-974B-114429CEC5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query q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DD00B3-CDC5-E44B-8F27-304BD80D397C}" type="presOf" srcId="{49AC5912-BAE5-7B4C-8564-E555D8E44A1B}" destId="{E3AFE8C7-0CD8-6847-BC99-E9C9F63463FE}" srcOrd="0" destOrd="0" presId="urn:microsoft.com/office/officeart/2005/8/layout/process2"/>
    <dgm:cxn modelId="{2C3F3D1A-3921-0C40-A287-9F7D2AE979BE}" type="presOf" srcId="{7395E36E-5C28-4F49-B3DA-F45BC7D6E2F2}" destId="{BEE11E83-0AB3-0445-B8ED-157A2D50BBE5}" srcOrd="0" destOrd="0" presId="urn:microsoft.com/office/officeart/2005/8/layout/process2"/>
    <dgm:cxn modelId="{6FCEAA36-B475-7C4B-87A1-ECFFB09BF6EE}" type="presOf" srcId="{368C1E50-6CE0-C446-88CF-C297A8B04A5C}" destId="{D53F695F-F812-734F-BEF0-3354179A99F1}" srcOrd="0" destOrd="0" presId="urn:microsoft.com/office/officeart/2005/8/layout/process2"/>
    <dgm:cxn modelId="{860439D1-7E32-CD4E-9950-91A7FE8A44B1}" type="presOf" srcId="{E5A6BBEC-8BA5-BA43-8A9C-078FDC2D270A}" destId="{75BEBFE7-0799-8F45-9BB4-38240387BCA3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90178E66-ADE6-B443-8760-D247CFC667E2}" type="presOf" srcId="{D31AC763-E53E-5B45-BDDA-F0860B0A711E}" destId="{AC47FD68-87E5-1F41-BBFD-895F8F38F77E}" srcOrd="1" destOrd="0" presId="urn:microsoft.com/office/officeart/2005/8/layout/process2"/>
    <dgm:cxn modelId="{F088AB5C-77AA-754A-B15E-6123789879A8}" type="presOf" srcId="{49AC5912-BAE5-7B4C-8564-E555D8E44A1B}" destId="{642B2133-BF73-AC4B-B761-987D89F26B79}" srcOrd="1" destOrd="0" presId="urn:microsoft.com/office/officeart/2005/8/layout/process2"/>
    <dgm:cxn modelId="{8A0D74B4-D6A8-9742-9C4B-D54694FD976D}" type="presOf" srcId="{C82781A0-0BF1-D642-B39B-F3994C4AAACB}" destId="{AC13792B-2690-9C44-B004-FAF5D99E90B7}" srcOrd="0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E233F3B9-B4C7-1241-82BD-0B024C66C49C}" type="presOf" srcId="{FB73C647-B71F-D54D-BF73-D648F9D130AC}" destId="{D41AF0D6-08D1-9044-AEC0-69537F27C8F9}" srcOrd="0" destOrd="0" presId="urn:microsoft.com/office/officeart/2005/8/layout/process2"/>
    <dgm:cxn modelId="{47C488C8-46FB-3741-A1A6-5C762472BE1D}" type="presOf" srcId="{2EEA60CE-3D9B-AE41-9A09-0A4E70B107F7}" destId="{04F941B0-1CDD-ED44-89D1-976EFF2A0DDA}" srcOrd="0" destOrd="0" presId="urn:microsoft.com/office/officeart/2005/8/layout/process2"/>
    <dgm:cxn modelId="{EB8BCA65-CEF1-0144-B289-E5CD766711C1}" type="presOf" srcId="{62D6124A-B688-1140-8905-98BF26B1AB31}" destId="{F33BADF0-5D66-D643-B30F-8D2EBA903A0F}" srcOrd="1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73876ECE-3882-5946-8283-E60147B8A70A}" type="presOf" srcId="{2EEA60CE-3D9B-AE41-9A09-0A4E70B107F7}" destId="{2F933A6B-64A9-8743-A751-3D970F8D5502}" srcOrd="1" destOrd="0" presId="urn:microsoft.com/office/officeart/2005/8/layout/process2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B80DAE4E-32AD-DC45-BFA1-941082DDC850}" type="presOf" srcId="{88187EE7-D008-2C41-99F5-DE655E403C66}" destId="{6430B7D3-2977-FA47-91AE-45369CC5BE69}" srcOrd="0" destOrd="0" presId="urn:microsoft.com/office/officeart/2005/8/layout/process2"/>
    <dgm:cxn modelId="{7B352EBF-FC7B-CF49-B0A9-8F284A33CE40}" type="presOf" srcId="{62D6124A-B688-1140-8905-98BF26B1AB31}" destId="{3213669D-5059-1C43-9C85-ECFA4B71AEE8}" srcOrd="0" destOrd="0" presId="urn:microsoft.com/office/officeart/2005/8/layout/process2"/>
    <dgm:cxn modelId="{75500A26-338C-1F4B-A681-A0DF2324352E}" type="presOf" srcId="{D31AC763-E53E-5B45-BDDA-F0860B0A711E}" destId="{75710544-DF41-254E-BCBD-A16485CC8CE4}" srcOrd="0" destOrd="0" presId="urn:microsoft.com/office/officeart/2005/8/layout/process2"/>
    <dgm:cxn modelId="{099BAAE8-1DEF-834A-B0C1-975318654AC5}" type="presParOf" srcId="{6430B7D3-2977-FA47-91AE-45369CC5BE69}" destId="{75BEBFE7-0799-8F45-9BB4-38240387BCA3}" srcOrd="0" destOrd="0" presId="urn:microsoft.com/office/officeart/2005/8/layout/process2"/>
    <dgm:cxn modelId="{555A908D-ED6D-3D49-A23A-6F35989704C2}" type="presParOf" srcId="{6430B7D3-2977-FA47-91AE-45369CC5BE69}" destId="{75710544-DF41-254E-BCBD-A16485CC8CE4}" srcOrd="1" destOrd="0" presId="urn:microsoft.com/office/officeart/2005/8/layout/process2"/>
    <dgm:cxn modelId="{C574F6C1-9391-094F-9885-35E65294A58F}" type="presParOf" srcId="{75710544-DF41-254E-BCBD-A16485CC8CE4}" destId="{AC47FD68-87E5-1F41-BBFD-895F8F38F77E}" srcOrd="0" destOrd="0" presId="urn:microsoft.com/office/officeart/2005/8/layout/process2"/>
    <dgm:cxn modelId="{89340100-D15C-DF4C-9004-0037020C3EFC}" type="presParOf" srcId="{6430B7D3-2977-FA47-91AE-45369CC5BE69}" destId="{BEE11E83-0AB3-0445-B8ED-157A2D50BBE5}" srcOrd="2" destOrd="0" presId="urn:microsoft.com/office/officeart/2005/8/layout/process2"/>
    <dgm:cxn modelId="{B45C06DE-7B51-2F45-B8B7-1F7A9221D6C0}" type="presParOf" srcId="{6430B7D3-2977-FA47-91AE-45369CC5BE69}" destId="{E3AFE8C7-0CD8-6847-BC99-E9C9F63463FE}" srcOrd="3" destOrd="0" presId="urn:microsoft.com/office/officeart/2005/8/layout/process2"/>
    <dgm:cxn modelId="{F841E262-4FCA-844F-BAB1-B09A688869FF}" type="presParOf" srcId="{E3AFE8C7-0CD8-6847-BC99-E9C9F63463FE}" destId="{642B2133-BF73-AC4B-B761-987D89F26B79}" srcOrd="0" destOrd="0" presId="urn:microsoft.com/office/officeart/2005/8/layout/process2"/>
    <dgm:cxn modelId="{65A45C4E-DAFE-4942-8FC2-9BBA7BE63B1F}" type="presParOf" srcId="{6430B7D3-2977-FA47-91AE-45369CC5BE69}" destId="{AC13792B-2690-9C44-B004-FAF5D99E90B7}" srcOrd="4" destOrd="0" presId="urn:microsoft.com/office/officeart/2005/8/layout/process2"/>
    <dgm:cxn modelId="{971F14D0-8879-C342-AFF5-504D9DCF69C3}" type="presParOf" srcId="{6430B7D3-2977-FA47-91AE-45369CC5BE69}" destId="{3213669D-5059-1C43-9C85-ECFA4B71AEE8}" srcOrd="5" destOrd="0" presId="urn:microsoft.com/office/officeart/2005/8/layout/process2"/>
    <dgm:cxn modelId="{4BC7113E-5EC0-DF47-9C26-D041982B8A1E}" type="presParOf" srcId="{3213669D-5059-1C43-9C85-ECFA4B71AEE8}" destId="{F33BADF0-5D66-D643-B30F-8D2EBA903A0F}" srcOrd="0" destOrd="0" presId="urn:microsoft.com/office/officeart/2005/8/layout/process2"/>
    <dgm:cxn modelId="{B9822A3F-5785-484D-8C7E-69245BB14647}" type="presParOf" srcId="{6430B7D3-2977-FA47-91AE-45369CC5BE69}" destId="{D53F695F-F812-734F-BEF0-3354179A99F1}" srcOrd="6" destOrd="0" presId="urn:microsoft.com/office/officeart/2005/8/layout/process2"/>
    <dgm:cxn modelId="{19812312-EF7B-DA43-BAC9-ACF98A9F427F}" type="presParOf" srcId="{6430B7D3-2977-FA47-91AE-45369CC5BE69}" destId="{04F941B0-1CDD-ED44-89D1-976EFF2A0DDA}" srcOrd="7" destOrd="0" presId="urn:microsoft.com/office/officeart/2005/8/layout/process2"/>
    <dgm:cxn modelId="{FE299076-47D1-C946-B06B-CDC3C15654AC}" type="presParOf" srcId="{04F941B0-1CDD-ED44-89D1-976EFF2A0DDA}" destId="{2F933A6B-64A9-8743-A751-3D970F8D5502}" srcOrd="0" destOrd="0" presId="urn:microsoft.com/office/officeart/2005/8/layout/process2"/>
    <dgm:cxn modelId="{06819CF7-FD94-7E49-8EFD-BF6332C7B322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</a:t>
          </a:r>
          <a:r>
            <a:rPr lang="en-US" b="1" dirty="0" smtClean="0">
              <a:solidFill>
                <a:srgbClr val="FFFF00"/>
              </a:solidFill>
            </a:rPr>
            <a:t>~10</a:t>
          </a:r>
          <a:r>
            <a:rPr lang="en-US" b="1" baseline="30000" dirty="0" smtClean="0">
              <a:solidFill>
                <a:srgbClr val="FFFF00"/>
              </a:solidFill>
            </a:rPr>
            <a:t>6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dirty="0" smtClean="0"/>
            <a:t>queries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7904CB-526F-234B-8C84-22B312675F87}" type="presOf" srcId="{7395E36E-5C28-4F49-B3DA-F45BC7D6E2F2}" destId="{BEE11E83-0AB3-0445-B8ED-157A2D50BBE5}" srcOrd="0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E629B695-A547-7148-A980-096951EA1295}" type="presOf" srcId="{88187EE7-D008-2C41-99F5-DE655E403C66}" destId="{6430B7D3-2977-FA47-91AE-45369CC5BE69}" srcOrd="0" destOrd="0" presId="urn:microsoft.com/office/officeart/2005/8/layout/process2"/>
    <dgm:cxn modelId="{11CBB67A-583C-0642-A73B-83ABCFD19557}" type="presOf" srcId="{62D6124A-B688-1140-8905-98BF26B1AB31}" destId="{3213669D-5059-1C43-9C85-ECFA4B71AEE8}" srcOrd="0" destOrd="0" presId="urn:microsoft.com/office/officeart/2005/8/layout/process2"/>
    <dgm:cxn modelId="{9BEADA67-D5BE-A545-BBA9-082EF8FE0790}" type="presOf" srcId="{62D6124A-B688-1140-8905-98BF26B1AB31}" destId="{F33BADF0-5D66-D643-B30F-8D2EBA903A0F}" srcOrd="1" destOrd="0" presId="urn:microsoft.com/office/officeart/2005/8/layout/process2"/>
    <dgm:cxn modelId="{92F32BFA-9E92-324B-9149-7ACE983B98DE}" type="presOf" srcId="{49AC5912-BAE5-7B4C-8564-E555D8E44A1B}" destId="{E3AFE8C7-0CD8-6847-BC99-E9C9F63463FE}" srcOrd="0" destOrd="0" presId="urn:microsoft.com/office/officeart/2005/8/layout/process2"/>
    <dgm:cxn modelId="{58DE229C-2E84-9945-8930-BAC30B0D6797}" type="presOf" srcId="{D31AC763-E53E-5B45-BDDA-F0860B0A711E}" destId="{AC47FD68-87E5-1F41-BBFD-895F8F38F77E}" srcOrd="1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9ADD53E7-C977-D54E-9E1B-F06F3FDF3776}" type="presOf" srcId="{2EEA60CE-3D9B-AE41-9A09-0A4E70B107F7}" destId="{04F941B0-1CDD-ED44-89D1-976EFF2A0DDA}" srcOrd="0" destOrd="0" presId="urn:microsoft.com/office/officeart/2005/8/layout/process2"/>
    <dgm:cxn modelId="{2A05C0F7-BCC3-8B49-9077-4C81EF5400B2}" type="presOf" srcId="{D31AC763-E53E-5B45-BDDA-F0860B0A711E}" destId="{75710544-DF41-254E-BCBD-A16485CC8CE4}" srcOrd="0" destOrd="0" presId="urn:microsoft.com/office/officeart/2005/8/layout/process2"/>
    <dgm:cxn modelId="{D9CF717C-5A0C-F040-9192-D1E05C16BB4D}" type="presOf" srcId="{368C1E50-6CE0-C446-88CF-C297A8B04A5C}" destId="{D53F695F-F812-734F-BEF0-3354179A99F1}" srcOrd="0" destOrd="0" presId="urn:microsoft.com/office/officeart/2005/8/layout/process2"/>
    <dgm:cxn modelId="{007CB20C-6FFD-544F-BE7D-9A31B77B84E3}" type="presOf" srcId="{E5A6BBEC-8BA5-BA43-8A9C-078FDC2D270A}" destId="{75BEBFE7-0799-8F45-9BB4-38240387BCA3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B680B3AD-58BD-364F-85EA-D5D7FF3B86FF}" type="presOf" srcId="{2EEA60CE-3D9B-AE41-9A09-0A4E70B107F7}" destId="{2F933A6B-64A9-8743-A751-3D970F8D5502}" srcOrd="1" destOrd="0" presId="urn:microsoft.com/office/officeart/2005/8/layout/process2"/>
    <dgm:cxn modelId="{58379E3D-9DF1-934B-94AD-ED100FA21C57}" type="presOf" srcId="{C82781A0-0BF1-D642-B39B-F3994C4AAACB}" destId="{AC13792B-2690-9C44-B004-FAF5D99E90B7}" srcOrd="0" destOrd="0" presId="urn:microsoft.com/office/officeart/2005/8/layout/process2"/>
    <dgm:cxn modelId="{BB859BC4-D4FD-124F-9323-918A34B5D90E}" type="presOf" srcId="{49AC5912-BAE5-7B4C-8564-E555D8E44A1B}" destId="{642B2133-BF73-AC4B-B761-987D89F26B79}" srcOrd="1" destOrd="0" presId="urn:microsoft.com/office/officeart/2005/8/layout/process2"/>
    <dgm:cxn modelId="{A0C93EA8-F9AC-3C4B-804D-888D1FE21410}" type="presOf" srcId="{FB73C647-B71F-D54D-BF73-D648F9D130AC}" destId="{D41AF0D6-08D1-9044-AEC0-69537F27C8F9}" srcOrd="0" destOrd="0" presId="urn:microsoft.com/office/officeart/2005/8/layout/process2"/>
    <dgm:cxn modelId="{AAA4F787-BBAE-E84E-BD1C-167110F60488}" type="presParOf" srcId="{6430B7D3-2977-FA47-91AE-45369CC5BE69}" destId="{75BEBFE7-0799-8F45-9BB4-38240387BCA3}" srcOrd="0" destOrd="0" presId="urn:microsoft.com/office/officeart/2005/8/layout/process2"/>
    <dgm:cxn modelId="{006D298C-B113-9644-9F48-B36C3FDF9F78}" type="presParOf" srcId="{6430B7D3-2977-FA47-91AE-45369CC5BE69}" destId="{75710544-DF41-254E-BCBD-A16485CC8CE4}" srcOrd="1" destOrd="0" presId="urn:microsoft.com/office/officeart/2005/8/layout/process2"/>
    <dgm:cxn modelId="{A7C0A144-AE3C-BE46-BFB5-2B8314B19A24}" type="presParOf" srcId="{75710544-DF41-254E-BCBD-A16485CC8CE4}" destId="{AC47FD68-87E5-1F41-BBFD-895F8F38F77E}" srcOrd="0" destOrd="0" presId="urn:microsoft.com/office/officeart/2005/8/layout/process2"/>
    <dgm:cxn modelId="{5FCB5BB4-0750-9342-A1D9-B338D20D801A}" type="presParOf" srcId="{6430B7D3-2977-FA47-91AE-45369CC5BE69}" destId="{BEE11E83-0AB3-0445-B8ED-157A2D50BBE5}" srcOrd="2" destOrd="0" presId="urn:microsoft.com/office/officeart/2005/8/layout/process2"/>
    <dgm:cxn modelId="{D8D7CC1D-1D60-2545-9B83-F533E60D31C8}" type="presParOf" srcId="{6430B7D3-2977-FA47-91AE-45369CC5BE69}" destId="{E3AFE8C7-0CD8-6847-BC99-E9C9F63463FE}" srcOrd="3" destOrd="0" presId="urn:microsoft.com/office/officeart/2005/8/layout/process2"/>
    <dgm:cxn modelId="{B9580BCA-0B23-5E44-ACEA-89208EC00363}" type="presParOf" srcId="{E3AFE8C7-0CD8-6847-BC99-E9C9F63463FE}" destId="{642B2133-BF73-AC4B-B761-987D89F26B79}" srcOrd="0" destOrd="0" presId="urn:microsoft.com/office/officeart/2005/8/layout/process2"/>
    <dgm:cxn modelId="{F353D122-5627-7D48-9EFF-A966A84F8909}" type="presParOf" srcId="{6430B7D3-2977-FA47-91AE-45369CC5BE69}" destId="{AC13792B-2690-9C44-B004-FAF5D99E90B7}" srcOrd="4" destOrd="0" presId="urn:microsoft.com/office/officeart/2005/8/layout/process2"/>
    <dgm:cxn modelId="{D1C9F48F-8AB5-7943-A5E3-3B29A08719AF}" type="presParOf" srcId="{6430B7D3-2977-FA47-91AE-45369CC5BE69}" destId="{3213669D-5059-1C43-9C85-ECFA4B71AEE8}" srcOrd="5" destOrd="0" presId="urn:microsoft.com/office/officeart/2005/8/layout/process2"/>
    <dgm:cxn modelId="{B8DCAA27-5A61-2D4B-9972-618880795B2E}" type="presParOf" srcId="{3213669D-5059-1C43-9C85-ECFA4B71AEE8}" destId="{F33BADF0-5D66-D643-B30F-8D2EBA903A0F}" srcOrd="0" destOrd="0" presId="urn:microsoft.com/office/officeart/2005/8/layout/process2"/>
    <dgm:cxn modelId="{CCE4EF74-1664-F942-8783-FB2417EDDC3A}" type="presParOf" srcId="{6430B7D3-2977-FA47-91AE-45369CC5BE69}" destId="{D53F695F-F812-734F-BEF0-3354179A99F1}" srcOrd="6" destOrd="0" presId="urn:microsoft.com/office/officeart/2005/8/layout/process2"/>
    <dgm:cxn modelId="{8E5FC0A5-5B8E-3E4F-86CC-02709BC29BD1}" type="presParOf" srcId="{6430B7D3-2977-FA47-91AE-45369CC5BE69}" destId="{04F941B0-1CDD-ED44-89D1-976EFF2A0DDA}" srcOrd="7" destOrd="0" presId="urn:microsoft.com/office/officeart/2005/8/layout/process2"/>
    <dgm:cxn modelId="{A61A344B-D6B4-3C4C-B506-87F54B823A5A}" type="presParOf" srcId="{04F941B0-1CDD-ED44-89D1-976EFF2A0DDA}" destId="{2F933A6B-64A9-8743-A751-3D970F8D5502}" srcOrd="0" destOrd="0" presId="urn:microsoft.com/office/officeart/2005/8/layout/process2"/>
    <dgm:cxn modelId="{5C263939-DB66-8747-9F7A-2D23BEFDC9CD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7395E36E-5C28-4F49-B3DA-F45BC7D6E2F2}">
      <dgm:prSet phldrT="[Text]"/>
      <dgm:spPr/>
      <dgm:t>
        <a:bodyPr/>
        <a:lstStyle/>
        <a:p>
          <a:r>
            <a:rPr lang="en-US" dirty="0" smtClean="0"/>
            <a:t>Save and clear color buffer</a:t>
          </a:r>
          <a:endParaRPr lang="en-US" dirty="0"/>
        </a:p>
      </dgm:t>
    </dgm:pt>
    <dgm:pt modelId="{77BD9BEC-AD54-9147-B84A-FA4A27945AD6}" type="parTrans" cxnId="{90C66118-1037-FF46-9C56-5306C52B05DD}">
      <dgm:prSet/>
      <dgm:spPr/>
      <dgm:t>
        <a:bodyPr/>
        <a:lstStyle/>
        <a:p>
          <a:endParaRPr lang="en-US"/>
        </a:p>
      </dgm:t>
    </dgm:pt>
    <dgm:pt modelId="{49AC5912-BAE5-7B4C-8564-E555D8E44A1B}" type="sibTrans" cxnId="{90C66118-1037-FF46-9C56-5306C52B05DD}">
      <dgm:prSet/>
      <dgm:spPr/>
      <dgm:t>
        <a:bodyPr/>
        <a:lstStyle/>
        <a:p>
          <a:endParaRPr lang="en-US"/>
        </a:p>
      </dgm:t>
    </dgm:pt>
    <dgm:pt modelId="{C82781A0-0BF1-D642-B39B-F3994C4AAACB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BEE828C6-4028-AE48-8550-9B380D777013}" type="parTrans" cxnId="{D06BC6E5-35B5-2F42-8C23-6B5C40041878}">
      <dgm:prSet/>
      <dgm:spPr/>
      <dgm:t>
        <a:bodyPr/>
        <a:lstStyle/>
        <a:p>
          <a:endParaRPr lang="en-US"/>
        </a:p>
      </dgm:t>
    </dgm:pt>
    <dgm:pt modelId="{62D6124A-B688-1140-8905-98BF26B1AB31}" type="sibTrans" cxnId="{D06BC6E5-35B5-2F42-8C23-6B5C40041878}">
      <dgm:prSet/>
      <dgm:spPr/>
      <dgm:t>
        <a:bodyPr/>
        <a:lstStyle/>
        <a:p>
          <a:endParaRPr lang="en-US"/>
        </a:p>
      </dgm:t>
    </dgm:pt>
    <dgm:pt modelId="{368C1E50-6CE0-C446-88CF-C297A8B04A5C}">
      <dgm:prSet phldrT="[Text]"/>
      <dgm:spPr/>
      <dgm:t>
        <a:bodyPr/>
        <a:lstStyle/>
        <a:p>
          <a:r>
            <a:rPr lang="en-US" dirty="0" smtClean="0"/>
            <a:t>Save color buffer</a:t>
          </a:r>
          <a:endParaRPr lang="en-US" dirty="0"/>
        </a:p>
      </dgm:t>
    </dgm:pt>
    <dgm:pt modelId="{F693A920-4C1C-D341-937A-1AED42EAD4B0}" type="parTrans" cxnId="{625C3040-3EC9-F540-85BD-99B7E17BEAFA}">
      <dgm:prSet/>
      <dgm:spPr/>
      <dgm:t>
        <a:bodyPr/>
        <a:lstStyle/>
        <a:p>
          <a:endParaRPr lang="en-US"/>
        </a:p>
      </dgm:t>
    </dgm:pt>
    <dgm:pt modelId="{2EEA60CE-3D9B-AE41-9A09-0A4E70B107F7}" type="sibTrans" cxnId="{625C3040-3EC9-F540-85BD-99B7E17BEAFA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EE11E83-0AB3-0445-B8ED-157A2D50BBE5}" type="pres">
      <dgm:prSet presAssocID="{7395E36E-5C28-4F49-B3DA-F45BC7D6E2F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FE8C7-0CD8-6847-BC99-E9C9F63463FE}" type="pres">
      <dgm:prSet presAssocID="{49AC5912-BAE5-7B4C-8564-E555D8E44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2B2133-BF73-AC4B-B761-987D89F26B79}" type="pres">
      <dgm:prSet presAssocID="{49AC5912-BAE5-7B4C-8564-E555D8E44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C13792B-2690-9C44-B004-FAF5D99E90B7}" type="pres">
      <dgm:prSet presAssocID="{C82781A0-0BF1-D642-B39B-F3994C4AAA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3669D-5059-1C43-9C85-ECFA4B71AEE8}" type="pres">
      <dgm:prSet presAssocID="{62D6124A-B688-1140-8905-98BF26B1AB3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33BADF0-5D66-D643-B30F-8D2EBA903A0F}" type="pres">
      <dgm:prSet presAssocID="{62D6124A-B688-1140-8905-98BF26B1AB3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53F695F-F812-734F-BEF0-3354179A99F1}" type="pres">
      <dgm:prSet presAssocID="{368C1E50-6CE0-C446-88CF-C297A8B04A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41B0-1CDD-ED44-89D1-976EFF2A0DDA}" type="pres">
      <dgm:prSet presAssocID="{2EEA60CE-3D9B-AE41-9A09-0A4E70B107F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933A6B-64A9-8743-A751-3D970F8D5502}" type="pres">
      <dgm:prSet presAssocID="{2EEA60CE-3D9B-AE41-9A09-0A4E70B107F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C57949-D135-3C4F-82A0-B52194B08105}" type="presOf" srcId="{62D6124A-B688-1140-8905-98BF26B1AB31}" destId="{F33BADF0-5D66-D643-B30F-8D2EBA903A0F}" srcOrd="1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B183348C-5202-8E4E-9686-865440012CEF}" type="presOf" srcId="{368C1E50-6CE0-C446-88CF-C297A8B04A5C}" destId="{D53F695F-F812-734F-BEF0-3354179A99F1}" srcOrd="0" destOrd="0" presId="urn:microsoft.com/office/officeart/2005/8/layout/process2"/>
    <dgm:cxn modelId="{0AFA37BB-CE47-A249-8812-28153657C6F9}" type="presOf" srcId="{49AC5912-BAE5-7B4C-8564-E555D8E44A1B}" destId="{E3AFE8C7-0CD8-6847-BC99-E9C9F63463FE}" srcOrd="0" destOrd="0" presId="urn:microsoft.com/office/officeart/2005/8/layout/process2"/>
    <dgm:cxn modelId="{8095CB72-79E4-B249-88BF-87A37A22551B}" type="presOf" srcId="{2EEA60CE-3D9B-AE41-9A09-0A4E70B107F7}" destId="{2F933A6B-64A9-8743-A751-3D970F8D5502}" srcOrd="1" destOrd="0" presId="urn:microsoft.com/office/officeart/2005/8/layout/process2"/>
    <dgm:cxn modelId="{10958065-A0F1-3642-86BF-E3FD52ADCFCE}" type="presOf" srcId="{88187EE7-D008-2C41-99F5-DE655E403C66}" destId="{6430B7D3-2977-FA47-91AE-45369CC5BE69}" srcOrd="0" destOrd="0" presId="urn:microsoft.com/office/officeart/2005/8/layout/process2"/>
    <dgm:cxn modelId="{A543A6ED-8C26-8145-AEDA-65AB00692812}" type="presOf" srcId="{7395E36E-5C28-4F49-B3DA-F45BC7D6E2F2}" destId="{BEE11E83-0AB3-0445-B8ED-157A2D50BBE5}" srcOrd="0" destOrd="0" presId="urn:microsoft.com/office/officeart/2005/8/layout/process2"/>
    <dgm:cxn modelId="{F45E83AF-4A55-5A43-A118-3D101A2DBEF7}" type="presOf" srcId="{49AC5912-BAE5-7B4C-8564-E555D8E44A1B}" destId="{642B2133-BF73-AC4B-B761-987D89F26B79}" srcOrd="1" destOrd="0" presId="urn:microsoft.com/office/officeart/2005/8/layout/process2"/>
    <dgm:cxn modelId="{B2DDAE57-5217-0844-BAF9-8665B73FDD46}" type="presOf" srcId="{2EEA60CE-3D9B-AE41-9A09-0A4E70B107F7}" destId="{04F941B0-1CDD-ED44-89D1-976EFF2A0DDA}" srcOrd="0" destOrd="0" presId="urn:microsoft.com/office/officeart/2005/8/layout/process2"/>
    <dgm:cxn modelId="{D06BC6E5-35B5-2F42-8C23-6B5C40041878}" srcId="{88187EE7-D008-2C41-99F5-DE655E403C66}" destId="{C82781A0-0BF1-D642-B39B-F3994C4AAACB}" srcOrd="2" destOrd="0" parTransId="{BEE828C6-4028-AE48-8550-9B380D777013}" sibTransId="{62D6124A-B688-1140-8905-98BF26B1AB31}"/>
    <dgm:cxn modelId="{AA30561D-400A-164B-8669-029F54162223}" type="presOf" srcId="{D31AC763-E53E-5B45-BDDA-F0860B0A711E}" destId="{AC47FD68-87E5-1F41-BBFD-895F8F38F77E}" srcOrd="1" destOrd="0" presId="urn:microsoft.com/office/officeart/2005/8/layout/process2"/>
    <dgm:cxn modelId="{5BE65079-A239-2C46-AF1F-4AB35BA550CC}" type="presOf" srcId="{D31AC763-E53E-5B45-BDDA-F0860B0A711E}" destId="{75710544-DF41-254E-BCBD-A16485CC8CE4}" srcOrd="0" destOrd="0" presId="urn:microsoft.com/office/officeart/2005/8/layout/process2"/>
    <dgm:cxn modelId="{625C3040-3EC9-F540-85BD-99B7E17BEAFA}" srcId="{88187EE7-D008-2C41-99F5-DE655E403C66}" destId="{368C1E50-6CE0-C446-88CF-C297A8B04A5C}" srcOrd="3" destOrd="0" parTransId="{F693A920-4C1C-D341-937A-1AED42EAD4B0}" sibTransId="{2EEA60CE-3D9B-AE41-9A09-0A4E70B107F7}"/>
    <dgm:cxn modelId="{90C66118-1037-FF46-9C56-5306C52B05DD}" srcId="{88187EE7-D008-2C41-99F5-DE655E403C66}" destId="{7395E36E-5C28-4F49-B3DA-F45BC7D6E2F2}" srcOrd="1" destOrd="0" parTransId="{77BD9BEC-AD54-9147-B84A-FA4A27945AD6}" sibTransId="{49AC5912-BAE5-7B4C-8564-E555D8E44A1B}"/>
    <dgm:cxn modelId="{69A8EEF5-7D89-2E44-A700-5847F363B1CA}" srcId="{88187EE7-D008-2C41-99F5-DE655E403C66}" destId="{FB73C647-B71F-D54D-BF73-D648F9D130AC}" srcOrd="4" destOrd="0" parTransId="{D7C6DC98-6750-1442-B579-6FB62CFF08B0}" sibTransId="{B7BBC305-B2FD-8B4B-AA47-8042C3831EA0}"/>
    <dgm:cxn modelId="{A7B0F044-EB32-914E-9A25-519C63715AFA}" type="presOf" srcId="{62D6124A-B688-1140-8905-98BF26B1AB31}" destId="{3213669D-5059-1C43-9C85-ECFA4B71AEE8}" srcOrd="0" destOrd="0" presId="urn:microsoft.com/office/officeart/2005/8/layout/process2"/>
    <dgm:cxn modelId="{4D78E2EE-BFD5-8B41-A64A-141B1FF230F7}" type="presOf" srcId="{C82781A0-0BF1-D642-B39B-F3994C4AAACB}" destId="{AC13792B-2690-9C44-B004-FAF5D99E90B7}" srcOrd="0" destOrd="0" presId="urn:microsoft.com/office/officeart/2005/8/layout/process2"/>
    <dgm:cxn modelId="{4BF5C912-0133-4749-88EF-19699715B42E}" type="presOf" srcId="{FB73C647-B71F-D54D-BF73-D648F9D130AC}" destId="{D41AF0D6-08D1-9044-AEC0-69537F27C8F9}" srcOrd="0" destOrd="0" presId="urn:microsoft.com/office/officeart/2005/8/layout/process2"/>
    <dgm:cxn modelId="{8FEE7626-7492-E041-8432-525BDA64E3E4}" type="presOf" srcId="{E5A6BBEC-8BA5-BA43-8A9C-078FDC2D270A}" destId="{75BEBFE7-0799-8F45-9BB4-38240387BCA3}" srcOrd="0" destOrd="0" presId="urn:microsoft.com/office/officeart/2005/8/layout/process2"/>
    <dgm:cxn modelId="{26DA066A-29B5-6449-A9C2-81EA0399BFA4}" type="presParOf" srcId="{6430B7D3-2977-FA47-91AE-45369CC5BE69}" destId="{75BEBFE7-0799-8F45-9BB4-38240387BCA3}" srcOrd="0" destOrd="0" presId="urn:microsoft.com/office/officeart/2005/8/layout/process2"/>
    <dgm:cxn modelId="{F5BC20D3-5C1A-AF41-9710-1953840F507D}" type="presParOf" srcId="{6430B7D3-2977-FA47-91AE-45369CC5BE69}" destId="{75710544-DF41-254E-BCBD-A16485CC8CE4}" srcOrd="1" destOrd="0" presId="urn:microsoft.com/office/officeart/2005/8/layout/process2"/>
    <dgm:cxn modelId="{A4990382-6B5B-204C-A300-D98ED4DD0517}" type="presParOf" srcId="{75710544-DF41-254E-BCBD-A16485CC8CE4}" destId="{AC47FD68-87E5-1F41-BBFD-895F8F38F77E}" srcOrd="0" destOrd="0" presId="urn:microsoft.com/office/officeart/2005/8/layout/process2"/>
    <dgm:cxn modelId="{79BB0E4B-84E7-4D46-909C-8996A31AB53B}" type="presParOf" srcId="{6430B7D3-2977-FA47-91AE-45369CC5BE69}" destId="{BEE11E83-0AB3-0445-B8ED-157A2D50BBE5}" srcOrd="2" destOrd="0" presId="urn:microsoft.com/office/officeart/2005/8/layout/process2"/>
    <dgm:cxn modelId="{BF0744AC-EA37-DC42-8717-84B4CE4702CD}" type="presParOf" srcId="{6430B7D3-2977-FA47-91AE-45369CC5BE69}" destId="{E3AFE8C7-0CD8-6847-BC99-E9C9F63463FE}" srcOrd="3" destOrd="0" presId="urn:microsoft.com/office/officeart/2005/8/layout/process2"/>
    <dgm:cxn modelId="{DC87F653-A968-7F4D-85DB-18F38D1F8B05}" type="presParOf" srcId="{E3AFE8C7-0CD8-6847-BC99-E9C9F63463FE}" destId="{642B2133-BF73-AC4B-B761-987D89F26B79}" srcOrd="0" destOrd="0" presId="urn:microsoft.com/office/officeart/2005/8/layout/process2"/>
    <dgm:cxn modelId="{D57B865E-9B76-DB4D-A3C3-CE1EE3F7693B}" type="presParOf" srcId="{6430B7D3-2977-FA47-91AE-45369CC5BE69}" destId="{AC13792B-2690-9C44-B004-FAF5D99E90B7}" srcOrd="4" destOrd="0" presId="urn:microsoft.com/office/officeart/2005/8/layout/process2"/>
    <dgm:cxn modelId="{E9AC170C-B584-0946-A26E-11C6A6268A79}" type="presParOf" srcId="{6430B7D3-2977-FA47-91AE-45369CC5BE69}" destId="{3213669D-5059-1C43-9C85-ECFA4B71AEE8}" srcOrd="5" destOrd="0" presId="urn:microsoft.com/office/officeart/2005/8/layout/process2"/>
    <dgm:cxn modelId="{8BAD01B0-0090-3D4B-9170-FFBDCFD9B5AC}" type="presParOf" srcId="{3213669D-5059-1C43-9C85-ECFA4B71AEE8}" destId="{F33BADF0-5D66-D643-B30F-8D2EBA903A0F}" srcOrd="0" destOrd="0" presId="urn:microsoft.com/office/officeart/2005/8/layout/process2"/>
    <dgm:cxn modelId="{63E95A59-8E40-3246-86EA-FEAF0F49DFF7}" type="presParOf" srcId="{6430B7D3-2977-FA47-91AE-45369CC5BE69}" destId="{D53F695F-F812-734F-BEF0-3354179A99F1}" srcOrd="6" destOrd="0" presId="urn:microsoft.com/office/officeart/2005/8/layout/process2"/>
    <dgm:cxn modelId="{1D4C47FA-62A0-D34C-A106-EF810AE9CC96}" type="presParOf" srcId="{6430B7D3-2977-FA47-91AE-45369CC5BE69}" destId="{04F941B0-1CDD-ED44-89D1-976EFF2A0DDA}" srcOrd="7" destOrd="0" presId="urn:microsoft.com/office/officeart/2005/8/layout/process2"/>
    <dgm:cxn modelId="{D48ECBB8-80C5-0D42-9428-B0EC54F9E45D}" type="presParOf" srcId="{04F941B0-1CDD-ED44-89D1-976EFF2A0DDA}" destId="{2F933A6B-64A9-8743-A751-3D970F8D5502}" srcOrd="0" destOrd="0" presId="urn:microsoft.com/office/officeart/2005/8/layout/process2"/>
    <dgm:cxn modelId="{DC8959E7-8414-154A-8C84-A459188A21F3}" type="presParOf" srcId="{6430B7D3-2977-FA47-91AE-45369CC5BE69}" destId="{D41AF0D6-08D1-9044-AEC0-69537F27C8F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(S)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45AC-AB83-914F-A98F-EBC09DD8BCA1}" type="pres">
      <dgm:prSet presAssocID="{B7BBC305-B2FD-8B4B-AA47-8042C3831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093CF5D-D099-4945-95BC-BD0FB0DADB07}" type="pres">
      <dgm:prSet presAssocID="{B7BBC305-B2FD-8B4B-AA47-8042C3831EA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DA40CCB5-ABF6-0143-92FF-E26B8DC9E6C6}" type="presOf" srcId="{B7BBC305-B2FD-8B4B-AA47-8042C3831EA0}" destId="{D093CF5D-D099-4945-95BC-BD0FB0DADB07}" srcOrd="1" destOrd="0" presId="urn:microsoft.com/office/officeart/2005/8/layout/process2"/>
    <dgm:cxn modelId="{17A477C9-EF1D-AB45-8535-5B62B48926ED}" type="presOf" srcId="{B7BBC305-B2FD-8B4B-AA47-8042C3831EA0}" destId="{460A45AC-AB83-914F-A98F-EBC09DD8BCA1}" srcOrd="0" destOrd="0" presId="urn:microsoft.com/office/officeart/2005/8/layout/process2"/>
    <dgm:cxn modelId="{4EFA0F8A-AFD8-2D4A-8591-ABCB51A87688}" type="presOf" srcId="{FB73C647-B71F-D54D-BF73-D648F9D130AC}" destId="{D41AF0D6-08D1-9044-AEC0-69537F27C8F9}" srcOrd="0" destOrd="0" presId="urn:microsoft.com/office/officeart/2005/8/layout/process2"/>
    <dgm:cxn modelId="{94332B5D-7413-3E41-950B-1D4CF882E4D0}" type="presOf" srcId="{E5A6BBEC-8BA5-BA43-8A9C-078FDC2D270A}" destId="{75BEBFE7-0799-8F45-9BB4-38240387BCA3}" srcOrd="0" destOrd="0" presId="urn:microsoft.com/office/officeart/2005/8/layout/process2"/>
    <dgm:cxn modelId="{EC143073-A1FE-7D45-B2AD-77E9892FA98C}" srcId="{88187EE7-D008-2C41-99F5-DE655E403C66}" destId="{D872D8A9-2766-2344-BCC9-D0E32EEF19A5}" srcOrd="3" destOrd="0" parTransId="{54D9C772-0ACC-F54F-88D6-A89EE525DDA3}" sibTransId="{88B98DA6-1ABF-3B47-90BB-50A3D28CA1E1}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E34A452A-F874-3140-A2B1-620F3B53111C}" type="presOf" srcId="{D31AC763-E53E-5B45-BDDA-F0860B0A711E}" destId="{AC47FD68-87E5-1F41-BBFD-895F8F38F77E}" srcOrd="1" destOrd="0" presId="urn:microsoft.com/office/officeart/2005/8/layout/process2"/>
    <dgm:cxn modelId="{C08264A4-92BA-D145-A0CE-7519B49566C5}" type="presOf" srcId="{88187EE7-D008-2C41-99F5-DE655E403C66}" destId="{6430B7D3-2977-FA47-91AE-45369CC5BE69}" srcOrd="0" destOrd="0" presId="urn:microsoft.com/office/officeart/2005/8/layout/process2"/>
    <dgm:cxn modelId="{BA35905A-25A9-BB4F-8D3D-BE1B629F940E}" type="presOf" srcId="{E6016DEA-5735-3F40-8C2E-BAA307167EA3}" destId="{C45C4618-F46D-7947-9F2A-6138C14747A4}" srcOrd="0" destOrd="0" presId="urn:microsoft.com/office/officeart/2005/8/layout/process2"/>
    <dgm:cxn modelId="{69A8EEF5-7D89-2E44-A700-5847F363B1CA}" srcId="{88187EE7-D008-2C41-99F5-DE655E403C66}" destId="{FB73C647-B71F-D54D-BF73-D648F9D130AC}" srcOrd="2" destOrd="0" parTransId="{D7C6DC98-6750-1442-B579-6FB62CFF08B0}" sibTransId="{B7BBC305-B2FD-8B4B-AA47-8042C3831EA0}"/>
    <dgm:cxn modelId="{79EC20A9-FECE-1549-B4CC-1ABD9750548F}" type="presOf" srcId="{D31AC763-E53E-5B45-BDDA-F0860B0A711E}" destId="{75710544-DF41-254E-BCBD-A16485CC8CE4}" srcOrd="0" destOrd="0" presId="urn:microsoft.com/office/officeart/2005/8/layout/process2"/>
    <dgm:cxn modelId="{2304AF8A-E944-6441-9DAC-162A70658C38}" type="presOf" srcId="{E6016DEA-5735-3F40-8C2E-BAA307167EA3}" destId="{BE05CFA8-D476-2A4C-AA7C-96D92BC6D621}" srcOrd="1" destOrd="0" presId="urn:microsoft.com/office/officeart/2005/8/layout/process2"/>
    <dgm:cxn modelId="{631CE53E-962D-9E4D-849C-398932BA6444}" type="presOf" srcId="{4B7ED2E9-76CE-3D48-A0E8-8647610EE509}" destId="{2A645280-61AD-404B-ACC8-2B3CD6704E97}" srcOrd="0" destOrd="0" presId="urn:microsoft.com/office/officeart/2005/8/layout/process2"/>
    <dgm:cxn modelId="{C51E64C1-2197-F542-88AF-B89CC208F5E3}" type="presOf" srcId="{D872D8A9-2766-2344-BCC9-D0E32EEF19A5}" destId="{3B2F18D5-B9AB-044F-974B-114429CEC595}" srcOrd="0" destOrd="0" presId="urn:microsoft.com/office/officeart/2005/8/layout/process2"/>
    <dgm:cxn modelId="{4F874D5B-DF9B-154D-9C9F-417E749897ED}" type="presParOf" srcId="{6430B7D3-2977-FA47-91AE-45369CC5BE69}" destId="{75BEBFE7-0799-8F45-9BB4-38240387BCA3}" srcOrd="0" destOrd="0" presId="urn:microsoft.com/office/officeart/2005/8/layout/process2"/>
    <dgm:cxn modelId="{A9AA1B4F-69D9-9A48-BEAA-7FDC4C602BC1}" type="presParOf" srcId="{6430B7D3-2977-FA47-91AE-45369CC5BE69}" destId="{75710544-DF41-254E-BCBD-A16485CC8CE4}" srcOrd="1" destOrd="0" presId="urn:microsoft.com/office/officeart/2005/8/layout/process2"/>
    <dgm:cxn modelId="{147FEF66-67EF-D746-A687-C8935467913E}" type="presParOf" srcId="{75710544-DF41-254E-BCBD-A16485CC8CE4}" destId="{AC47FD68-87E5-1F41-BBFD-895F8F38F77E}" srcOrd="0" destOrd="0" presId="urn:microsoft.com/office/officeart/2005/8/layout/process2"/>
    <dgm:cxn modelId="{1974B71E-9588-7B46-BE59-A01FD261C4F5}" type="presParOf" srcId="{6430B7D3-2977-FA47-91AE-45369CC5BE69}" destId="{2A645280-61AD-404B-ACC8-2B3CD6704E97}" srcOrd="2" destOrd="0" presId="urn:microsoft.com/office/officeart/2005/8/layout/process2"/>
    <dgm:cxn modelId="{3E07FC5E-B1EF-5340-A266-F12EF9AF298F}" type="presParOf" srcId="{6430B7D3-2977-FA47-91AE-45369CC5BE69}" destId="{C45C4618-F46D-7947-9F2A-6138C14747A4}" srcOrd="3" destOrd="0" presId="urn:microsoft.com/office/officeart/2005/8/layout/process2"/>
    <dgm:cxn modelId="{0335841A-ECAD-604C-8203-6652023A6B43}" type="presParOf" srcId="{C45C4618-F46D-7947-9F2A-6138C14747A4}" destId="{BE05CFA8-D476-2A4C-AA7C-96D92BC6D621}" srcOrd="0" destOrd="0" presId="urn:microsoft.com/office/officeart/2005/8/layout/process2"/>
    <dgm:cxn modelId="{C8B3A8DC-DB53-8C49-AB66-BBAEF370ED2F}" type="presParOf" srcId="{6430B7D3-2977-FA47-91AE-45369CC5BE69}" destId="{D41AF0D6-08D1-9044-AEC0-69537F27C8F9}" srcOrd="4" destOrd="0" presId="urn:microsoft.com/office/officeart/2005/8/layout/process2"/>
    <dgm:cxn modelId="{1376D094-D3BE-214C-9BC7-2B4D909E56A5}" type="presParOf" srcId="{6430B7D3-2977-FA47-91AE-45369CC5BE69}" destId="{460A45AC-AB83-914F-A98F-EBC09DD8BCA1}" srcOrd="5" destOrd="0" presId="urn:microsoft.com/office/officeart/2005/8/layout/process2"/>
    <dgm:cxn modelId="{2F8B843C-BDC7-764B-ABB0-B7A3A0D353A3}" type="presParOf" srcId="{460A45AC-AB83-914F-A98F-EBC09DD8BCA1}" destId="{D093CF5D-D099-4945-95BC-BD0FB0DADB07}" srcOrd="0" destOrd="0" presId="urn:microsoft.com/office/officeart/2005/8/layout/process2"/>
    <dgm:cxn modelId="{202A8D75-1FB3-3B45-8C6A-AB94327F56F1}" type="presParOf" srcId="{6430B7D3-2977-FA47-91AE-45369CC5BE69}" destId="{3B2F18D5-B9AB-044F-974B-114429CEC5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</a:t>
          </a:r>
          <a:r>
            <a:rPr lang="en-US" i="1" dirty="0" err="1" smtClean="0"/>
            <a:t>S</a:t>
          </a:r>
          <a:r>
            <a:rPr lang="en-US" dirty="0" err="1" smtClean="0"/>
            <a:t>,</a:t>
          </a:r>
          <a:r>
            <a:rPr lang="en-US" i="1" dirty="0" err="1" smtClean="0">
              <a:latin typeface="Times New Roman"/>
              <a:cs typeface="Times New Roman"/>
            </a:rPr>
            <a:t>τ</a:t>
          </a:r>
          <a:r>
            <a:rPr lang="en-US" dirty="0" smtClean="0"/>
            <a:t>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FB73C647-B71F-D54D-BF73-D648F9D130AC}">
      <dgm:prSet phldrT="[Text]"/>
      <dgm:spPr/>
      <dgm:t>
        <a:bodyPr/>
        <a:lstStyle/>
        <a:p>
          <a:r>
            <a:rPr lang="en-US" dirty="0" err="1" smtClean="0">
              <a:latin typeface="Courier"/>
              <a:cs typeface="Courier"/>
            </a:rPr>
            <a:t>BufferAnalysis</a:t>
          </a:r>
          <a:endParaRPr lang="en-US" dirty="0">
            <a:latin typeface="Courier"/>
            <a:cs typeface="Courier"/>
          </a:endParaRPr>
        </a:p>
      </dgm:t>
    </dgm:pt>
    <dgm:pt modelId="{D7C6DC98-6750-1442-B579-6FB62CFF08B0}" type="parTrans" cxnId="{69A8EEF5-7D89-2E44-A700-5847F363B1CA}">
      <dgm:prSet/>
      <dgm:spPr/>
      <dgm:t>
        <a:bodyPr/>
        <a:lstStyle/>
        <a:p>
          <a:endParaRPr lang="en-US"/>
        </a:p>
      </dgm:t>
    </dgm:pt>
    <dgm:pt modelId="{B7BBC305-B2FD-8B4B-AA47-8042C3831EA0}" type="sibTrans" cxnId="{69A8EEF5-7D89-2E44-A700-5847F363B1CA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dirty="0" smtClean="0"/>
            <a:t>Draw </a:t>
          </a:r>
          <a:r>
            <a:rPr lang="en-US" dirty="0" err="1" smtClean="0"/>
            <a:t>Voronoi</a:t>
          </a:r>
          <a:r>
            <a:rPr lang="en-US" dirty="0" smtClean="0"/>
            <a:t> cell for ~10</a:t>
          </a:r>
          <a:r>
            <a:rPr lang="en-US" baseline="30000" dirty="0" smtClean="0"/>
            <a:t>6</a:t>
          </a:r>
          <a:r>
            <a:rPr lang="en-US" dirty="0" smtClean="0"/>
            <a:t> queries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1AF0D6-08D1-9044-AEC0-69537F27C8F9}" type="pres">
      <dgm:prSet presAssocID="{FB73C647-B71F-D54D-BF73-D648F9D13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45AC-AB83-914F-A98F-EBC09DD8BCA1}" type="pres">
      <dgm:prSet presAssocID="{B7BBC305-B2FD-8B4B-AA47-8042C3831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093CF5D-D099-4945-95BC-BD0FB0DADB07}" type="pres">
      <dgm:prSet presAssocID="{B7BBC305-B2FD-8B4B-AA47-8042C3831EA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70AD7637-7714-41C4-88E8-D64F88A19F67}" type="presOf" srcId="{D31AC763-E53E-5B45-BDDA-F0860B0A711E}" destId="{AC47FD68-87E5-1F41-BBFD-895F8F38F77E}" srcOrd="1" destOrd="0" presId="urn:microsoft.com/office/officeart/2005/8/layout/process2"/>
    <dgm:cxn modelId="{76165280-51D1-4AE7-BCF8-A5F39CB34F80}" type="presOf" srcId="{FB73C647-B71F-D54D-BF73-D648F9D130AC}" destId="{D41AF0D6-08D1-9044-AEC0-69537F27C8F9}" srcOrd="0" destOrd="0" presId="urn:microsoft.com/office/officeart/2005/8/layout/process2"/>
    <dgm:cxn modelId="{EC143073-A1FE-7D45-B2AD-77E9892FA98C}" srcId="{88187EE7-D008-2C41-99F5-DE655E403C66}" destId="{D872D8A9-2766-2344-BCC9-D0E32EEF19A5}" srcOrd="3" destOrd="0" parTransId="{54D9C772-0ACC-F54F-88D6-A89EE525DDA3}" sibTransId="{88B98DA6-1ABF-3B47-90BB-50A3D28CA1E1}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F0C7F3FF-D081-4788-980B-756EFE0F3F14}" type="presOf" srcId="{D31AC763-E53E-5B45-BDDA-F0860B0A711E}" destId="{75710544-DF41-254E-BCBD-A16485CC8CE4}" srcOrd="0" destOrd="0" presId="urn:microsoft.com/office/officeart/2005/8/layout/process2"/>
    <dgm:cxn modelId="{003A41B4-63DA-4AE7-9AE6-29DC18A63797}" type="presOf" srcId="{4B7ED2E9-76CE-3D48-A0E8-8647610EE509}" destId="{2A645280-61AD-404B-ACC8-2B3CD6704E97}" srcOrd="0" destOrd="0" presId="urn:microsoft.com/office/officeart/2005/8/layout/process2"/>
    <dgm:cxn modelId="{8B076C78-B400-4D03-AEC4-9E430CCBFE9E}" type="presOf" srcId="{B7BBC305-B2FD-8B4B-AA47-8042C3831EA0}" destId="{460A45AC-AB83-914F-A98F-EBC09DD8BCA1}" srcOrd="0" destOrd="0" presId="urn:microsoft.com/office/officeart/2005/8/layout/process2"/>
    <dgm:cxn modelId="{01FF7DD1-E34A-41E1-BA10-5AB92C207B89}" type="presOf" srcId="{D872D8A9-2766-2344-BCC9-D0E32EEF19A5}" destId="{3B2F18D5-B9AB-044F-974B-114429CEC595}" srcOrd="0" destOrd="0" presId="urn:microsoft.com/office/officeart/2005/8/layout/process2"/>
    <dgm:cxn modelId="{F75BE49E-0C8F-4936-8FF0-7C4C31CF7C16}" type="presOf" srcId="{E5A6BBEC-8BA5-BA43-8A9C-078FDC2D270A}" destId="{75BEBFE7-0799-8F45-9BB4-38240387BCA3}" srcOrd="0" destOrd="0" presId="urn:microsoft.com/office/officeart/2005/8/layout/process2"/>
    <dgm:cxn modelId="{C360D82D-34F5-45D4-B888-80C7AA2BDC00}" type="presOf" srcId="{88187EE7-D008-2C41-99F5-DE655E403C66}" destId="{6430B7D3-2977-FA47-91AE-45369CC5BE69}" srcOrd="0" destOrd="0" presId="urn:microsoft.com/office/officeart/2005/8/layout/process2"/>
    <dgm:cxn modelId="{69A8EEF5-7D89-2E44-A700-5847F363B1CA}" srcId="{88187EE7-D008-2C41-99F5-DE655E403C66}" destId="{FB73C647-B71F-D54D-BF73-D648F9D130AC}" srcOrd="2" destOrd="0" parTransId="{D7C6DC98-6750-1442-B579-6FB62CFF08B0}" sibTransId="{B7BBC305-B2FD-8B4B-AA47-8042C3831EA0}"/>
    <dgm:cxn modelId="{475EEDE4-E098-4449-89D1-86AC83EDD3A2}" type="presOf" srcId="{E6016DEA-5735-3F40-8C2E-BAA307167EA3}" destId="{C45C4618-F46D-7947-9F2A-6138C14747A4}" srcOrd="0" destOrd="0" presId="urn:microsoft.com/office/officeart/2005/8/layout/process2"/>
    <dgm:cxn modelId="{DDAEBD98-CE3E-4C2A-BC85-1167554BD3FF}" type="presOf" srcId="{B7BBC305-B2FD-8B4B-AA47-8042C3831EA0}" destId="{D093CF5D-D099-4945-95BC-BD0FB0DADB07}" srcOrd="1" destOrd="0" presId="urn:microsoft.com/office/officeart/2005/8/layout/process2"/>
    <dgm:cxn modelId="{C5A084D1-E8E6-49B8-AC50-180B39D5D27A}" type="presOf" srcId="{E6016DEA-5735-3F40-8C2E-BAA307167EA3}" destId="{BE05CFA8-D476-2A4C-AA7C-96D92BC6D621}" srcOrd="1" destOrd="0" presId="urn:microsoft.com/office/officeart/2005/8/layout/process2"/>
    <dgm:cxn modelId="{D981BB26-9650-4BFB-8D23-FA2B0A9AF007}" type="presParOf" srcId="{6430B7D3-2977-FA47-91AE-45369CC5BE69}" destId="{75BEBFE7-0799-8F45-9BB4-38240387BCA3}" srcOrd="0" destOrd="0" presId="urn:microsoft.com/office/officeart/2005/8/layout/process2"/>
    <dgm:cxn modelId="{5815B1B6-2254-47EF-A596-CC61781A4D9B}" type="presParOf" srcId="{6430B7D3-2977-FA47-91AE-45369CC5BE69}" destId="{75710544-DF41-254E-BCBD-A16485CC8CE4}" srcOrd="1" destOrd="0" presId="urn:microsoft.com/office/officeart/2005/8/layout/process2"/>
    <dgm:cxn modelId="{1CC540DF-C7B8-4BDD-9706-FF661689B264}" type="presParOf" srcId="{75710544-DF41-254E-BCBD-A16485CC8CE4}" destId="{AC47FD68-87E5-1F41-BBFD-895F8F38F77E}" srcOrd="0" destOrd="0" presId="urn:microsoft.com/office/officeart/2005/8/layout/process2"/>
    <dgm:cxn modelId="{A5DE1CC9-0621-4B4A-A201-F300422DCCC1}" type="presParOf" srcId="{6430B7D3-2977-FA47-91AE-45369CC5BE69}" destId="{2A645280-61AD-404B-ACC8-2B3CD6704E97}" srcOrd="2" destOrd="0" presId="urn:microsoft.com/office/officeart/2005/8/layout/process2"/>
    <dgm:cxn modelId="{EB024333-3F6D-4971-B8EC-FB3EEC685F97}" type="presParOf" srcId="{6430B7D3-2977-FA47-91AE-45369CC5BE69}" destId="{C45C4618-F46D-7947-9F2A-6138C14747A4}" srcOrd="3" destOrd="0" presId="urn:microsoft.com/office/officeart/2005/8/layout/process2"/>
    <dgm:cxn modelId="{A4B71FFE-C633-4A8D-BA46-17169F556B97}" type="presParOf" srcId="{C45C4618-F46D-7947-9F2A-6138C14747A4}" destId="{BE05CFA8-D476-2A4C-AA7C-96D92BC6D621}" srcOrd="0" destOrd="0" presId="urn:microsoft.com/office/officeart/2005/8/layout/process2"/>
    <dgm:cxn modelId="{CA9813BF-3054-4267-A9A7-36854F68A3E1}" type="presParOf" srcId="{6430B7D3-2977-FA47-91AE-45369CC5BE69}" destId="{D41AF0D6-08D1-9044-AEC0-69537F27C8F9}" srcOrd="4" destOrd="0" presId="urn:microsoft.com/office/officeart/2005/8/layout/process2"/>
    <dgm:cxn modelId="{081F0B4A-DB43-43C8-B744-846E21DA4A40}" type="presParOf" srcId="{6430B7D3-2977-FA47-91AE-45369CC5BE69}" destId="{460A45AC-AB83-914F-A98F-EBC09DD8BCA1}" srcOrd="5" destOrd="0" presId="urn:microsoft.com/office/officeart/2005/8/layout/process2"/>
    <dgm:cxn modelId="{9612EDC1-1542-4F36-BC30-741F3232B46D}" type="presParOf" srcId="{460A45AC-AB83-914F-A98F-EBC09DD8BCA1}" destId="{D093CF5D-D099-4945-95BC-BD0FB0DADB07}" srcOrd="0" destOrd="0" presId="urn:microsoft.com/office/officeart/2005/8/layout/process2"/>
    <dgm:cxn modelId="{D11B6618-28DD-47C8-BD14-E2223F9BAAB5}" type="presParOf" srcId="{6430B7D3-2977-FA47-91AE-45369CC5BE69}" destId="{3B2F18D5-B9AB-044F-974B-114429CEC5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</a:t>
          </a:r>
          <a:r>
            <a:rPr lang="en-US" i="1" dirty="0" err="1" smtClean="0"/>
            <a:t>S</a:t>
          </a:r>
          <a:r>
            <a:rPr lang="en-US" dirty="0" err="1" smtClean="0"/>
            <a:t>,</a:t>
          </a:r>
          <a:r>
            <a:rPr lang="en-US" i="1" dirty="0" err="1" smtClean="0">
              <a:latin typeface="Times New Roman"/>
              <a:cs typeface="Times New Roman"/>
            </a:rPr>
            <a:t>τ</a:t>
          </a:r>
          <a:r>
            <a:rPr lang="en-US" dirty="0" smtClean="0"/>
            <a:t>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cap="small" dirty="0" smtClean="0"/>
            <a:t>Interpolate</a:t>
          </a:r>
          <a:r>
            <a:rPr lang="en-US" dirty="0" smtClean="0"/>
            <a:t>(</a:t>
          </a:r>
          <a:r>
            <a:rPr lang="en-US" dirty="0" err="1" smtClean="0"/>
            <a:t>F</a:t>
          </a:r>
          <a:r>
            <a:rPr lang="en-US" i="1" baseline="-25000" dirty="0" err="1" smtClean="0"/>
            <a:t>τ</a:t>
          </a:r>
          <a:r>
            <a:rPr lang="en-US" dirty="0" err="1" smtClean="0"/>
            <a:t>,</a:t>
          </a:r>
          <a:r>
            <a:rPr lang="en-US" i="1" dirty="0" err="1" smtClean="0"/>
            <a:t>t</a:t>
          </a:r>
          <a:r>
            <a:rPr lang="en-US" i="1" baseline="-25000" dirty="0" err="1" smtClean="0"/>
            <a:t>o</a:t>
          </a:r>
          <a:r>
            <a:rPr lang="en-US" dirty="0" err="1" smtClean="0"/>
            <a:t>,</a:t>
          </a:r>
          <a:r>
            <a:rPr lang="en-US" i="1" dirty="0" err="1" smtClean="0"/>
            <a:t>τ</a:t>
          </a:r>
          <a:r>
            <a:rPr lang="en-US" dirty="0" smtClean="0"/>
            <a:t>)</a:t>
          </a:r>
          <a:endParaRPr lang="en-US" dirty="0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82FEE7-F1AD-B942-BE87-A991D5AED236}" type="presOf" srcId="{88187EE7-D008-2C41-99F5-DE655E403C66}" destId="{6430B7D3-2977-FA47-91AE-45369CC5BE69}" srcOrd="0" destOrd="0" presId="urn:microsoft.com/office/officeart/2005/8/layout/process2"/>
    <dgm:cxn modelId="{3DFA5B42-2F50-CC48-B2B2-02C6063E1CDE}" type="presOf" srcId="{D31AC763-E53E-5B45-BDDA-F0860B0A711E}" destId="{75710544-DF41-254E-BCBD-A16485CC8CE4}" srcOrd="0" destOrd="0" presId="urn:microsoft.com/office/officeart/2005/8/layout/process2"/>
    <dgm:cxn modelId="{4BBEB5AA-3A98-0646-BBEB-BB4BC06EAAD6}" type="presOf" srcId="{4B7ED2E9-76CE-3D48-A0E8-8647610EE509}" destId="{2A645280-61AD-404B-ACC8-2B3CD6704E97}" srcOrd="0" destOrd="0" presId="urn:microsoft.com/office/officeart/2005/8/layout/process2"/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4F64CB86-7ABA-6442-8081-338FA15D407F}" type="presOf" srcId="{D872D8A9-2766-2344-BCC9-D0E32EEF19A5}" destId="{3B2F18D5-B9AB-044F-974B-114429CEC595}" srcOrd="0" destOrd="0" presId="urn:microsoft.com/office/officeart/2005/8/layout/process2"/>
    <dgm:cxn modelId="{2666532C-BB4D-134C-BFD2-C30D0A0D9E31}" type="presOf" srcId="{D31AC763-E53E-5B45-BDDA-F0860B0A711E}" destId="{AC47FD68-87E5-1F41-BBFD-895F8F38F77E}" srcOrd="1" destOrd="0" presId="urn:microsoft.com/office/officeart/2005/8/layout/process2"/>
    <dgm:cxn modelId="{DA14023F-4772-8F44-B7F9-5F490A7FBDD1}" type="presOf" srcId="{E5A6BBEC-8BA5-BA43-8A9C-078FDC2D270A}" destId="{75BEBFE7-0799-8F45-9BB4-38240387BCA3}" srcOrd="0" destOrd="0" presId="urn:microsoft.com/office/officeart/2005/8/layout/process2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F6847402-8897-BD44-90B7-BE336BDF69EC}" type="presOf" srcId="{E6016DEA-5735-3F40-8C2E-BAA307167EA3}" destId="{C45C4618-F46D-7947-9F2A-6138C14747A4}" srcOrd="0" destOrd="0" presId="urn:microsoft.com/office/officeart/2005/8/layout/process2"/>
    <dgm:cxn modelId="{2AF6F4F8-5264-5A4C-B992-6866F39E3C4D}" type="presOf" srcId="{E6016DEA-5735-3F40-8C2E-BAA307167EA3}" destId="{BE05CFA8-D476-2A4C-AA7C-96D92BC6D621}" srcOrd="1" destOrd="0" presId="urn:microsoft.com/office/officeart/2005/8/layout/process2"/>
    <dgm:cxn modelId="{EC143073-A1FE-7D45-B2AD-77E9892FA98C}" srcId="{88187EE7-D008-2C41-99F5-DE655E403C66}" destId="{D872D8A9-2766-2344-BCC9-D0E32EEF19A5}" srcOrd="2" destOrd="0" parTransId="{54D9C772-0ACC-F54F-88D6-A89EE525DDA3}" sibTransId="{88B98DA6-1ABF-3B47-90BB-50A3D28CA1E1}"/>
    <dgm:cxn modelId="{6E17B3D0-AB4B-7E49-B461-8B4346F84BBC}" type="presParOf" srcId="{6430B7D3-2977-FA47-91AE-45369CC5BE69}" destId="{75BEBFE7-0799-8F45-9BB4-38240387BCA3}" srcOrd="0" destOrd="0" presId="urn:microsoft.com/office/officeart/2005/8/layout/process2"/>
    <dgm:cxn modelId="{48DAE6E3-1DA1-C540-945F-E4205D6DC1DB}" type="presParOf" srcId="{6430B7D3-2977-FA47-91AE-45369CC5BE69}" destId="{75710544-DF41-254E-BCBD-A16485CC8CE4}" srcOrd="1" destOrd="0" presId="urn:microsoft.com/office/officeart/2005/8/layout/process2"/>
    <dgm:cxn modelId="{AD9BF4C6-E6AF-C94A-84DF-8D48EF245530}" type="presParOf" srcId="{75710544-DF41-254E-BCBD-A16485CC8CE4}" destId="{AC47FD68-87E5-1F41-BBFD-895F8F38F77E}" srcOrd="0" destOrd="0" presId="urn:microsoft.com/office/officeart/2005/8/layout/process2"/>
    <dgm:cxn modelId="{EAF9FFE1-601B-C746-A7F9-7A820B295751}" type="presParOf" srcId="{6430B7D3-2977-FA47-91AE-45369CC5BE69}" destId="{2A645280-61AD-404B-ACC8-2B3CD6704E97}" srcOrd="2" destOrd="0" presId="urn:microsoft.com/office/officeart/2005/8/layout/process2"/>
    <dgm:cxn modelId="{42F42F1C-09FE-564F-B346-59E1D620068B}" type="presParOf" srcId="{6430B7D3-2977-FA47-91AE-45369CC5BE69}" destId="{C45C4618-F46D-7947-9F2A-6138C14747A4}" srcOrd="3" destOrd="0" presId="urn:microsoft.com/office/officeart/2005/8/layout/process2"/>
    <dgm:cxn modelId="{417D0AA8-5637-7D44-A557-20DBCAB76339}" type="presParOf" srcId="{C45C4618-F46D-7947-9F2A-6138C14747A4}" destId="{BE05CFA8-D476-2A4C-AA7C-96D92BC6D621}" srcOrd="0" destOrd="0" presId="urn:microsoft.com/office/officeart/2005/8/layout/process2"/>
    <dgm:cxn modelId="{302DED42-C22D-3B48-BA60-928DC3E7852C}" type="presParOf" srcId="{6430B7D3-2977-FA47-91AE-45369CC5BE69}" destId="{3B2F18D5-B9AB-044F-974B-114429CEC59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</a:t>
          </a:r>
          <a:r>
            <a:rPr lang="en-US" i="1" dirty="0" err="1" smtClean="0"/>
            <a:t>S</a:t>
          </a:r>
          <a:r>
            <a:rPr lang="en-US" dirty="0" err="1" smtClean="0"/>
            <a:t>,</a:t>
          </a:r>
          <a:r>
            <a:rPr lang="en-US" i="1" dirty="0" err="1" smtClean="0">
              <a:latin typeface="Times New Roman"/>
              <a:cs typeface="Times New Roman"/>
            </a:rPr>
            <a:t>τ</a:t>
          </a:r>
          <a:r>
            <a:rPr lang="en-US" dirty="0" smtClean="0"/>
            <a:t>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cap="small" dirty="0" smtClean="0"/>
            <a:t>Interpolate</a:t>
          </a:r>
          <a:r>
            <a:rPr lang="en-US" dirty="0" smtClean="0"/>
            <a:t>(</a:t>
          </a:r>
          <a:r>
            <a:rPr lang="en-US" dirty="0" err="1" smtClean="0"/>
            <a:t>F</a:t>
          </a:r>
          <a:r>
            <a:rPr lang="en-US" i="1" baseline="-25000" dirty="0" err="1" smtClean="0"/>
            <a:t>τ</a:t>
          </a:r>
          <a:r>
            <a:rPr lang="en-US" dirty="0" err="1" smtClean="0"/>
            <a:t>,</a:t>
          </a:r>
          <a:r>
            <a:rPr lang="en-US" i="1" dirty="0" err="1" smtClean="0"/>
            <a:t>t</a:t>
          </a:r>
          <a:r>
            <a:rPr lang="en-US" i="1" baseline="-25000" dirty="0" err="1" smtClean="0"/>
            <a:t>o</a:t>
          </a:r>
          <a:r>
            <a:rPr lang="en-US" dirty="0" err="1" smtClean="0"/>
            <a:t>,</a:t>
          </a:r>
          <a:r>
            <a:rPr lang="en-US" i="1" dirty="0" err="1" smtClean="0"/>
            <a:t>τ</a:t>
          </a:r>
          <a:r>
            <a:rPr lang="en-US" dirty="0" smtClean="0"/>
            <a:t>)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9EC01A79-DF98-4C8D-B817-D28CBB4A96AD}" type="presOf" srcId="{D31AC763-E53E-5B45-BDDA-F0860B0A711E}" destId="{AC47FD68-87E5-1F41-BBFD-895F8F38F77E}" srcOrd="1" destOrd="0" presId="urn:microsoft.com/office/officeart/2005/8/layout/process2"/>
    <dgm:cxn modelId="{C25CBF45-7284-4978-82BC-FB51C2805831}" type="presOf" srcId="{D31AC763-E53E-5B45-BDDA-F0860B0A711E}" destId="{75710544-DF41-254E-BCBD-A16485CC8CE4}" srcOrd="0" destOrd="0" presId="urn:microsoft.com/office/officeart/2005/8/layout/process2"/>
    <dgm:cxn modelId="{708F75E3-91C3-4904-BA31-29DDA1913933}" type="presOf" srcId="{88187EE7-D008-2C41-99F5-DE655E403C66}" destId="{6430B7D3-2977-FA47-91AE-45369CC5BE69}" srcOrd="0" destOrd="0" presId="urn:microsoft.com/office/officeart/2005/8/layout/process2"/>
    <dgm:cxn modelId="{55D424DA-654C-4468-A4E6-F21D99A537AA}" type="presOf" srcId="{E5A6BBEC-8BA5-BA43-8A9C-078FDC2D270A}" destId="{75BEBFE7-0799-8F45-9BB4-38240387BCA3}" srcOrd="0" destOrd="0" presId="urn:microsoft.com/office/officeart/2005/8/layout/process2"/>
    <dgm:cxn modelId="{EC143073-A1FE-7D45-B2AD-77E9892FA98C}" srcId="{88187EE7-D008-2C41-99F5-DE655E403C66}" destId="{D872D8A9-2766-2344-BCC9-D0E32EEF19A5}" srcOrd="2" destOrd="0" parTransId="{54D9C772-0ACC-F54F-88D6-A89EE525DDA3}" sibTransId="{88B98DA6-1ABF-3B47-90BB-50A3D28CA1E1}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9A5730BA-E237-4FEE-8498-241FCEEF6EF0}" type="presOf" srcId="{4B7ED2E9-76CE-3D48-A0E8-8647610EE509}" destId="{2A645280-61AD-404B-ACC8-2B3CD6704E97}" srcOrd="0" destOrd="0" presId="urn:microsoft.com/office/officeart/2005/8/layout/process2"/>
    <dgm:cxn modelId="{8C06AF61-2B5D-4410-B1AA-9873FA5D4E78}" type="presOf" srcId="{E6016DEA-5735-3F40-8C2E-BAA307167EA3}" destId="{BE05CFA8-D476-2A4C-AA7C-96D92BC6D621}" srcOrd="1" destOrd="0" presId="urn:microsoft.com/office/officeart/2005/8/layout/process2"/>
    <dgm:cxn modelId="{63F68ED0-FCA6-42D5-9CCA-F7CC77DA8DB3}" type="presOf" srcId="{E6016DEA-5735-3F40-8C2E-BAA307167EA3}" destId="{C45C4618-F46D-7947-9F2A-6138C14747A4}" srcOrd="0" destOrd="0" presId="urn:microsoft.com/office/officeart/2005/8/layout/process2"/>
    <dgm:cxn modelId="{7218C82E-C6FD-4936-8857-78491C4A0123}" type="presOf" srcId="{D872D8A9-2766-2344-BCC9-D0E32EEF19A5}" destId="{3B2F18D5-B9AB-044F-974B-114429CEC595}" srcOrd="0" destOrd="0" presId="urn:microsoft.com/office/officeart/2005/8/layout/process2"/>
    <dgm:cxn modelId="{380FA200-F420-44B9-8262-C1802A77014F}" type="presParOf" srcId="{6430B7D3-2977-FA47-91AE-45369CC5BE69}" destId="{75BEBFE7-0799-8F45-9BB4-38240387BCA3}" srcOrd="0" destOrd="0" presId="urn:microsoft.com/office/officeart/2005/8/layout/process2"/>
    <dgm:cxn modelId="{20288035-9B2A-4C16-8B19-923517FE1090}" type="presParOf" srcId="{6430B7D3-2977-FA47-91AE-45369CC5BE69}" destId="{75710544-DF41-254E-BCBD-A16485CC8CE4}" srcOrd="1" destOrd="0" presId="urn:microsoft.com/office/officeart/2005/8/layout/process2"/>
    <dgm:cxn modelId="{6DB16802-419B-453F-BE41-05D62B82E672}" type="presParOf" srcId="{75710544-DF41-254E-BCBD-A16485CC8CE4}" destId="{AC47FD68-87E5-1F41-BBFD-895F8F38F77E}" srcOrd="0" destOrd="0" presId="urn:microsoft.com/office/officeart/2005/8/layout/process2"/>
    <dgm:cxn modelId="{7170C97C-FF72-487A-8D50-0665FE94F357}" type="presParOf" srcId="{6430B7D3-2977-FA47-91AE-45369CC5BE69}" destId="{2A645280-61AD-404B-ACC8-2B3CD6704E97}" srcOrd="2" destOrd="0" presId="urn:microsoft.com/office/officeart/2005/8/layout/process2"/>
    <dgm:cxn modelId="{E8CEA4DD-C695-4C5C-A271-6F93CF83BCA6}" type="presParOf" srcId="{6430B7D3-2977-FA47-91AE-45369CC5BE69}" destId="{C45C4618-F46D-7947-9F2A-6138C14747A4}" srcOrd="3" destOrd="0" presId="urn:microsoft.com/office/officeart/2005/8/layout/process2"/>
    <dgm:cxn modelId="{8F663E67-6BAE-470A-BF3C-9CE9AFC5585F}" type="presParOf" srcId="{C45C4618-F46D-7947-9F2A-6138C14747A4}" destId="{BE05CFA8-D476-2A4C-AA7C-96D92BC6D621}" srcOrd="0" destOrd="0" presId="urn:microsoft.com/office/officeart/2005/8/layout/process2"/>
    <dgm:cxn modelId="{F91317A6-71B8-4036-89A7-9FDA7B3E0E61}" type="presParOf" srcId="{6430B7D3-2977-FA47-91AE-45369CC5BE69}" destId="{3B2F18D5-B9AB-044F-974B-114429CEC59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187EE7-D008-2C41-99F5-DE655E403C66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6BBEC-8BA5-BA43-8A9C-078FDC2D270A}">
      <dgm:prSet phldrT="[Text]"/>
      <dgm:spPr/>
      <dgm:t>
        <a:bodyPr/>
        <a:lstStyle/>
        <a:p>
          <a:r>
            <a:rPr lang="en-US" cap="small" dirty="0" err="1" smtClean="0"/>
            <a:t>GVor</a:t>
          </a:r>
          <a:r>
            <a:rPr lang="en-US" dirty="0" smtClean="0"/>
            <a:t>(</a:t>
          </a:r>
          <a:r>
            <a:rPr lang="en-US" i="1" dirty="0" err="1" smtClean="0"/>
            <a:t>S</a:t>
          </a:r>
          <a:r>
            <a:rPr lang="en-US" dirty="0" err="1" smtClean="0"/>
            <a:t>,</a:t>
          </a:r>
          <a:r>
            <a:rPr lang="en-US" i="1" dirty="0" err="1" smtClean="0">
              <a:latin typeface="Times New Roman"/>
              <a:cs typeface="Times New Roman"/>
            </a:rPr>
            <a:t>τ</a:t>
          </a:r>
          <a:r>
            <a:rPr lang="en-US" dirty="0" smtClean="0"/>
            <a:t>)</a:t>
          </a:r>
          <a:endParaRPr lang="en-US" dirty="0"/>
        </a:p>
      </dgm:t>
    </dgm:pt>
    <dgm:pt modelId="{81106432-A03E-1844-A9F4-85886E814069}" type="parTrans" cxnId="{854F5EA3-3A5B-8E48-B20A-152517071A42}">
      <dgm:prSet/>
      <dgm:spPr/>
      <dgm:t>
        <a:bodyPr/>
        <a:lstStyle/>
        <a:p>
          <a:endParaRPr lang="en-US"/>
        </a:p>
      </dgm:t>
    </dgm:pt>
    <dgm:pt modelId="{D31AC763-E53E-5B45-BDDA-F0860B0A711E}" type="sibTrans" cxnId="{854F5EA3-3A5B-8E48-B20A-152517071A42}">
      <dgm:prSet/>
      <dgm:spPr/>
      <dgm:t>
        <a:bodyPr/>
        <a:lstStyle/>
        <a:p>
          <a:endParaRPr lang="en-US"/>
        </a:p>
      </dgm:t>
    </dgm:pt>
    <dgm:pt modelId="{4B7ED2E9-76CE-3D48-A0E8-8647610EE509}">
      <dgm:prSet phldrT="[Text]"/>
      <dgm:spPr/>
      <dgm:t>
        <a:bodyPr/>
        <a:lstStyle/>
        <a:p>
          <a:r>
            <a:rPr lang="en-US" cap="small" dirty="0" smtClean="0"/>
            <a:t>Interpolate</a:t>
          </a:r>
          <a:r>
            <a:rPr lang="en-US" dirty="0" smtClean="0"/>
            <a:t>(F</a:t>
          </a:r>
          <a:r>
            <a:rPr lang="en-US" i="1" baseline="-25000" dirty="0" smtClean="0"/>
            <a:t>τ</a:t>
          </a:r>
          <a:r>
            <a:rPr lang="en-US" dirty="0" smtClean="0"/>
            <a:t>,</a:t>
          </a:r>
          <a:r>
            <a:rPr lang="en-US" i="1" dirty="0" smtClean="0"/>
            <a:t>t</a:t>
          </a:r>
          <a:r>
            <a:rPr lang="en-US" i="1" baseline="-25000" dirty="0" smtClean="0"/>
            <a:t>1</a:t>
          </a:r>
          <a:r>
            <a:rPr lang="en-US" dirty="0" smtClean="0"/>
            <a:t>,</a:t>
          </a:r>
          <a:r>
            <a:rPr lang="en-US" i="1" dirty="0" smtClean="0"/>
            <a:t>τ</a:t>
          </a:r>
          <a:r>
            <a:rPr lang="en-US" dirty="0" smtClean="0"/>
            <a:t>)</a:t>
          </a:r>
          <a:endParaRPr lang="en-US" dirty="0"/>
        </a:p>
      </dgm:t>
    </dgm:pt>
    <dgm:pt modelId="{02C77E3D-1654-A94B-ADC6-B69DBDDAD5BB}" type="parTrans" cxnId="{E8C4F347-697F-894A-AA1D-084B0403F501}">
      <dgm:prSet/>
      <dgm:spPr/>
      <dgm:t>
        <a:bodyPr/>
        <a:lstStyle/>
        <a:p>
          <a:endParaRPr lang="en-US"/>
        </a:p>
      </dgm:t>
    </dgm:pt>
    <dgm:pt modelId="{E6016DEA-5735-3F40-8C2E-BAA307167EA3}" type="sibTrans" cxnId="{E8C4F347-697F-894A-AA1D-084B0403F501}">
      <dgm:prSet/>
      <dgm:spPr/>
      <dgm:t>
        <a:bodyPr/>
        <a:lstStyle/>
        <a:p>
          <a:endParaRPr lang="en-US"/>
        </a:p>
      </dgm:t>
    </dgm:pt>
    <dgm:pt modelId="{D872D8A9-2766-2344-BCC9-D0E32EEF19A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Arial"/>
              <a:cs typeface="Arial"/>
            </a:rPr>
            <a:t>Save interpolated heights</a:t>
          </a:r>
          <a:endParaRPr lang="en-US" dirty="0">
            <a:latin typeface="Arial"/>
            <a:cs typeface="Arial"/>
          </a:endParaRPr>
        </a:p>
      </dgm:t>
    </dgm:pt>
    <dgm:pt modelId="{54D9C772-0ACC-F54F-88D6-A89EE525DDA3}" type="parTrans" cxnId="{EC143073-A1FE-7D45-B2AD-77E9892FA98C}">
      <dgm:prSet/>
      <dgm:spPr/>
      <dgm:t>
        <a:bodyPr/>
        <a:lstStyle/>
        <a:p>
          <a:endParaRPr lang="en-US"/>
        </a:p>
      </dgm:t>
    </dgm:pt>
    <dgm:pt modelId="{88B98DA6-1ABF-3B47-90BB-50A3D28CA1E1}" type="sibTrans" cxnId="{EC143073-A1FE-7D45-B2AD-77E9892FA98C}">
      <dgm:prSet/>
      <dgm:spPr/>
      <dgm:t>
        <a:bodyPr/>
        <a:lstStyle/>
        <a:p>
          <a:endParaRPr lang="en-US"/>
        </a:p>
      </dgm:t>
    </dgm:pt>
    <dgm:pt modelId="{6430B7D3-2977-FA47-91AE-45369CC5BE69}" type="pres">
      <dgm:prSet presAssocID="{88187EE7-D008-2C41-99F5-DE655E403C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EBFE7-0799-8F45-9BB4-38240387BCA3}" type="pres">
      <dgm:prSet presAssocID="{E5A6BBEC-8BA5-BA43-8A9C-078FDC2D270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10544-DF41-254E-BCBD-A16485CC8CE4}" type="pres">
      <dgm:prSet presAssocID="{D31AC763-E53E-5B45-BDDA-F0860B0A711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C47FD68-87E5-1F41-BBFD-895F8F38F77E}" type="pres">
      <dgm:prSet presAssocID="{D31AC763-E53E-5B45-BDDA-F0860B0A711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A645280-61AD-404B-ACC8-2B3CD6704E97}" type="pres">
      <dgm:prSet presAssocID="{4B7ED2E9-76CE-3D48-A0E8-8647610EE50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C4618-F46D-7947-9F2A-6138C14747A4}" type="pres">
      <dgm:prSet presAssocID="{E6016DEA-5735-3F40-8C2E-BAA307167EA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E05CFA8-D476-2A4C-AA7C-96D92BC6D621}" type="pres">
      <dgm:prSet presAssocID="{E6016DEA-5735-3F40-8C2E-BAA307167EA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B2F18D5-B9AB-044F-974B-114429CEC595}" type="pres">
      <dgm:prSet presAssocID="{D872D8A9-2766-2344-BCC9-D0E32EEF19A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4F5EA3-3A5B-8E48-B20A-152517071A42}" srcId="{88187EE7-D008-2C41-99F5-DE655E403C66}" destId="{E5A6BBEC-8BA5-BA43-8A9C-078FDC2D270A}" srcOrd="0" destOrd="0" parTransId="{81106432-A03E-1844-A9F4-85886E814069}" sibTransId="{D31AC763-E53E-5B45-BDDA-F0860B0A711E}"/>
    <dgm:cxn modelId="{17F1CCBF-501A-447C-B65D-9DEC23A3B2F0}" type="presOf" srcId="{4B7ED2E9-76CE-3D48-A0E8-8647610EE509}" destId="{2A645280-61AD-404B-ACC8-2B3CD6704E97}" srcOrd="0" destOrd="0" presId="urn:microsoft.com/office/officeart/2005/8/layout/process2"/>
    <dgm:cxn modelId="{C6B0C727-6023-43B4-959A-56D07690C245}" type="presOf" srcId="{D872D8A9-2766-2344-BCC9-D0E32EEF19A5}" destId="{3B2F18D5-B9AB-044F-974B-114429CEC595}" srcOrd="0" destOrd="0" presId="urn:microsoft.com/office/officeart/2005/8/layout/process2"/>
    <dgm:cxn modelId="{B3D15531-D4FD-47CD-947A-F80CA397DEDF}" type="presOf" srcId="{E6016DEA-5735-3F40-8C2E-BAA307167EA3}" destId="{C45C4618-F46D-7947-9F2A-6138C14747A4}" srcOrd="0" destOrd="0" presId="urn:microsoft.com/office/officeart/2005/8/layout/process2"/>
    <dgm:cxn modelId="{EC143073-A1FE-7D45-B2AD-77E9892FA98C}" srcId="{88187EE7-D008-2C41-99F5-DE655E403C66}" destId="{D872D8A9-2766-2344-BCC9-D0E32EEF19A5}" srcOrd="2" destOrd="0" parTransId="{54D9C772-0ACC-F54F-88D6-A89EE525DDA3}" sibTransId="{88B98DA6-1ABF-3B47-90BB-50A3D28CA1E1}"/>
    <dgm:cxn modelId="{E8C4F347-697F-894A-AA1D-084B0403F501}" srcId="{88187EE7-D008-2C41-99F5-DE655E403C66}" destId="{4B7ED2E9-76CE-3D48-A0E8-8647610EE509}" srcOrd="1" destOrd="0" parTransId="{02C77E3D-1654-A94B-ADC6-B69DBDDAD5BB}" sibTransId="{E6016DEA-5735-3F40-8C2E-BAA307167EA3}"/>
    <dgm:cxn modelId="{ECCCD8EF-024C-4218-A506-F339CB552350}" type="presOf" srcId="{88187EE7-D008-2C41-99F5-DE655E403C66}" destId="{6430B7D3-2977-FA47-91AE-45369CC5BE69}" srcOrd="0" destOrd="0" presId="urn:microsoft.com/office/officeart/2005/8/layout/process2"/>
    <dgm:cxn modelId="{16A6D88D-6BBF-4A88-AFC9-277519196C58}" type="presOf" srcId="{E5A6BBEC-8BA5-BA43-8A9C-078FDC2D270A}" destId="{75BEBFE7-0799-8F45-9BB4-38240387BCA3}" srcOrd="0" destOrd="0" presId="urn:microsoft.com/office/officeart/2005/8/layout/process2"/>
    <dgm:cxn modelId="{48A73BE0-4586-4884-9F92-88D21ECC4665}" type="presOf" srcId="{D31AC763-E53E-5B45-BDDA-F0860B0A711E}" destId="{75710544-DF41-254E-BCBD-A16485CC8CE4}" srcOrd="0" destOrd="0" presId="urn:microsoft.com/office/officeart/2005/8/layout/process2"/>
    <dgm:cxn modelId="{29D14200-1836-42E7-9F6B-4E72FA6D6585}" type="presOf" srcId="{E6016DEA-5735-3F40-8C2E-BAA307167EA3}" destId="{BE05CFA8-D476-2A4C-AA7C-96D92BC6D621}" srcOrd="1" destOrd="0" presId="urn:microsoft.com/office/officeart/2005/8/layout/process2"/>
    <dgm:cxn modelId="{394483DE-69B1-4E4F-8B59-F7EC362886C9}" type="presOf" srcId="{D31AC763-E53E-5B45-BDDA-F0860B0A711E}" destId="{AC47FD68-87E5-1F41-BBFD-895F8F38F77E}" srcOrd="1" destOrd="0" presId="urn:microsoft.com/office/officeart/2005/8/layout/process2"/>
    <dgm:cxn modelId="{85443419-24FF-439F-AE8F-B9D5152380B4}" type="presParOf" srcId="{6430B7D3-2977-FA47-91AE-45369CC5BE69}" destId="{75BEBFE7-0799-8F45-9BB4-38240387BCA3}" srcOrd="0" destOrd="0" presId="urn:microsoft.com/office/officeart/2005/8/layout/process2"/>
    <dgm:cxn modelId="{DA976448-0862-40C6-95B2-183C6597B46C}" type="presParOf" srcId="{6430B7D3-2977-FA47-91AE-45369CC5BE69}" destId="{75710544-DF41-254E-BCBD-A16485CC8CE4}" srcOrd="1" destOrd="0" presId="urn:microsoft.com/office/officeart/2005/8/layout/process2"/>
    <dgm:cxn modelId="{2BD93999-EF0D-4173-905F-277A5FDC79CC}" type="presParOf" srcId="{75710544-DF41-254E-BCBD-A16485CC8CE4}" destId="{AC47FD68-87E5-1F41-BBFD-895F8F38F77E}" srcOrd="0" destOrd="0" presId="urn:microsoft.com/office/officeart/2005/8/layout/process2"/>
    <dgm:cxn modelId="{5D762FEE-09DF-45A2-B275-ECF164B7B99E}" type="presParOf" srcId="{6430B7D3-2977-FA47-91AE-45369CC5BE69}" destId="{2A645280-61AD-404B-ACC8-2B3CD6704E97}" srcOrd="2" destOrd="0" presId="urn:microsoft.com/office/officeart/2005/8/layout/process2"/>
    <dgm:cxn modelId="{5F02F8B4-33EF-4E61-A671-DA0E7F303116}" type="presParOf" srcId="{6430B7D3-2977-FA47-91AE-45369CC5BE69}" destId="{C45C4618-F46D-7947-9F2A-6138C14747A4}" srcOrd="3" destOrd="0" presId="urn:microsoft.com/office/officeart/2005/8/layout/process2"/>
    <dgm:cxn modelId="{0A85D3BC-B1FA-44BF-B794-D095E00A055E}" type="presParOf" srcId="{C45C4618-F46D-7947-9F2A-6138C14747A4}" destId="{BE05CFA8-D476-2A4C-AA7C-96D92BC6D621}" srcOrd="0" destOrd="0" presId="urn:microsoft.com/office/officeart/2005/8/layout/process2"/>
    <dgm:cxn modelId="{F72CAAF6-85F0-4831-BA2D-60E728710F09}" type="presParOf" srcId="{6430B7D3-2977-FA47-91AE-45369CC5BE69}" destId="{3B2F18D5-B9AB-044F-974B-114429CEC59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9640" y="61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400693" y="21667"/>
        <a:ext cx="205171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9640" y="107883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400693" y="1099883"/>
        <a:ext cx="205171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9640" y="2157047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query </a:t>
          </a:r>
          <a:r>
            <a:rPr lang="en-US" sz="1800" i="1" kern="1200" dirty="0" smtClean="0"/>
            <a:t>q</a:t>
          </a:r>
          <a:endParaRPr lang="en-US" sz="1800" i="1" kern="1200" dirty="0"/>
        </a:p>
      </dsp:txBody>
      <dsp:txXfrm>
        <a:off x="400693" y="2178100"/>
        <a:ext cx="205171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9640" y="323526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400693" y="3256317"/>
        <a:ext cx="205171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9640" y="431348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400693" y="4334533"/>
        <a:ext cx="2051711" cy="6767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294145" y="0"/>
          <a:ext cx="2264807" cy="1258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cap="small" dirty="0" err="1" smtClean="0"/>
            <a:t>GVor</a:t>
          </a:r>
          <a:r>
            <a:rPr lang="en-US" sz="1900" kern="1200" dirty="0" smtClean="0"/>
            <a:t>(</a:t>
          </a:r>
          <a:r>
            <a:rPr lang="en-US" sz="1900" i="1" kern="1200" dirty="0" err="1" smtClean="0"/>
            <a:t>S</a:t>
          </a:r>
          <a:r>
            <a:rPr lang="en-US" sz="1900" kern="1200" dirty="0" err="1" smtClean="0"/>
            <a:t>,t</a:t>
          </a:r>
          <a:r>
            <a:rPr lang="en-US" sz="1900" kern="1200" baseline="-25000" dirty="0" err="1" smtClean="0"/>
            <a:t>i</a:t>
          </a:r>
          <a:r>
            <a:rPr lang="en-US" sz="1900" kern="1200" dirty="0" err="1" smtClean="0"/>
            <a:t>+r</a:t>
          </a:r>
          <a:r>
            <a:rPr lang="en-US" sz="1900" kern="1200" dirty="0" smtClean="0"/>
            <a:t>)</a:t>
          </a:r>
          <a:endParaRPr lang="en-US" sz="1900" kern="1200" dirty="0"/>
        </a:p>
      </dsp:txBody>
      <dsp:txXfrm>
        <a:off x="330997" y="36852"/>
        <a:ext cx="2191103" cy="1184522"/>
      </dsp:txXfrm>
    </dsp:sp>
    <dsp:sp modelId="{75710544-DF41-254E-BCBD-A16485CC8CE4}">
      <dsp:nvSpPr>
        <dsp:cNvPr id="0" name=""/>
        <dsp:cNvSpPr/>
      </dsp:nvSpPr>
      <dsp:spPr>
        <a:xfrm rot="5400000">
          <a:off x="1190632" y="1289682"/>
          <a:ext cx="471834" cy="5662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-5400000">
        <a:off x="1256689" y="1336865"/>
        <a:ext cx="339721" cy="330284"/>
      </dsp:txXfrm>
    </dsp:sp>
    <dsp:sp modelId="{2A645280-61AD-404B-ACC8-2B3CD6704E97}">
      <dsp:nvSpPr>
        <dsp:cNvPr id="0" name=""/>
        <dsp:cNvSpPr/>
      </dsp:nvSpPr>
      <dsp:spPr>
        <a:xfrm>
          <a:off x="294145" y="1887339"/>
          <a:ext cx="2264807" cy="1258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cap="small" dirty="0" smtClean="0"/>
            <a:t>Interpolate</a:t>
          </a:r>
          <a:r>
            <a:rPr lang="en-US" sz="1900" kern="1200" dirty="0" smtClean="0"/>
            <a:t>(</a:t>
          </a:r>
          <a:r>
            <a:rPr lang="en-US" sz="1900" kern="1200" dirty="0" err="1" smtClean="0"/>
            <a:t>F</a:t>
          </a:r>
          <a:r>
            <a:rPr lang="en-US" sz="1900" i="1" kern="1200" baseline="-25000" dirty="0" err="1" smtClean="0"/>
            <a:t>τ</a:t>
          </a:r>
          <a:r>
            <a:rPr lang="en-US" sz="1900" kern="1200" dirty="0" err="1" smtClean="0"/>
            <a:t>,</a:t>
          </a:r>
          <a:r>
            <a:rPr lang="en-US" sz="1900" i="1" kern="1200" dirty="0" err="1" smtClean="0"/>
            <a:t>t</a:t>
          </a:r>
          <a:r>
            <a:rPr lang="en-US" sz="1900" i="1" kern="1200" baseline="-25000" dirty="0" err="1" smtClean="0"/>
            <a:t>i</a:t>
          </a:r>
          <a:r>
            <a:rPr lang="en-US" sz="1900" kern="1200" dirty="0" err="1" smtClean="0"/>
            <a:t>,</a:t>
          </a:r>
          <a:r>
            <a:rPr lang="en-US" sz="1900" i="1" kern="1200" dirty="0" err="1" smtClean="0"/>
            <a:t>τ</a:t>
          </a:r>
          <a:r>
            <a:rPr lang="en-US" sz="1900" kern="1200" dirty="0" smtClean="0"/>
            <a:t>)</a:t>
          </a:r>
          <a:endParaRPr lang="en-US" sz="1900" kern="1200" dirty="0"/>
        </a:p>
      </dsp:txBody>
      <dsp:txXfrm>
        <a:off x="330997" y="1924191"/>
        <a:ext cx="2191103" cy="1184522"/>
      </dsp:txXfrm>
    </dsp:sp>
    <dsp:sp modelId="{C45C4618-F46D-7947-9F2A-6138C14747A4}">
      <dsp:nvSpPr>
        <dsp:cNvPr id="0" name=""/>
        <dsp:cNvSpPr/>
      </dsp:nvSpPr>
      <dsp:spPr>
        <a:xfrm rot="5400000">
          <a:off x="1190632" y="3177021"/>
          <a:ext cx="471834" cy="5662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-5400000">
        <a:off x="1256689" y="3224204"/>
        <a:ext cx="339721" cy="330284"/>
      </dsp:txXfrm>
    </dsp:sp>
    <dsp:sp modelId="{3B2F18D5-B9AB-044F-974B-114429CEC595}">
      <dsp:nvSpPr>
        <dsp:cNvPr id="0" name=""/>
        <dsp:cNvSpPr/>
      </dsp:nvSpPr>
      <dsp:spPr>
        <a:xfrm>
          <a:off x="294145" y="3774679"/>
          <a:ext cx="2264807" cy="125822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Arial"/>
              <a:cs typeface="Arial"/>
            </a:rPr>
            <a:t>Save interpolated heights</a:t>
          </a:r>
          <a:endParaRPr lang="en-US" sz="1900" kern="1200" dirty="0">
            <a:latin typeface="Arial"/>
            <a:cs typeface="Arial"/>
          </a:endParaRPr>
        </a:p>
      </dsp:txBody>
      <dsp:txXfrm>
        <a:off x="330997" y="3811531"/>
        <a:ext cx="2191103" cy="118452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294145" y="0"/>
          <a:ext cx="2264807" cy="1258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cap="small" dirty="0" err="1" smtClean="0"/>
            <a:t>GVor</a:t>
          </a:r>
          <a:r>
            <a:rPr lang="en-US" sz="1900" kern="1200" dirty="0" smtClean="0"/>
            <a:t>(</a:t>
          </a:r>
          <a:r>
            <a:rPr lang="en-US" sz="1900" i="1" kern="1200" dirty="0" smtClean="0"/>
            <a:t>S,t</a:t>
          </a:r>
          <a:r>
            <a:rPr lang="en-US" sz="1900" i="1" kern="1200" baseline="-25000" dirty="0" smtClean="0"/>
            <a:t>i+1</a:t>
          </a:r>
          <a:r>
            <a:rPr lang="en-US" sz="1900" i="1" kern="1200" dirty="0" smtClean="0"/>
            <a:t>+r</a:t>
          </a:r>
          <a:r>
            <a:rPr lang="en-US" sz="1900" kern="1200" dirty="0" smtClean="0"/>
            <a:t>)</a:t>
          </a:r>
          <a:endParaRPr lang="en-US" sz="1900" kern="1200" dirty="0"/>
        </a:p>
      </dsp:txBody>
      <dsp:txXfrm>
        <a:off x="330997" y="36852"/>
        <a:ext cx="2191103" cy="1184522"/>
      </dsp:txXfrm>
    </dsp:sp>
    <dsp:sp modelId="{75710544-DF41-254E-BCBD-A16485CC8CE4}">
      <dsp:nvSpPr>
        <dsp:cNvPr id="0" name=""/>
        <dsp:cNvSpPr/>
      </dsp:nvSpPr>
      <dsp:spPr>
        <a:xfrm rot="5400000">
          <a:off x="1190632" y="1289682"/>
          <a:ext cx="471834" cy="5662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-5400000">
        <a:off x="1256689" y="1336865"/>
        <a:ext cx="339721" cy="330284"/>
      </dsp:txXfrm>
    </dsp:sp>
    <dsp:sp modelId="{2A645280-61AD-404B-ACC8-2B3CD6704E97}">
      <dsp:nvSpPr>
        <dsp:cNvPr id="0" name=""/>
        <dsp:cNvSpPr/>
      </dsp:nvSpPr>
      <dsp:spPr>
        <a:xfrm>
          <a:off x="294145" y="1887339"/>
          <a:ext cx="2264807" cy="1258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cap="small" dirty="0" err="1" smtClean="0"/>
            <a:t>Interp</a:t>
          </a:r>
          <a:r>
            <a:rPr lang="en-US" sz="1900" kern="1200" cap="small" dirty="0" smtClean="0"/>
            <a:t> </a:t>
          </a:r>
          <a:r>
            <a:rPr lang="en-US" sz="1900" kern="1200" dirty="0" smtClean="0"/>
            <a:t>(F</a:t>
          </a:r>
          <a:r>
            <a:rPr lang="en-US" sz="1900" i="1" kern="1200" baseline="-25000" dirty="0" smtClean="0"/>
            <a:t>τ</a:t>
          </a:r>
          <a:r>
            <a:rPr lang="en-US" sz="1900" kern="1200" dirty="0" smtClean="0"/>
            <a:t>,</a:t>
          </a:r>
          <a:r>
            <a:rPr lang="en-US" sz="1900" i="1" kern="1200" dirty="0" smtClean="0"/>
            <a:t>t</a:t>
          </a:r>
          <a:r>
            <a:rPr lang="en-US" sz="1900" i="1" kern="1200" baseline="-25000" dirty="0" smtClean="0"/>
            <a:t>i+1</a:t>
          </a:r>
          <a:r>
            <a:rPr lang="en-US" sz="1900" kern="1200" dirty="0" smtClean="0"/>
            <a:t>,</a:t>
          </a:r>
          <a:r>
            <a:rPr lang="en-US" sz="1900" i="1" kern="1200" dirty="0" smtClean="0"/>
            <a:t>τ</a:t>
          </a:r>
          <a:r>
            <a:rPr lang="en-US" sz="1900" kern="1200" dirty="0" smtClean="0"/>
            <a:t>)</a:t>
          </a:r>
          <a:endParaRPr lang="en-US" sz="1900" kern="1200" dirty="0"/>
        </a:p>
      </dsp:txBody>
      <dsp:txXfrm>
        <a:off x="330997" y="1924191"/>
        <a:ext cx="2191103" cy="1184522"/>
      </dsp:txXfrm>
    </dsp:sp>
    <dsp:sp modelId="{C45C4618-F46D-7947-9F2A-6138C14747A4}">
      <dsp:nvSpPr>
        <dsp:cNvPr id="0" name=""/>
        <dsp:cNvSpPr/>
      </dsp:nvSpPr>
      <dsp:spPr>
        <a:xfrm rot="5400000">
          <a:off x="1190632" y="3177021"/>
          <a:ext cx="471834" cy="5662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-5400000">
        <a:off x="1256689" y="3224204"/>
        <a:ext cx="339721" cy="330284"/>
      </dsp:txXfrm>
    </dsp:sp>
    <dsp:sp modelId="{3B2F18D5-B9AB-044F-974B-114429CEC595}">
      <dsp:nvSpPr>
        <dsp:cNvPr id="0" name=""/>
        <dsp:cNvSpPr/>
      </dsp:nvSpPr>
      <dsp:spPr>
        <a:xfrm>
          <a:off x="294145" y="3774679"/>
          <a:ext cx="2264807" cy="125822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Arial"/>
              <a:cs typeface="Arial"/>
            </a:rPr>
            <a:t>Save interpolated heights</a:t>
          </a:r>
          <a:endParaRPr lang="en-US" sz="1900" kern="1200" dirty="0">
            <a:latin typeface="Arial"/>
            <a:cs typeface="Arial"/>
          </a:endParaRPr>
        </a:p>
      </dsp:txBody>
      <dsp:txXfrm>
        <a:off x="330997" y="3811531"/>
        <a:ext cx="2191103" cy="11845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9640" y="61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400693" y="21667"/>
        <a:ext cx="205171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9640" y="107883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400693" y="1099883"/>
        <a:ext cx="205171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9640" y="2157047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query </a:t>
          </a:r>
          <a:r>
            <a:rPr lang="en-US" sz="1800" i="1" kern="1200" dirty="0" smtClean="0"/>
            <a:t>q</a:t>
          </a:r>
          <a:endParaRPr lang="en-US" sz="1800" i="1" kern="1200" dirty="0"/>
        </a:p>
      </dsp:txBody>
      <dsp:txXfrm>
        <a:off x="400693" y="2178100"/>
        <a:ext cx="205171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9640" y="323526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400693" y="3256317"/>
        <a:ext cx="205171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9640" y="431348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400693" y="4334533"/>
        <a:ext cx="2051711" cy="6767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9640" y="61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400693" y="21667"/>
        <a:ext cx="205171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9640" y="107883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400693" y="1099883"/>
        <a:ext cx="205171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9640" y="2157047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query q</a:t>
          </a:r>
          <a:endParaRPr lang="en-US" sz="1800" kern="1200" dirty="0"/>
        </a:p>
      </dsp:txBody>
      <dsp:txXfrm>
        <a:off x="400693" y="2178100"/>
        <a:ext cx="205171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9640" y="323526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400693" y="3256317"/>
        <a:ext cx="205171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9640" y="431348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400693" y="4334533"/>
        <a:ext cx="2051711" cy="6767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8530" y="61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9583" y="21667"/>
        <a:ext cx="205393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8530" y="107883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399583" y="1099883"/>
        <a:ext cx="205393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8530" y="2157047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32 queries</a:t>
          </a:r>
          <a:endParaRPr lang="en-US" sz="1800" kern="1200" dirty="0"/>
        </a:p>
      </dsp:txBody>
      <dsp:txXfrm>
        <a:off x="399583" y="2178100"/>
        <a:ext cx="205393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8530" y="323526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399583" y="3256317"/>
        <a:ext cx="205393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8530" y="431348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9583" y="4334533"/>
        <a:ext cx="2053931" cy="67670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8530" y="61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9583" y="21667"/>
        <a:ext cx="205393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8530" y="107883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399583" y="1099883"/>
        <a:ext cx="205393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8530" y="2157047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9583" y="2178100"/>
        <a:ext cx="205393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8530" y="323526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399583" y="3256317"/>
        <a:ext cx="205393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8530" y="431348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9583" y="4334533"/>
        <a:ext cx="2053931" cy="67670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64172" y="245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0947" y="29232"/>
        <a:ext cx="2071204" cy="860630"/>
      </dsp:txXfrm>
    </dsp:sp>
    <dsp:sp modelId="{75710544-DF41-254E-BCBD-A16485CC8CE4}">
      <dsp:nvSpPr>
        <dsp:cNvPr id="0" name=""/>
        <dsp:cNvSpPr/>
      </dsp:nvSpPr>
      <dsp:spPr>
        <a:xfrm rot="5400000">
          <a:off x="1255140" y="93949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973774"/>
        <a:ext cx="246829" cy="239972"/>
      </dsp:txXfrm>
    </dsp:sp>
    <dsp:sp modelId="{2A645280-61AD-404B-ACC8-2B3CD6704E97}">
      <dsp:nvSpPr>
        <dsp:cNvPr id="0" name=""/>
        <dsp:cNvSpPr/>
      </dsp:nvSpPr>
      <dsp:spPr>
        <a:xfrm>
          <a:off x="364172" y="137372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0947" y="1400502"/>
        <a:ext cx="2071204" cy="860630"/>
      </dsp:txXfrm>
    </dsp:sp>
    <dsp:sp modelId="{C45C4618-F46D-7947-9F2A-6138C14747A4}">
      <dsp:nvSpPr>
        <dsp:cNvPr id="0" name=""/>
        <dsp:cNvSpPr/>
      </dsp:nvSpPr>
      <dsp:spPr>
        <a:xfrm rot="5400000">
          <a:off x="1255140" y="231076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2345044"/>
        <a:ext cx="246829" cy="239972"/>
      </dsp:txXfrm>
    </dsp:sp>
    <dsp:sp modelId="{D41AF0D6-08D1-9044-AEC0-69537F27C8F9}">
      <dsp:nvSpPr>
        <dsp:cNvPr id="0" name=""/>
        <dsp:cNvSpPr/>
      </dsp:nvSpPr>
      <dsp:spPr>
        <a:xfrm>
          <a:off x="364172" y="2744998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0947" y="2771773"/>
        <a:ext cx="2071204" cy="860630"/>
      </dsp:txXfrm>
    </dsp:sp>
    <dsp:sp modelId="{460A45AC-AB83-914F-A98F-EBC09DD8BCA1}">
      <dsp:nvSpPr>
        <dsp:cNvPr id="0" name=""/>
        <dsp:cNvSpPr/>
      </dsp:nvSpPr>
      <dsp:spPr>
        <a:xfrm rot="5400000">
          <a:off x="1255140" y="368203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3716314"/>
        <a:ext cx="246829" cy="239972"/>
      </dsp:txXfrm>
    </dsp:sp>
    <dsp:sp modelId="{3B2F18D5-B9AB-044F-974B-114429CEC595}">
      <dsp:nvSpPr>
        <dsp:cNvPr id="0" name=""/>
        <dsp:cNvSpPr/>
      </dsp:nvSpPr>
      <dsp:spPr>
        <a:xfrm>
          <a:off x="364172" y="4116268"/>
          <a:ext cx="2124754" cy="914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90947" y="4143043"/>
        <a:ext cx="2071204" cy="860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9640" y="61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400693" y="21667"/>
        <a:ext cx="205171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9640" y="107883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400693" y="1099883"/>
        <a:ext cx="205171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9640" y="2157047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query q</a:t>
          </a:r>
          <a:endParaRPr lang="en-US" sz="1800" kern="1200" dirty="0"/>
        </a:p>
      </dsp:txBody>
      <dsp:txXfrm>
        <a:off x="400693" y="2178100"/>
        <a:ext cx="205171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9640" y="3235264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400693" y="3256317"/>
        <a:ext cx="205171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9640" y="4313480"/>
          <a:ext cx="209381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400693" y="4334533"/>
        <a:ext cx="2051711" cy="6767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8530" y="61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9583" y="21667"/>
        <a:ext cx="205393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8530" y="107883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399583" y="1099883"/>
        <a:ext cx="205393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8530" y="2157047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</a:t>
          </a:r>
          <a:r>
            <a:rPr lang="en-US" sz="1800" b="1" kern="1200" dirty="0" smtClean="0">
              <a:solidFill>
                <a:srgbClr val="FFFF00"/>
              </a:solidFill>
            </a:rPr>
            <a:t>~10</a:t>
          </a:r>
          <a:r>
            <a:rPr lang="en-US" sz="1800" b="1" kern="1200" baseline="30000" dirty="0" smtClean="0">
              <a:solidFill>
                <a:srgbClr val="FFFF00"/>
              </a:solidFill>
            </a:rPr>
            <a:t>6</a:t>
          </a:r>
          <a:r>
            <a:rPr lang="en-US" sz="1800" b="1" kern="1200" dirty="0" smtClean="0">
              <a:solidFill>
                <a:srgbClr val="FFFF00"/>
              </a:solidFill>
            </a:rPr>
            <a:t> </a:t>
          </a:r>
          <a:r>
            <a:rPr lang="en-US" sz="1800" kern="1200" dirty="0" smtClean="0"/>
            <a:t>queries</a:t>
          </a:r>
          <a:endParaRPr lang="en-US" sz="1800" kern="1200" dirty="0"/>
        </a:p>
      </dsp:txBody>
      <dsp:txXfrm>
        <a:off x="399583" y="2178100"/>
        <a:ext cx="205393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8530" y="323526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399583" y="3256317"/>
        <a:ext cx="205393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8530" y="431348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9583" y="4334533"/>
        <a:ext cx="2053931" cy="6767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78530" y="61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9583" y="21667"/>
        <a:ext cx="2053931" cy="676705"/>
      </dsp:txXfrm>
    </dsp:sp>
    <dsp:sp modelId="{75710544-DF41-254E-BCBD-A16485CC8CE4}">
      <dsp:nvSpPr>
        <dsp:cNvPr id="0" name=""/>
        <dsp:cNvSpPr/>
      </dsp:nvSpPr>
      <dsp:spPr>
        <a:xfrm rot="5400000">
          <a:off x="1291772" y="73739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764350"/>
        <a:ext cx="194078" cy="188688"/>
      </dsp:txXfrm>
    </dsp:sp>
    <dsp:sp modelId="{BEE11E83-0AB3-0445-B8ED-157A2D50BBE5}">
      <dsp:nvSpPr>
        <dsp:cNvPr id="0" name=""/>
        <dsp:cNvSpPr/>
      </dsp:nvSpPr>
      <dsp:spPr>
        <a:xfrm>
          <a:off x="378530" y="107883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and clear color buffer</a:t>
          </a:r>
          <a:endParaRPr lang="en-US" sz="1800" kern="1200" dirty="0"/>
        </a:p>
      </dsp:txBody>
      <dsp:txXfrm>
        <a:off x="399583" y="1099883"/>
        <a:ext cx="2053931" cy="676705"/>
      </dsp:txXfrm>
    </dsp:sp>
    <dsp:sp modelId="{E3AFE8C7-0CD8-6847-BC99-E9C9F63463FE}">
      <dsp:nvSpPr>
        <dsp:cNvPr id="0" name=""/>
        <dsp:cNvSpPr/>
      </dsp:nvSpPr>
      <dsp:spPr>
        <a:xfrm rot="5400000">
          <a:off x="1291772" y="1815612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1842567"/>
        <a:ext cx="194078" cy="188688"/>
      </dsp:txXfrm>
    </dsp:sp>
    <dsp:sp modelId="{AC13792B-2690-9C44-B004-FAF5D99E90B7}">
      <dsp:nvSpPr>
        <dsp:cNvPr id="0" name=""/>
        <dsp:cNvSpPr/>
      </dsp:nvSpPr>
      <dsp:spPr>
        <a:xfrm>
          <a:off x="378530" y="2157047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9583" y="2178100"/>
        <a:ext cx="2053931" cy="676705"/>
      </dsp:txXfrm>
    </dsp:sp>
    <dsp:sp modelId="{3213669D-5059-1C43-9C85-ECFA4B71AEE8}">
      <dsp:nvSpPr>
        <dsp:cNvPr id="0" name=""/>
        <dsp:cNvSpPr/>
      </dsp:nvSpPr>
      <dsp:spPr>
        <a:xfrm rot="5400000">
          <a:off x="1291772" y="2893828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2920783"/>
        <a:ext cx="194078" cy="188688"/>
      </dsp:txXfrm>
    </dsp:sp>
    <dsp:sp modelId="{D53F695F-F812-734F-BEF0-3354179A99F1}">
      <dsp:nvSpPr>
        <dsp:cNvPr id="0" name=""/>
        <dsp:cNvSpPr/>
      </dsp:nvSpPr>
      <dsp:spPr>
        <a:xfrm>
          <a:off x="378530" y="3235264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Save color buffer</a:t>
          </a:r>
          <a:endParaRPr lang="en-US" sz="1800" kern="1200" dirty="0"/>
        </a:p>
      </dsp:txBody>
      <dsp:txXfrm>
        <a:off x="399583" y="3256317"/>
        <a:ext cx="2053931" cy="676705"/>
      </dsp:txXfrm>
    </dsp:sp>
    <dsp:sp modelId="{04F941B0-1CDD-ED44-89D1-976EFF2A0DDA}">
      <dsp:nvSpPr>
        <dsp:cNvPr id="0" name=""/>
        <dsp:cNvSpPr/>
      </dsp:nvSpPr>
      <dsp:spPr>
        <a:xfrm rot="5400000">
          <a:off x="1291772" y="3972045"/>
          <a:ext cx="269554" cy="3234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1329510" y="3999000"/>
        <a:ext cx="194078" cy="188688"/>
      </dsp:txXfrm>
    </dsp:sp>
    <dsp:sp modelId="{D41AF0D6-08D1-9044-AEC0-69537F27C8F9}">
      <dsp:nvSpPr>
        <dsp:cNvPr id="0" name=""/>
        <dsp:cNvSpPr/>
      </dsp:nvSpPr>
      <dsp:spPr>
        <a:xfrm>
          <a:off x="378530" y="4313480"/>
          <a:ext cx="2096037" cy="718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9583" y="4334533"/>
        <a:ext cx="2053931" cy="6767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64172" y="245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(S)</a:t>
          </a:r>
          <a:endParaRPr lang="en-US" sz="1800" kern="1200" dirty="0"/>
        </a:p>
      </dsp:txBody>
      <dsp:txXfrm>
        <a:off x="390947" y="29232"/>
        <a:ext cx="2071204" cy="860630"/>
      </dsp:txXfrm>
    </dsp:sp>
    <dsp:sp modelId="{75710544-DF41-254E-BCBD-A16485CC8CE4}">
      <dsp:nvSpPr>
        <dsp:cNvPr id="0" name=""/>
        <dsp:cNvSpPr/>
      </dsp:nvSpPr>
      <dsp:spPr>
        <a:xfrm rot="5400000">
          <a:off x="1255140" y="93949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973774"/>
        <a:ext cx="246829" cy="239972"/>
      </dsp:txXfrm>
    </dsp:sp>
    <dsp:sp modelId="{2A645280-61AD-404B-ACC8-2B3CD6704E97}">
      <dsp:nvSpPr>
        <dsp:cNvPr id="0" name=""/>
        <dsp:cNvSpPr/>
      </dsp:nvSpPr>
      <dsp:spPr>
        <a:xfrm>
          <a:off x="364172" y="137372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0947" y="1400502"/>
        <a:ext cx="2071204" cy="860630"/>
      </dsp:txXfrm>
    </dsp:sp>
    <dsp:sp modelId="{C45C4618-F46D-7947-9F2A-6138C14747A4}">
      <dsp:nvSpPr>
        <dsp:cNvPr id="0" name=""/>
        <dsp:cNvSpPr/>
      </dsp:nvSpPr>
      <dsp:spPr>
        <a:xfrm rot="5400000">
          <a:off x="1255140" y="231076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2345044"/>
        <a:ext cx="246829" cy="239972"/>
      </dsp:txXfrm>
    </dsp:sp>
    <dsp:sp modelId="{D41AF0D6-08D1-9044-AEC0-69537F27C8F9}">
      <dsp:nvSpPr>
        <dsp:cNvPr id="0" name=""/>
        <dsp:cNvSpPr/>
      </dsp:nvSpPr>
      <dsp:spPr>
        <a:xfrm>
          <a:off x="364172" y="2744998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0947" y="2771773"/>
        <a:ext cx="2071204" cy="860630"/>
      </dsp:txXfrm>
    </dsp:sp>
    <dsp:sp modelId="{460A45AC-AB83-914F-A98F-EBC09DD8BCA1}">
      <dsp:nvSpPr>
        <dsp:cNvPr id="0" name=""/>
        <dsp:cNvSpPr/>
      </dsp:nvSpPr>
      <dsp:spPr>
        <a:xfrm rot="5400000">
          <a:off x="1255140" y="368203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3716314"/>
        <a:ext cx="246829" cy="239972"/>
      </dsp:txXfrm>
    </dsp:sp>
    <dsp:sp modelId="{3B2F18D5-B9AB-044F-974B-114429CEC595}">
      <dsp:nvSpPr>
        <dsp:cNvPr id="0" name=""/>
        <dsp:cNvSpPr/>
      </dsp:nvSpPr>
      <dsp:spPr>
        <a:xfrm>
          <a:off x="364172" y="4116268"/>
          <a:ext cx="2124754" cy="914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90947" y="4143043"/>
        <a:ext cx="2071204" cy="8606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364172" y="245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</a:t>
          </a:r>
          <a:r>
            <a:rPr lang="en-US" sz="1800" i="1" kern="1200" dirty="0" err="1" smtClean="0"/>
            <a:t>S</a:t>
          </a:r>
          <a:r>
            <a:rPr lang="en-US" sz="1800" kern="1200" dirty="0" err="1" smtClean="0"/>
            <a:t>,</a:t>
          </a:r>
          <a:r>
            <a:rPr lang="en-US" sz="1800" i="1" kern="1200" dirty="0" err="1" smtClean="0">
              <a:latin typeface="Times New Roman"/>
              <a:cs typeface="Times New Roman"/>
            </a:rPr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90947" y="29232"/>
        <a:ext cx="2071204" cy="860630"/>
      </dsp:txXfrm>
    </dsp:sp>
    <dsp:sp modelId="{75710544-DF41-254E-BCBD-A16485CC8CE4}">
      <dsp:nvSpPr>
        <dsp:cNvPr id="0" name=""/>
        <dsp:cNvSpPr/>
      </dsp:nvSpPr>
      <dsp:spPr>
        <a:xfrm rot="5400000">
          <a:off x="1255140" y="93949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973774"/>
        <a:ext cx="246829" cy="239972"/>
      </dsp:txXfrm>
    </dsp:sp>
    <dsp:sp modelId="{2A645280-61AD-404B-ACC8-2B3CD6704E97}">
      <dsp:nvSpPr>
        <dsp:cNvPr id="0" name=""/>
        <dsp:cNvSpPr/>
      </dsp:nvSpPr>
      <dsp:spPr>
        <a:xfrm>
          <a:off x="364172" y="1373727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Draw </a:t>
          </a:r>
          <a:r>
            <a:rPr lang="en-US" sz="1800" kern="1200" dirty="0" err="1" smtClean="0"/>
            <a:t>Voronoi</a:t>
          </a:r>
          <a:r>
            <a:rPr lang="en-US" sz="1800" kern="1200" dirty="0" smtClean="0"/>
            <a:t> cell for ~10</a:t>
          </a:r>
          <a:r>
            <a:rPr lang="en-US" sz="1800" kern="1200" baseline="30000" dirty="0" smtClean="0"/>
            <a:t>6</a:t>
          </a:r>
          <a:r>
            <a:rPr lang="en-US" sz="1800" kern="1200" dirty="0" smtClean="0"/>
            <a:t> queries</a:t>
          </a:r>
          <a:endParaRPr lang="en-US" sz="1800" kern="1200" dirty="0"/>
        </a:p>
      </dsp:txBody>
      <dsp:txXfrm>
        <a:off x="390947" y="1400502"/>
        <a:ext cx="2071204" cy="860630"/>
      </dsp:txXfrm>
    </dsp:sp>
    <dsp:sp modelId="{C45C4618-F46D-7947-9F2A-6138C14747A4}">
      <dsp:nvSpPr>
        <dsp:cNvPr id="0" name=""/>
        <dsp:cNvSpPr/>
      </dsp:nvSpPr>
      <dsp:spPr>
        <a:xfrm rot="5400000">
          <a:off x="1255140" y="231076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2345044"/>
        <a:ext cx="246829" cy="239972"/>
      </dsp:txXfrm>
    </dsp:sp>
    <dsp:sp modelId="{D41AF0D6-08D1-9044-AEC0-69537F27C8F9}">
      <dsp:nvSpPr>
        <dsp:cNvPr id="0" name=""/>
        <dsp:cNvSpPr/>
      </dsp:nvSpPr>
      <dsp:spPr>
        <a:xfrm>
          <a:off x="364172" y="2744998"/>
          <a:ext cx="2124754" cy="914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Courier"/>
              <a:cs typeface="Courier"/>
            </a:rPr>
            <a:t>BufferAnalysis</a:t>
          </a:r>
          <a:endParaRPr lang="en-US" sz="1800" kern="1200" dirty="0">
            <a:latin typeface="Courier"/>
            <a:cs typeface="Courier"/>
          </a:endParaRPr>
        </a:p>
      </dsp:txBody>
      <dsp:txXfrm>
        <a:off x="390947" y="2771773"/>
        <a:ext cx="2071204" cy="860630"/>
      </dsp:txXfrm>
    </dsp:sp>
    <dsp:sp modelId="{460A45AC-AB83-914F-A98F-EBC09DD8BCA1}">
      <dsp:nvSpPr>
        <dsp:cNvPr id="0" name=""/>
        <dsp:cNvSpPr/>
      </dsp:nvSpPr>
      <dsp:spPr>
        <a:xfrm rot="5400000">
          <a:off x="1255140" y="3682032"/>
          <a:ext cx="342817" cy="411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303135" y="3716314"/>
        <a:ext cx="246829" cy="239972"/>
      </dsp:txXfrm>
    </dsp:sp>
    <dsp:sp modelId="{3B2F18D5-B9AB-044F-974B-114429CEC595}">
      <dsp:nvSpPr>
        <dsp:cNvPr id="0" name=""/>
        <dsp:cNvSpPr/>
      </dsp:nvSpPr>
      <dsp:spPr>
        <a:xfrm>
          <a:off x="364172" y="4116268"/>
          <a:ext cx="2124754" cy="9141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90947" y="4143043"/>
        <a:ext cx="2071204" cy="8606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294145" y="0"/>
          <a:ext cx="2264807" cy="1258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</a:t>
          </a:r>
          <a:r>
            <a:rPr lang="en-US" sz="1800" i="1" kern="1200" dirty="0" err="1" smtClean="0"/>
            <a:t>S</a:t>
          </a:r>
          <a:r>
            <a:rPr lang="en-US" sz="1800" kern="1200" dirty="0" err="1" smtClean="0"/>
            <a:t>,</a:t>
          </a:r>
          <a:r>
            <a:rPr lang="en-US" sz="1800" i="1" kern="1200" dirty="0" err="1" smtClean="0">
              <a:latin typeface="Times New Roman"/>
              <a:cs typeface="Times New Roman"/>
            </a:rPr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30997" y="36852"/>
        <a:ext cx="2191103" cy="1184522"/>
      </dsp:txXfrm>
    </dsp:sp>
    <dsp:sp modelId="{75710544-DF41-254E-BCBD-A16485CC8CE4}">
      <dsp:nvSpPr>
        <dsp:cNvPr id="0" name=""/>
        <dsp:cNvSpPr/>
      </dsp:nvSpPr>
      <dsp:spPr>
        <a:xfrm rot="5400000">
          <a:off x="1190632" y="1289682"/>
          <a:ext cx="471834" cy="5662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256689" y="1336865"/>
        <a:ext cx="339721" cy="330284"/>
      </dsp:txXfrm>
    </dsp:sp>
    <dsp:sp modelId="{2A645280-61AD-404B-ACC8-2B3CD6704E97}">
      <dsp:nvSpPr>
        <dsp:cNvPr id="0" name=""/>
        <dsp:cNvSpPr/>
      </dsp:nvSpPr>
      <dsp:spPr>
        <a:xfrm>
          <a:off x="294145" y="1887339"/>
          <a:ext cx="2264807" cy="1258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smtClean="0"/>
            <a:t>Interpolate</a:t>
          </a:r>
          <a:r>
            <a:rPr lang="en-US" sz="1800" kern="1200" dirty="0" smtClean="0"/>
            <a:t>(</a:t>
          </a:r>
          <a:r>
            <a:rPr lang="en-US" sz="1800" kern="1200" dirty="0" err="1" smtClean="0"/>
            <a:t>F</a:t>
          </a:r>
          <a:r>
            <a:rPr lang="en-US" sz="1800" i="1" kern="1200" baseline="-25000" dirty="0" err="1" smtClean="0"/>
            <a:t>τ</a:t>
          </a:r>
          <a:r>
            <a:rPr lang="en-US" sz="1800" kern="1200" dirty="0" err="1" smtClean="0"/>
            <a:t>,</a:t>
          </a:r>
          <a:r>
            <a:rPr lang="en-US" sz="1800" i="1" kern="1200" dirty="0" err="1" smtClean="0"/>
            <a:t>t</a:t>
          </a:r>
          <a:r>
            <a:rPr lang="en-US" sz="1800" i="1" kern="1200" baseline="-25000" dirty="0" err="1" smtClean="0"/>
            <a:t>o</a:t>
          </a:r>
          <a:r>
            <a:rPr lang="en-US" sz="1800" kern="1200" dirty="0" err="1" smtClean="0"/>
            <a:t>,</a:t>
          </a:r>
          <a:r>
            <a:rPr lang="en-US" sz="1800" i="1" kern="1200" dirty="0" err="1" smtClean="0"/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30997" y="1924191"/>
        <a:ext cx="2191103" cy="1184522"/>
      </dsp:txXfrm>
    </dsp:sp>
    <dsp:sp modelId="{C45C4618-F46D-7947-9F2A-6138C14747A4}">
      <dsp:nvSpPr>
        <dsp:cNvPr id="0" name=""/>
        <dsp:cNvSpPr/>
      </dsp:nvSpPr>
      <dsp:spPr>
        <a:xfrm rot="5400000">
          <a:off x="1190632" y="3177021"/>
          <a:ext cx="471834" cy="5662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256689" y="3224204"/>
        <a:ext cx="339721" cy="330284"/>
      </dsp:txXfrm>
    </dsp:sp>
    <dsp:sp modelId="{3B2F18D5-B9AB-044F-974B-114429CEC595}">
      <dsp:nvSpPr>
        <dsp:cNvPr id="0" name=""/>
        <dsp:cNvSpPr/>
      </dsp:nvSpPr>
      <dsp:spPr>
        <a:xfrm>
          <a:off x="294145" y="3774679"/>
          <a:ext cx="2264807" cy="125822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30997" y="3811531"/>
        <a:ext cx="2191103" cy="11845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294145" y="0"/>
          <a:ext cx="2264807" cy="1258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</a:t>
          </a:r>
          <a:r>
            <a:rPr lang="en-US" sz="1800" i="1" kern="1200" dirty="0" err="1" smtClean="0"/>
            <a:t>S</a:t>
          </a:r>
          <a:r>
            <a:rPr lang="en-US" sz="1800" kern="1200" dirty="0" err="1" smtClean="0"/>
            <a:t>,</a:t>
          </a:r>
          <a:r>
            <a:rPr lang="en-US" sz="1800" i="1" kern="1200" dirty="0" err="1" smtClean="0">
              <a:latin typeface="Times New Roman"/>
              <a:cs typeface="Times New Roman"/>
            </a:rPr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30997" y="36852"/>
        <a:ext cx="2191103" cy="1184522"/>
      </dsp:txXfrm>
    </dsp:sp>
    <dsp:sp modelId="{75710544-DF41-254E-BCBD-A16485CC8CE4}">
      <dsp:nvSpPr>
        <dsp:cNvPr id="0" name=""/>
        <dsp:cNvSpPr/>
      </dsp:nvSpPr>
      <dsp:spPr>
        <a:xfrm rot="5400000">
          <a:off x="1190632" y="1289682"/>
          <a:ext cx="471834" cy="5662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256689" y="1336865"/>
        <a:ext cx="339721" cy="330284"/>
      </dsp:txXfrm>
    </dsp:sp>
    <dsp:sp modelId="{2A645280-61AD-404B-ACC8-2B3CD6704E97}">
      <dsp:nvSpPr>
        <dsp:cNvPr id="0" name=""/>
        <dsp:cNvSpPr/>
      </dsp:nvSpPr>
      <dsp:spPr>
        <a:xfrm>
          <a:off x="294145" y="1887339"/>
          <a:ext cx="2264807" cy="1258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smtClean="0"/>
            <a:t>Interpolate</a:t>
          </a:r>
          <a:r>
            <a:rPr lang="en-US" sz="1800" kern="1200" dirty="0" smtClean="0"/>
            <a:t>(</a:t>
          </a:r>
          <a:r>
            <a:rPr lang="en-US" sz="1800" kern="1200" dirty="0" err="1" smtClean="0"/>
            <a:t>F</a:t>
          </a:r>
          <a:r>
            <a:rPr lang="en-US" sz="1800" i="1" kern="1200" baseline="-25000" dirty="0" err="1" smtClean="0"/>
            <a:t>τ</a:t>
          </a:r>
          <a:r>
            <a:rPr lang="en-US" sz="1800" kern="1200" dirty="0" err="1" smtClean="0"/>
            <a:t>,</a:t>
          </a:r>
          <a:r>
            <a:rPr lang="en-US" sz="1800" i="1" kern="1200" dirty="0" err="1" smtClean="0"/>
            <a:t>t</a:t>
          </a:r>
          <a:r>
            <a:rPr lang="en-US" sz="1800" i="1" kern="1200" baseline="-25000" dirty="0" err="1" smtClean="0"/>
            <a:t>o</a:t>
          </a:r>
          <a:r>
            <a:rPr lang="en-US" sz="1800" kern="1200" dirty="0" err="1" smtClean="0"/>
            <a:t>,</a:t>
          </a:r>
          <a:r>
            <a:rPr lang="en-US" sz="1800" i="1" kern="1200" dirty="0" err="1" smtClean="0"/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30997" y="1924191"/>
        <a:ext cx="2191103" cy="1184522"/>
      </dsp:txXfrm>
    </dsp:sp>
    <dsp:sp modelId="{C45C4618-F46D-7947-9F2A-6138C14747A4}">
      <dsp:nvSpPr>
        <dsp:cNvPr id="0" name=""/>
        <dsp:cNvSpPr/>
      </dsp:nvSpPr>
      <dsp:spPr>
        <a:xfrm rot="5400000">
          <a:off x="1190632" y="3177021"/>
          <a:ext cx="471834" cy="5662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256689" y="3224204"/>
        <a:ext cx="339721" cy="330284"/>
      </dsp:txXfrm>
    </dsp:sp>
    <dsp:sp modelId="{3B2F18D5-B9AB-044F-974B-114429CEC595}">
      <dsp:nvSpPr>
        <dsp:cNvPr id="0" name=""/>
        <dsp:cNvSpPr/>
      </dsp:nvSpPr>
      <dsp:spPr>
        <a:xfrm>
          <a:off x="294145" y="3774679"/>
          <a:ext cx="2264807" cy="125822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30997" y="3811531"/>
        <a:ext cx="2191103" cy="11845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BFE7-0799-8F45-9BB4-38240387BCA3}">
      <dsp:nvSpPr>
        <dsp:cNvPr id="0" name=""/>
        <dsp:cNvSpPr/>
      </dsp:nvSpPr>
      <dsp:spPr>
        <a:xfrm>
          <a:off x="294145" y="0"/>
          <a:ext cx="2264807" cy="1258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err="1" smtClean="0"/>
            <a:t>GVor</a:t>
          </a:r>
          <a:r>
            <a:rPr lang="en-US" sz="1800" kern="1200" dirty="0" smtClean="0"/>
            <a:t>(</a:t>
          </a:r>
          <a:r>
            <a:rPr lang="en-US" sz="1800" i="1" kern="1200" dirty="0" err="1" smtClean="0"/>
            <a:t>S</a:t>
          </a:r>
          <a:r>
            <a:rPr lang="en-US" sz="1800" kern="1200" dirty="0" err="1" smtClean="0"/>
            <a:t>,</a:t>
          </a:r>
          <a:r>
            <a:rPr lang="en-US" sz="1800" i="1" kern="1200" dirty="0" err="1" smtClean="0">
              <a:latin typeface="Times New Roman"/>
              <a:cs typeface="Times New Roman"/>
            </a:rPr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30997" y="36852"/>
        <a:ext cx="2191103" cy="1184522"/>
      </dsp:txXfrm>
    </dsp:sp>
    <dsp:sp modelId="{75710544-DF41-254E-BCBD-A16485CC8CE4}">
      <dsp:nvSpPr>
        <dsp:cNvPr id="0" name=""/>
        <dsp:cNvSpPr/>
      </dsp:nvSpPr>
      <dsp:spPr>
        <a:xfrm rot="5400000">
          <a:off x="1190632" y="1289682"/>
          <a:ext cx="471834" cy="5662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256689" y="1336865"/>
        <a:ext cx="339721" cy="330284"/>
      </dsp:txXfrm>
    </dsp:sp>
    <dsp:sp modelId="{2A645280-61AD-404B-ACC8-2B3CD6704E97}">
      <dsp:nvSpPr>
        <dsp:cNvPr id="0" name=""/>
        <dsp:cNvSpPr/>
      </dsp:nvSpPr>
      <dsp:spPr>
        <a:xfrm>
          <a:off x="294145" y="1887339"/>
          <a:ext cx="2264807" cy="1258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small" dirty="0" smtClean="0"/>
            <a:t>Interpolate</a:t>
          </a:r>
          <a:r>
            <a:rPr lang="en-US" sz="1800" kern="1200" dirty="0" smtClean="0"/>
            <a:t>(F</a:t>
          </a:r>
          <a:r>
            <a:rPr lang="en-US" sz="1800" i="1" kern="1200" baseline="-25000" dirty="0" smtClean="0"/>
            <a:t>τ</a:t>
          </a:r>
          <a:r>
            <a:rPr lang="en-US" sz="1800" kern="1200" dirty="0" smtClean="0"/>
            <a:t>,</a:t>
          </a:r>
          <a:r>
            <a:rPr lang="en-US" sz="1800" i="1" kern="1200" dirty="0" smtClean="0"/>
            <a:t>t</a:t>
          </a:r>
          <a:r>
            <a:rPr lang="en-US" sz="1800" i="1" kern="1200" baseline="-25000" dirty="0" smtClean="0"/>
            <a:t>1</a:t>
          </a:r>
          <a:r>
            <a:rPr lang="en-US" sz="1800" kern="1200" dirty="0" smtClean="0"/>
            <a:t>,</a:t>
          </a:r>
          <a:r>
            <a:rPr lang="en-US" sz="1800" i="1" kern="1200" dirty="0" smtClean="0"/>
            <a:t>τ</a:t>
          </a:r>
          <a:r>
            <a:rPr lang="en-US" sz="1800" kern="1200" dirty="0" smtClean="0"/>
            <a:t>)</a:t>
          </a:r>
          <a:endParaRPr lang="en-US" sz="1800" kern="1200" dirty="0"/>
        </a:p>
      </dsp:txBody>
      <dsp:txXfrm>
        <a:off x="330997" y="1924191"/>
        <a:ext cx="2191103" cy="1184522"/>
      </dsp:txXfrm>
    </dsp:sp>
    <dsp:sp modelId="{C45C4618-F46D-7947-9F2A-6138C14747A4}">
      <dsp:nvSpPr>
        <dsp:cNvPr id="0" name=""/>
        <dsp:cNvSpPr/>
      </dsp:nvSpPr>
      <dsp:spPr>
        <a:xfrm rot="5400000">
          <a:off x="1190632" y="3177021"/>
          <a:ext cx="471834" cy="56620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1256689" y="3224204"/>
        <a:ext cx="339721" cy="330284"/>
      </dsp:txXfrm>
    </dsp:sp>
    <dsp:sp modelId="{3B2F18D5-B9AB-044F-974B-114429CEC595}">
      <dsp:nvSpPr>
        <dsp:cNvPr id="0" name=""/>
        <dsp:cNvSpPr/>
      </dsp:nvSpPr>
      <dsp:spPr>
        <a:xfrm>
          <a:off x="294145" y="3774679"/>
          <a:ext cx="2264807" cy="125822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/>
              <a:cs typeface="Arial"/>
            </a:rPr>
            <a:t>Save interpolated heights</a:t>
          </a:r>
          <a:endParaRPr lang="en-US" sz="1800" kern="1200" dirty="0">
            <a:latin typeface="Arial"/>
            <a:cs typeface="Arial"/>
          </a:endParaRPr>
        </a:p>
      </dsp:txBody>
      <dsp:txXfrm>
        <a:off x="330997" y="3811531"/>
        <a:ext cx="2191103" cy="1184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4" Type="http://schemas.openxmlformats.org/officeDocument/2006/relationships/image" Target="../media/image128.emf"/><Relationship Id="rId5" Type="http://schemas.openxmlformats.org/officeDocument/2006/relationships/image" Target="../media/image129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1" Type="http://schemas.openxmlformats.org/officeDocument/2006/relationships/image" Target="../media/image53.emf"/><Relationship Id="rId2" Type="http://schemas.openxmlformats.org/officeDocument/2006/relationships/image" Target="../media/image1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Relationship Id="rId2" Type="http://schemas.openxmlformats.org/officeDocument/2006/relationships/image" Target="../media/image16.emf"/><Relationship Id="rId3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A362D-2BCE-F247-AE39-238165CE7C46}" type="datetimeFigureOut">
              <a:rPr lang="en-US" smtClean="0"/>
              <a:t>11/1/11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3443E-4B3B-2741-AE75-B8C9C344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318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01BB9-2258-8746-8750-F4168E6311BA}" type="datetimeFigureOut">
              <a:rPr lang="en-US" smtClean="0"/>
              <a:t>11/1/11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D53C6-E13F-7247-9C0C-A7CA377A7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14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image? Too distracting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9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59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</a:t>
            </a:r>
            <a:r>
              <a:rPr lang="en-US" baseline="0" dirty="0" smtClean="0"/>
              <a:t> abrupt, lead in softly</a:t>
            </a:r>
          </a:p>
          <a:p>
            <a:r>
              <a:rPr lang="en-US" baseline="0" dirty="0" smtClean="0"/>
              <a:t>Add bullet points?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62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animation</a:t>
            </a:r>
            <a:r>
              <a:rPr lang="en-US" baseline="0" dirty="0" smtClean="0"/>
              <a:t>, collapse subsequent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07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Explain</a:t>
            </a:r>
            <a:r>
              <a:rPr lang="en-US" baseline="0" smtClean="0"/>
              <a:t> </a:t>
            </a:r>
            <a:r>
              <a:rPr lang="en-US" baseline="0" dirty="0" smtClean="0"/>
              <a:t>what </a:t>
            </a:r>
            <a:r>
              <a:rPr lang="en-US" baseline="0" dirty="0" err="1" smtClean="0"/>
              <a:t>cuda</a:t>
            </a:r>
            <a:r>
              <a:rPr lang="en-US" baseline="0" dirty="0" smtClean="0"/>
              <a:t>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33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Expand if</a:t>
            </a:r>
            <a:r>
              <a:rPr lang="en-US" baseline="0" dirty="0" smtClean="0"/>
              <a:t>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82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for</a:t>
            </a:r>
            <a:r>
              <a:rPr lang="en-US" baseline="0" dirty="0" smtClean="0"/>
              <a:t> k=4 in the lifting transform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32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59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co-planar</a:t>
            </a:r>
            <a:r>
              <a:rPr lang="en-US" baseline="0" dirty="0" smtClean="0"/>
              <a:t> data clear?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7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importance of high-res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scalablility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21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Ours took 35.8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sconds</a:t>
            </a:r>
            <a:r>
              <a:rPr lang="en-US" baseline="0" dirty="0" smtClean="0"/>
              <a:t> to construct the </a:t>
            </a:r>
            <a:r>
              <a:rPr lang="en-US" baseline="0" dirty="0" err="1" smtClean="0"/>
              <a:t>voronoi</a:t>
            </a:r>
            <a:r>
              <a:rPr lang="en-US" baseline="0" dirty="0" smtClean="0"/>
              <a:t> diagram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18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Note increased time for buffer analysis for planes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3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Note increased time for buffer analysis for planes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3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Note increased time for buffer analysis for planes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3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animation</a:t>
            </a:r>
            <a:r>
              <a:rPr lang="en-US" baseline="0" dirty="0" smtClean="0"/>
              <a:t>, collapse subsequent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07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make numbers big? Not sure how to not spend too much</a:t>
            </a:r>
            <a:r>
              <a:rPr lang="en-US" baseline="0" dirty="0" smtClean="0"/>
              <a:t> time on this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DELETE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17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just last part of</a:t>
            </a:r>
            <a:r>
              <a:rPr lang="en-US" baseline="0" dirty="0" smtClean="0"/>
              <a:t>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88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74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just last part of</a:t>
            </a:r>
            <a:r>
              <a:rPr lang="en-US" baseline="0" dirty="0" smtClean="0"/>
              <a:t>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884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Table with real values underneath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32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this important? Explain easier</a:t>
            </a:r>
            <a:r>
              <a:rPr lang="en-US" baseline="0" dirty="0" smtClean="0"/>
              <a:t> to obtain </a:t>
            </a:r>
            <a:r>
              <a:rPr lang="en-US" baseline="0" dirty="0" err="1" smtClean="0"/>
              <a:t>spatio</a:t>
            </a:r>
            <a:r>
              <a:rPr lang="en-US" baseline="0" dirty="0" smtClean="0"/>
              <a:t>-temporal data, change detection one possible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71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Greatly Simplify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33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r>
              <a:rPr lang="en-US" baseline="0" dirty="0" smtClean="0"/>
              <a:t> million – 11GB of data in LAS format</a:t>
            </a:r>
          </a:p>
          <a:p>
            <a:r>
              <a:rPr lang="en-US" baseline="0" dirty="0" smtClean="0"/>
              <a:t>10 million – 2.1GB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this important? Explain easier</a:t>
            </a:r>
            <a:r>
              <a:rPr lang="en-US" baseline="0" dirty="0" smtClean="0"/>
              <a:t> to obtain </a:t>
            </a:r>
            <a:r>
              <a:rPr lang="en-US" baseline="0" dirty="0" err="1" smtClean="0"/>
              <a:t>spatio</a:t>
            </a:r>
            <a:r>
              <a:rPr lang="en-US" baseline="0" dirty="0" smtClean="0"/>
              <a:t>-temporal data, change detection one possible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71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D4A2F-0DA8-4C6D-B9AF-BD1395B04A8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8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CRUCIAL</a:t>
            </a:r>
          </a:p>
          <a:p>
            <a:r>
              <a:rPr lang="en-US" dirty="0" smtClean="0"/>
              <a:t>Multiple years of LIDAR data</a:t>
            </a:r>
          </a:p>
          <a:p>
            <a:r>
              <a:rPr lang="en-US" dirty="0" smtClean="0"/>
              <a:t>Volumetric</a:t>
            </a:r>
            <a:r>
              <a:rPr lang="en-US" baseline="0" dirty="0" smtClean="0"/>
              <a:t> grid of form (</a:t>
            </a:r>
            <a:r>
              <a:rPr lang="en-US" baseline="0" dirty="0" err="1" smtClean="0"/>
              <a:t>x,y,t</a:t>
            </a:r>
            <a:r>
              <a:rPr lang="en-US" baseline="0" dirty="0" smtClean="0"/>
              <a:t>) with elevation z at each grid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53C6-E13F-7247-9C0C-A7CA377A7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53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77472-5927-0A44-87F2-776F19F5310A}" type="datetime1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4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6B7A-48E7-C742-BF43-17B56CEBF857}" type="datetime1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7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197B-BDAD-074A-B2C6-2FC3BB6F680A}" type="datetime1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8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1CB2-D911-5F45-8FF4-19552B85C6A6}" type="datetime1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1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9D8D2-8DF7-AA49-BBCC-6E9AEF6F090B}" type="datetime1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5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B899-520C-8049-B6B6-925F3480B410}" type="datetime1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6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D71D-821F-8047-B81F-10BDDAD03BDE}" type="datetime1">
              <a:rPr lang="en-US" smtClean="0"/>
              <a:t>11/1/11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0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FC88-472C-CD4B-9FFD-156E447DCE19}" type="datetime1">
              <a:rPr lang="en-US" smtClean="0"/>
              <a:t>11/1/11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0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ACB5-C153-9A4A-8508-573FE6BC2B79}" type="datetime1">
              <a:rPr lang="en-US" smtClean="0"/>
              <a:t>11/1/11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73AC-AAF7-724D-AD46-8E533A484C51}" type="datetime1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3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4973-9513-874A-AD68-01C318C541DE}" type="datetime1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B2288-6246-F845-BB48-FDC98A87FF56}" type="datetime1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64D27-41E9-DD4D-9FB8-F0FCDA80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accent6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5" Type="http://schemas.openxmlformats.org/officeDocument/2006/relationships/image" Target="../media/image134.emf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16.xml"/><Relationship Id="rId12" Type="http://schemas.openxmlformats.org/officeDocument/2006/relationships/diagramColors" Target="../diagrams/colors16.xml"/><Relationship Id="rId13" Type="http://schemas.microsoft.com/office/2007/relationships/diagramDrawing" Target="../diagrams/drawing16.xml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0.xml"/><Relationship Id="rId4" Type="http://schemas.openxmlformats.org/officeDocument/2006/relationships/diagramData" Target="../diagrams/data15.xml"/><Relationship Id="rId5" Type="http://schemas.openxmlformats.org/officeDocument/2006/relationships/diagramLayout" Target="../diagrams/layout15.xml"/><Relationship Id="rId6" Type="http://schemas.openxmlformats.org/officeDocument/2006/relationships/diagramQuickStyle" Target="../diagrams/quickStyle15.xml"/><Relationship Id="rId7" Type="http://schemas.openxmlformats.org/officeDocument/2006/relationships/diagramColors" Target="../diagrams/colors15.xml"/><Relationship Id="rId8" Type="http://schemas.microsoft.com/office/2007/relationships/diagramDrawing" Target="../diagrams/drawing15.xml"/><Relationship Id="rId9" Type="http://schemas.openxmlformats.org/officeDocument/2006/relationships/diagramData" Target="../diagrams/data16.xml"/><Relationship Id="rId10" Type="http://schemas.openxmlformats.org/officeDocument/2006/relationships/diagramLayout" Target="../diagrams/layout1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gi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6.jp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5.emf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tiff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oleObject" Target="../embeddings/oleObject11.bin"/><Relationship Id="rId13" Type="http://schemas.openxmlformats.org/officeDocument/2006/relationships/image" Target="../media/image38.emf"/><Relationship Id="rId1" Type="http://schemas.openxmlformats.org/officeDocument/2006/relationships/vmlDrawing" Target="../drawings/vmlDrawing5.v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9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36.emf"/><Relationship Id="rId10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8" Type="http://schemas.openxmlformats.org/officeDocument/2006/relationships/image" Target="../media/image51.emf"/><Relationship Id="rId9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53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54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55.emf"/><Relationship Id="rId9" Type="http://schemas.openxmlformats.org/officeDocument/2006/relationships/image" Target="../media/image5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8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59.wmf"/><Relationship Id="rId9" Type="http://schemas.openxmlformats.org/officeDocument/2006/relationships/image" Target="../media/image2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5.xml"/><Relationship Id="rId12" Type="http://schemas.openxmlformats.org/officeDocument/2006/relationships/diagramColors" Target="../diagrams/colors5.xml"/><Relationship Id="rId13" Type="http://schemas.microsoft.com/office/2007/relationships/diagramDrawing" Target="../diagrams/drawing5.xml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5.xml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9" Type="http://schemas.openxmlformats.org/officeDocument/2006/relationships/diagramData" Target="../diagrams/data5.xml"/><Relationship Id="rId10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3.png"/><Relationship Id="rId5" Type="http://schemas.openxmlformats.org/officeDocument/2006/relationships/image" Target="../media/image64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16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61.emf"/><Relationship Id="rId10" Type="http://schemas.openxmlformats.org/officeDocument/2006/relationships/oleObject" Target="../embeddings/oleObject20.bin"/><Relationship Id="rId11" Type="http://schemas.openxmlformats.org/officeDocument/2006/relationships/image" Target="../media/image62.emf"/><Relationship Id="rId1" Type="http://schemas.openxmlformats.org/officeDocument/2006/relationships/vmlDrawing" Target="../drawings/vmlDrawing8.vml"/><Relationship Id="rId2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diagramData" Target="../diagrams/data9.xml"/><Relationship Id="rId8" Type="http://schemas.openxmlformats.org/officeDocument/2006/relationships/diagramLayout" Target="../diagrams/layout9.xml"/><Relationship Id="rId9" Type="http://schemas.openxmlformats.org/officeDocument/2006/relationships/diagramQuickStyle" Target="../diagrams/quickStyle9.xml"/><Relationship Id="rId10" Type="http://schemas.openxmlformats.org/officeDocument/2006/relationships/diagramColors" Target="../diagrams/colors9.xml"/><Relationship Id="rId11" Type="http://schemas.microsoft.com/office/2007/relationships/diagramDrawing" Target="../diagrams/drawing9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7" Type="http://schemas.openxmlformats.org/officeDocument/2006/relationships/diagramData" Target="../diagrams/data11.xml"/><Relationship Id="rId8" Type="http://schemas.openxmlformats.org/officeDocument/2006/relationships/diagramLayout" Target="../diagrams/layout11.xml"/><Relationship Id="rId9" Type="http://schemas.openxmlformats.org/officeDocument/2006/relationships/diagramQuickStyle" Target="../diagrams/quickStyle11.xml"/><Relationship Id="rId10" Type="http://schemas.openxmlformats.org/officeDocument/2006/relationships/diagramColors" Target="../diagrams/colors11.xml"/><Relationship Id="rId11" Type="http://schemas.microsoft.com/office/2007/relationships/diagramDrawing" Target="../diagrams/drawing1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65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66.emf"/><Relationship Id="rId8" Type="http://schemas.openxmlformats.org/officeDocument/2006/relationships/oleObject" Target="../embeddings/oleObject23.bin"/><Relationship Id="rId9" Type="http://schemas.openxmlformats.org/officeDocument/2006/relationships/image" Target="../media/image6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69.emf"/><Relationship Id="rId5" Type="http://schemas.openxmlformats.org/officeDocument/2006/relationships/diagramData" Target="../diagrams/data12.xml"/><Relationship Id="rId6" Type="http://schemas.openxmlformats.org/officeDocument/2006/relationships/diagramLayout" Target="../diagrams/layout12.xml"/><Relationship Id="rId7" Type="http://schemas.openxmlformats.org/officeDocument/2006/relationships/diagramQuickStyle" Target="../diagrams/quickStyle12.xml"/><Relationship Id="rId8" Type="http://schemas.openxmlformats.org/officeDocument/2006/relationships/diagramColors" Target="../diagrams/colors12.xml"/><Relationship Id="rId9" Type="http://schemas.microsoft.com/office/2007/relationships/diagramDrawing" Target="../diagrams/drawing12.xml"/><Relationship Id="rId10" Type="http://schemas.openxmlformats.org/officeDocument/2006/relationships/image" Target="../media/image70.emf"/><Relationship Id="rId11" Type="http://schemas.openxmlformats.org/officeDocument/2006/relationships/image" Target="../media/image71.emf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5.xml"/><Relationship Id="rId5" Type="http://schemas.openxmlformats.org/officeDocument/2006/relationships/oleObject" Target="../embeddings/oleObject24.bin"/><Relationship Id="rId6" Type="http://schemas.openxmlformats.org/officeDocument/2006/relationships/image" Target="../media/image72.wmf"/><Relationship Id="rId7" Type="http://schemas.openxmlformats.org/officeDocument/2006/relationships/image" Target="../media/image73.emf"/><Relationship Id="rId8" Type="http://schemas.openxmlformats.org/officeDocument/2006/relationships/image" Target="../media/image74.emf"/><Relationship Id="rId9" Type="http://schemas.openxmlformats.org/officeDocument/2006/relationships/image" Target="../media/image75.emf"/><Relationship Id="rId10" Type="http://schemas.openxmlformats.org/officeDocument/2006/relationships/image" Target="../media/image76.emf"/><Relationship Id="rId11" Type="http://schemas.openxmlformats.org/officeDocument/2006/relationships/image" Target="../media/image77.emf"/><Relationship Id="rId1" Type="http://schemas.openxmlformats.org/officeDocument/2006/relationships/vmlDrawing" Target="../drawings/vmlDrawing10.vml"/><Relationship Id="rId2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Relationship Id="rId3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Relationship Id="rId3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Relationship Id="rId3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png"/><Relationship Id="rId3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Relationship Id="rId3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28.emf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94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0.png"/><Relationship Id="rId3" Type="http://schemas.openxmlformats.org/officeDocument/2006/relationships/image" Target="../media/image9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9" Type="http://schemas.openxmlformats.org/officeDocument/2006/relationships/image" Target="../media/image107.emf"/><Relationship Id="rId10" Type="http://schemas.openxmlformats.org/officeDocument/2006/relationships/image" Target="../media/image10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6" Type="http://schemas.openxmlformats.org/officeDocument/2006/relationships/image" Target="../media/image112.emf"/><Relationship Id="rId7" Type="http://schemas.openxmlformats.org/officeDocument/2006/relationships/image" Target="../media/image11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5" Type="http://schemas.openxmlformats.org/officeDocument/2006/relationships/image" Target="../media/image11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94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4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30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53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54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55.emf"/><Relationship Id="rId9" Type="http://schemas.openxmlformats.org/officeDocument/2006/relationships/image" Target="../media/image56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emf"/><Relationship Id="rId12" Type="http://schemas.openxmlformats.org/officeDocument/2006/relationships/image" Target="../media/image20.emf"/><Relationship Id="rId13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6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7.emf"/><Relationship Id="rId10" Type="http://schemas.openxmlformats.org/officeDocument/2006/relationships/image" Target="../media/image18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4" Type="http://schemas.openxmlformats.org/officeDocument/2006/relationships/diagramLayout" Target="../diagrams/layout13.xml"/><Relationship Id="rId5" Type="http://schemas.openxmlformats.org/officeDocument/2006/relationships/diagramQuickStyle" Target="../diagrams/quickStyle13.xml"/><Relationship Id="rId6" Type="http://schemas.openxmlformats.org/officeDocument/2006/relationships/diagramColors" Target="../diagrams/colors13.xml"/><Relationship Id="rId7" Type="http://schemas.microsoft.com/office/2007/relationships/diagramDrawing" Target="../diagrams/drawing13.xml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gi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/Relationships>
</file>

<file path=ppt/slides/_rels/slide9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3.bin"/><Relationship Id="rId12" Type="http://schemas.openxmlformats.org/officeDocument/2006/relationships/image" Target="../media/image129.emf"/><Relationship Id="rId13" Type="http://schemas.openxmlformats.org/officeDocument/2006/relationships/oleObject" Target="../embeddings/oleObject34.bin"/><Relationship Id="rId14" Type="http://schemas.openxmlformats.org/officeDocument/2006/relationships/image" Target="../media/image54.emf"/><Relationship Id="rId15" Type="http://schemas.openxmlformats.org/officeDocument/2006/relationships/oleObject" Target="../embeddings/oleObject35.bin"/><Relationship Id="rId16" Type="http://schemas.openxmlformats.org/officeDocument/2006/relationships/image" Target="../media/image55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29.bin"/><Relationship Id="rId4" Type="http://schemas.openxmlformats.org/officeDocument/2006/relationships/image" Target="../media/image53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126.emf"/><Relationship Id="rId7" Type="http://schemas.openxmlformats.org/officeDocument/2006/relationships/oleObject" Target="../embeddings/oleObject31.bin"/><Relationship Id="rId8" Type="http://schemas.openxmlformats.org/officeDocument/2006/relationships/image" Target="../media/image127.emf"/><Relationship Id="rId9" Type="http://schemas.openxmlformats.org/officeDocument/2006/relationships/oleObject" Target="../embeddings/oleObject32.bin"/><Relationship Id="rId10" Type="http://schemas.openxmlformats.org/officeDocument/2006/relationships/image" Target="../media/image1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611" y="2130425"/>
            <a:ext cx="8432054" cy="14700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TerraNNI</a:t>
            </a:r>
            <a:r>
              <a:rPr lang="en-US" dirty="0"/>
              <a:t>: Natural Neighbor Interpolation on a 3D Grid Using a GPU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Alex Beutel</a:t>
            </a:r>
            <a:endParaRPr lang="en-US" dirty="0"/>
          </a:p>
          <a:p>
            <a:r>
              <a:rPr lang="en-US" dirty="0" smtClean="0"/>
              <a:t>Carnegie Mellon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07920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Joint work with </a:t>
            </a:r>
            <a:r>
              <a:rPr lang="en-US" dirty="0" err="1" smtClean="0"/>
              <a:t>Pankaj</a:t>
            </a:r>
            <a:r>
              <a:rPr lang="en-US" dirty="0" smtClean="0"/>
              <a:t> </a:t>
            </a:r>
            <a:r>
              <a:rPr lang="en-US" dirty="0" err="1" smtClean="0"/>
              <a:t>Agarwal</a:t>
            </a:r>
            <a:r>
              <a:rPr lang="en-US" dirty="0" smtClean="0"/>
              <a:t>, Thomas </a:t>
            </a:r>
            <a:r>
              <a:rPr lang="en-US" dirty="0" err="1" smtClean="0"/>
              <a:t>Mølhave</a:t>
            </a:r>
            <a:r>
              <a:rPr lang="en-US" dirty="0" smtClean="0"/>
              <a:t>, </a:t>
            </a:r>
            <a:r>
              <a:rPr lang="nl-NL" dirty="0"/>
              <a:t>Arnold </a:t>
            </a:r>
            <a:r>
              <a:rPr lang="nl-NL" dirty="0" err="1" smtClean="0"/>
              <a:t>Boedihardjo</a:t>
            </a:r>
            <a:r>
              <a:rPr lang="nl-NL" dirty="0"/>
              <a:t>, James </a:t>
            </a:r>
            <a:r>
              <a:rPr lang="nl-NL" dirty="0" err="1" smtClean="0"/>
              <a:t>Shine</a:t>
            </a:r>
            <a:r>
              <a:rPr lang="nl-N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5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"/>
    </mc:Choice>
    <mc:Fallback xmlns="">
      <p:transition spd="slow" advTm="18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 spatial-temporal data must use a volumetric grid</a:t>
            </a:r>
          </a:p>
          <a:p>
            <a:r>
              <a:rPr lang="en-US" dirty="0" smtClean="0"/>
              <a:t>CPU algorithms have trouble scaling to higher dimensions</a:t>
            </a:r>
          </a:p>
          <a:p>
            <a:r>
              <a:rPr lang="en-US" dirty="0" smtClean="0"/>
              <a:t>Efficiency and scalability become more important</a:t>
            </a:r>
          </a:p>
          <a:p>
            <a:r>
              <a:rPr lang="en-US" dirty="0" smtClean="0"/>
              <a:t>Used in </a:t>
            </a:r>
            <a:r>
              <a:rPr lang="en-US" dirty="0" err="1" smtClean="0"/>
              <a:t>geostatistics</a:t>
            </a:r>
            <a:r>
              <a:rPr lang="en-US" dirty="0" smtClean="0"/>
              <a:t>, environmental sciences, GIS, biomedical engineering, and other disciplines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364D27-41E9-DD4D-9FB8-F0FCDA80149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17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ttom voronoi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26" y="2494848"/>
            <a:ext cx="4795443" cy="422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5982"/>
          </a:xfrm>
        </p:spPr>
        <p:txBody>
          <a:bodyPr>
            <a:noAutofit/>
          </a:bodyPr>
          <a:lstStyle/>
          <a:p>
            <a:r>
              <a:rPr lang="en-US" sz="3600" dirty="0" smtClean="0"/>
              <a:t>Rendering the </a:t>
            </a:r>
            <a:r>
              <a:rPr lang="en-US" sz="3600" dirty="0" err="1" smtClean="0"/>
              <a:t>Voronoi</a:t>
            </a:r>
            <a:r>
              <a:rPr lang="en-US" sz="3600" dirty="0" smtClean="0"/>
              <a:t> Diagram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3804" y="1074234"/>
            <a:ext cx="8229600" cy="65650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Render </a:t>
            </a:r>
            <a:r>
              <a:rPr lang="en-US" dirty="0"/>
              <a:t>on GPU with </a:t>
            </a:r>
            <a:r>
              <a:rPr lang="en-US" dirty="0" smtClean="0"/>
              <a:t>looking at cones from below</a:t>
            </a:r>
          </a:p>
          <a:p>
            <a:pPr marL="0" indent="0" algn="ctr">
              <a:buNone/>
            </a:pPr>
            <a:r>
              <a:rPr lang="en-US" dirty="0"/>
              <a:t>(</a:t>
            </a:r>
            <a:r>
              <a:rPr lang="en-US" dirty="0" smtClean="0"/>
              <a:t>viewpoint </a:t>
            </a:r>
            <a:r>
              <a:rPr lang="en-US" dirty="0"/>
              <a:t>at </a:t>
            </a:r>
            <a:r>
              <a:rPr lang="en-US" dirty="0" smtClean="0">
                <a:latin typeface="Times New Roman"/>
                <a:cs typeface="Times New Roman"/>
              </a:rPr>
              <a:t>-∞)</a:t>
            </a:r>
          </a:p>
          <a:p>
            <a:endParaRPr lang="en-US" dirty="0" smtClean="0"/>
          </a:p>
        </p:txBody>
      </p:sp>
      <p:pic>
        <p:nvPicPr>
          <p:cNvPr id="6" name="Picture 5" descr="3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724"/>
            <a:ext cx="9144000" cy="322227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6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3"/>
    </mc:Choice>
    <mc:Fallback xmlns="">
      <p:transition xmlns:p14="http://schemas.microsoft.com/office/powerpoint/2010/main" spd="slow" advTm="189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934E-6 4.30356E-6 L 4.46934E-6 -0.040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934E-6 4.30356E-6 L 4.46934E-6 -0.0404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2371E-7 -3.54003E-6 L -0.21904 -0.1365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1" y="-68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VDipe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6" y="956128"/>
            <a:ext cx="4495800" cy="429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5878"/>
          </a:xfrm>
        </p:spPr>
        <p:txBody>
          <a:bodyPr/>
          <a:lstStyle/>
          <a:p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100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38633" y="983435"/>
            <a:ext cx="434661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Drawing on GPU discretizes </a:t>
            </a:r>
            <a:r>
              <a:rPr lang="en-US" dirty="0" err="1"/>
              <a:t>Voronoi</a:t>
            </a:r>
            <a:r>
              <a:rPr lang="en-US" dirty="0"/>
              <a:t> diagram.  Call this </a:t>
            </a:r>
            <a:r>
              <a:rPr lang="en-US" dirty="0" err="1"/>
              <a:t>PVor</a:t>
            </a:r>
            <a:r>
              <a:rPr lang="en-US" i="1" baseline="-25000" dirty="0" err="1">
                <a:latin typeface="Times New Roman"/>
                <a:cs typeface="Times New Roman"/>
              </a:rPr>
              <a:t>S</a:t>
            </a:r>
            <a:r>
              <a:rPr lang="en-US" dirty="0"/>
              <a:t>(</a:t>
            </a:r>
            <a:r>
              <a:rPr lang="en-US" i="1" dirty="0">
                <a:latin typeface="Times New Roman"/>
                <a:cs typeface="Times New Roman"/>
              </a:rPr>
              <a:t>p</a:t>
            </a:r>
            <a:r>
              <a:rPr lang="en-US" dirty="0"/>
              <a:t>)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Render cone for each input point</a:t>
            </a:r>
          </a:p>
          <a:p>
            <a:r>
              <a:rPr lang="en-US" dirty="0" smtClean="0"/>
              <a:t>Depth buffer stores distance from the pixel to the closest input point (structure of the </a:t>
            </a:r>
            <a:r>
              <a:rPr lang="en-US" dirty="0" err="1" smtClean="0"/>
              <a:t>Voronoi</a:t>
            </a:r>
            <a:r>
              <a:rPr lang="en-US" dirty="0" smtClean="0"/>
              <a:t> diagram)</a:t>
            </a:r>
          </a:p>
          <a:p>
            <a:r>
              <a:rPr lang="en-US" dirty="0" smtClean="0"/>
              <a:t>Color buffer can store any information specific to the closest input point</a:t>
            </a:r>
            <a:endParaRPr lang="en-US" dirty="0"/>
          </a:p>
        </p:txBody>
      </p:sp>
      <p:pic>
        <p:nvPicPr>
          <p:cNvPr id="4" name="Picture 3" descr="VDipe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" y="959633"/>
            <a:ext cx="4495800" cy="4292600"/>
          </a:xfrm>
          <a:prstGeom prst="rect">
            <a:avLst/>
          </a:prstGeom>
        </p:spPr>
      </p:pic>
      <p:pic>
        <p:nvPicPr>
          <p:cNvPr id="12" name="Picture 11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87" y="5422900"/>
            <a:ext cx="4991100" cy="1435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17179" y="64886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39858" y="578351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Buffer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19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8"/>
    </mc:Choice>
    <mc:Fallback xmlns="">
      <p:transition xmlns:p14="http://schemas.microsoft.com/office/powerpoint/2010/main" spd="slow" advTm="511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Generating </a:t>
            </a:r>
            <a:r>
              <a:rPr lang="en-US" sz="3700" dirty="0" err="1" smtClean="0"/>
              <a:t>Pixelized</a:t>
            </a:r>
            <a:r>
              <a:rPr lang="en-US" sz="3700" dirty="0" smtClean="0"/>
              <a:t> </a:t>
            </a:r>
            <a:r>
              <a:rPr lang="en-US" sz="3700" dirty="0" err="1" smtClean="0"/>
              <a:t>Voronoi</a:t>
            </a:r>
            <a:r>
              <a:rPr lang="en-US" sz="3700" dirty="0" smtClean="0"/>
              <a:t> Diagrams</a:t>
            </a:r>
            <a:endParaRPr lang="en-US" sz="3700" dirty="0"/>
          </a:p>
        </p:txBody>
      </p:sp>
      <p:pic>
        <p:nvPicPr>
          <p:cNvPr id="8" name="Content Placeholder 7" descr="polydis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78" b="-21878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71390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Render </a:t>
            </a:r>
            <a:r>
              <a:rPr lang="en-US" sz="2800" dirty="0" smtClean="0"/>
              <a:t>using truncated </a:t>
            </a:r>
            <a:r>
              <a:rPr lang="en-US" sz="2800" dirty="0" err="1" smtClean="0"/>
              <a:t>polyhedralcones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38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xmlns:p14="http://schemas.microsoft.com/office/powerpoint/2010/main" spd="slow" advTm="20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061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Truncated </a:t>
            </a:r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br>
              <a:rPr lang="en-US" dirty="0" smtClean="0"/>
            </a:br>
            <a:r>
              <a:rPr lang="en-US" dirty="0" err="1" smtClean="0"/>
              <a:t>TPVor</a:t>
            </a:r>
            <a:r>
              <a:rPr lang="en-US" dirty="0" smtClean="0"/>
              <a:t>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09" y="1612182"/>
            <a:ext cx="423909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Radius of cone 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defines </a:t>
            </a:r>
            <a:r>
              <a:rPr lang="en-US" dirty="0" smtClean="0">
                <a:solidFill>
                  <a:schemeClr val="accent1"/>
                </a:solidFill>
              </a:rPr>
              <a:t>region of influence</a:t>
            </a:r>
          </a:p>
          <a:p>
            <a:r>
              <a:rPr lang="en-US" dirty="0" smtClean="0"/>
              <a:t>If two points are 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&gt;2r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apart their cones can not overlap and they can not effect each other.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102</a:t>
            </a:fld>
            <a:endParaRPr lang="en-US"/>
          </a:p>
        </p:txBody>
      </p:sp>
      <p:pic>
        <p:nvPicPr>
          <p:cNvPr id="4" name="Picture 3" descr="VDipe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00" y="1630168"/>
            <a:ext cx="4495800" cy="4292600"/>
          </a:xfrm>
          <a:prstGeom prst="rect">
            <a:avLst/>
          </a:prstGeom>
        </p:spPr>
      </p:pic>
      <p:pic>
        <p:nvPicPr>
          <p:cNvPr id="6" name="Picture 5" descr="VDipe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01" y="1630168"/>
            <a:ext cx="4495800" cy="4292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91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7"/>
    </mc:Choice>
    <mc:Fallback xmlns="">
      <p:transition xmlns:p14="http://schemas.microsoft.com/office/powerpoint/2010/main" spd="slow" advTm="258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103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43816810"/>
              </p:ext>
            </p:extLst>
          </p:nvPr>
        </p:nvGraphicFramePr>
        <p:xfrm>
          <a:off x="430096" y="1508197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65906" y="1376634"/>
            <a:ext cx="5436252" cy="5235060"/>
          </a:xfrm>
        </p:spPr>
        <p:txBody>
          <a:bodyPr>
            <a:normAutofit/>
          </a:bodyPr>
          <a:lstStyle/>
          <a:p>
            <a:r>
              <a:rPr lang="en-US" dirty="0" smtClean="0"/>
              <a:t>Optimize GPU to CPU communication</a:t>
            </a:r>
          </a:p>
          <a:p>
            <a:pPr lvl="1"/>
            <a:r>
              <a:rPr lang="en-US" dirty="0" smtClean="0"/>
              <a:t>Transferring color buffers between GPU and CPU memory is slow</a:t>
            </a:r>
          </a:p>
          <a:p>
            <a:pPr lvl="1"/>
            <a:r>
              <a:rPr lang="en-US" dirty="0" smtClean="0"/>
              <a:t>For each query we have a multiple pixels</a:t>
            </a:r>
          </a:p>
          <a:p>
            <a:pPr lvl="1"/>
            <a:r>
              <a:rPr lang="en-US" dirty="0" smtClean="0"/>
              <a:t>Transferring </a:t>
            </a:r>
            <a:r>
              <a:rPr lang="en-US" dirty="0" smtClean="0">
                <a:solidFill>
                  <a:srgbClr val="C0504D"/>
                </a:solidFill>
              </a:rPr>
              <a:t>extra data</a:t>
            </a:r>
          </a:p>
          <a:p>
            <a:pPr lvl="1"/>
            <a:r>
              <a:rPr lang="en-US" dirty="0" smtClean="0"/>
              <a:t>Perform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r>
              <a:rPr lang="en-US" dirty="0" smtClean="0"/>
              <a:t> with CUDA directly </a:t>
            </a:r>
            <a:r>
              <a:rPr lang="en-US" dirty="0" smtClean="0">
                <a:solidFill>
                  <a:srgbClr val="C0504D"/>
                </a:solidFill>
              </a:rPr>
              <a:t>on GPU</a:t>
            </a:r>
          </a:p>
          <a:p>
            <a:pPr lvl="1"/>
            <a:r>
              <a:rPr lang="en-US" dirty="0" smtClean="0"/>
              <a:t>Only transfer one value for each query point</a:t>
            </a:r>
          </a:p>
        </p:txBody>
      </p:sp>
      <p:sp>
        <p:nvSpPr>
          <p:cNvPr id="8" name="Rectangle 7"/>
          <p:cNvSpPr/>
          <p:nvPr/>
        </p:nvSpPr>
        <p:spPr>
          <a:xfrm rot="20695984">
            <a:off x="-299094" y="2290911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695984">
            <a:off x="-158563" y="4556205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94097106"/>
              </p:ext>
            </p:extLst>
          </p:nvPr>
        </p:nvGraphicFramePr>
        <p:xfrm>
          <a:off x="453155" y="1414165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023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9"/>
    </mc:Choice>
    <mc:Fallback xmlns="">
      <p:transition xmlns:p14="http://schemas.microsoft.com/office/powerpoint/2010/main" spd="slow" advTm="2983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  <p:bldGraphic spid="7" grpId="1">
        <p:bldSub>
          <a:bldDgm/>
        </p:bldSub>
      </p:bldGraphic>
      <p:bldGraphic spid="7" grpId="2">
        <p:bldSub>
          <a:bldDgm/>
        </p:bldSub>
      </p:bldGraphic>
      <p:bldP spid="8" grpId="0"/>
      <p:bldP spid="8" grpId="1"/>
      <p:bldP spid="9" grpId="0"/>
      <p:bldP spid="9" grpId="1"/>
      <p:bldGraphic spid="10" grpId="0">
        <p:bldAsOne/>
      </p:bldGraphic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Batching </a:t>
            </a:r>
            <a:r>
              <a:rPr lang="en-US" dirty="0" smtClean="0">
                <a:latin typeface="Times New Roman"/>
                <a:cs typeface="Times New Roman"/>
              </a:rPr>
              <a:t>N x N</a:t>
            </a:r>
            <a:r>
              <a:rPr lang="en-US" dirty="0" smtClean="0"/>
              <a:t> Grids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time slice: use 2D method</a:t>
            </a:r>
          </a:p>
          <a:p>
            <a:r>
              <a:rPr lang="en-US" dirty="0" smtClean="0"/>
              <a:t>Because radius is limited, we can again do entire grid at once</a:t>
            </a:r>
          </a:p>
          <a:p>
            <a:r>
              <a:rPr lang="en-US" dirty="0" smtClean="0"/>
              <a:t>Handle each time slice separately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Interpolate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this process as a subroutine</a:t>
            </a:r>
          </a:p>
          <a:p>
            <a:r>
              <a:rPr lang="en-US" cap="small" dirty="0" smtClean="0"/>
              <a:t>Interpolate</a:t>
            </a:r>
            <a:r>
              <a:rPr lang="en-US" dirty="0" smtClean="0"/>
              <a:t>(</a:t>
            </a:r>
            <a:r>
              <a:rPr lang="en-US" dirty="0" err="1" smtClean="0"/>
              <a:t>F</a:t>
            </a:r>
            <a:r>
              <a:rPr lang="en-US" i="1" baseline="-25000" dirty="0" err="1" smtClean="0"/>
              <a:t>τ</a:t>
            </a:r>
            <a:r>
              <a:rPr lang="en-US" dirty="0" err="1" smtClean="0"/>
              <a:t>,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i</a:t>
            </a:r>
            <a:r>
              <a:rPr lang="en-US" dirty="0" err="1" smtClean="0"/>
              <a:t>,</a:t>
            </a:r>
            <a:r>
              <a:rPr lang="en-US" i="1" dirty="0" err="1" smtClean="0"/>
              <a:t>τ</a:t>
            </a:r>
            <a:r>
              <a:rPr lang="en-US" dirty="0" smtClean="0"/>
              <a:t>) defined as</a:t>
            </a:r>
          </a:p>
          <a:p>
            <a:pPr lvl="1"/>
            <a:r>
              <a:rPr lang="en-US" dirty="0" smtClean="0"/>
              <a:t>Given </a:t>
            </a:r>
            <a:r>
              <a:rPr lang="en-US" dirty="0" err="1" smtClean="0"/>
              <a:t>frambuffer</a:t>
            </a:r>
            <a:r>
              <a:rPr lang="en-US" dirty="0" smtClean="0"/>
              <a:t> </a:t>
            </a:r>
            <a:r>
              <a:rPr lang="en-US" dirty="0" err="1" smtClean="0"/>
              <a:t>F</a:t>
            </a:r>
            <a:r>
              <a:rPr lang="en-US" i="1" baseline="-25000" dirty="0" err="1" smtClean="0"/>
              <a:t>τ</a:t>
            </a:r>
            <a:r>
              <a:rPr lang="en-US" dirty="0"/>
              <a:t> </a:t>
            </a:r>
            <a:r>
              <a:rPr lang="en-US" dirty="0" smtClean="0"/>
              <a:t>containing </a:t>
            </a:r>
            <a:r>
              <a:rPr lang="en-US" dirty="0" err="1" smtClean="0"/>
              <a:t>TPVor</a:t>
            </a:r>
            <a:r>
              <a:rPr lang="en-US" dirty="0" smtClean="0"/>
              <a:t>(</a:t>
            </a:r>
            <a:r>
              <a:rPr lang="en-US" i="1" dirty="0" err="1" smtClean="0"/>
              <a:t>S</a:t>
            </a:r>
            <a:r>
              <a:rPr lang="en-US" dirty="0" err="1" smtClean="0"/>
              <a:t>,</a:t>
            </a:r>
            <a:r>
              <a:rPr lang="en-US" i="1" dirty="0" err="1" smtClean="0"/>
              <a:t>τ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Draw </a:t>
            </a:r>
            <a:r>
              <a:rPr lang="en-US" dirty="0" err="1" smtClean="0"/>
              <a:t>hypeboloid</a:t>
            </a:r>
            <a:r>
              <a:rPr lang="en-US" dirty="0" smtClean="0"/>
              <a:t> for each query and count necessary pixels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coas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91" r="-2189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9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6"/>
    </mc:Choice>
    <mc:Fallback xmlns="">
      <p:transition xmlns:p14="http://schemas.microsoft.com/office/powerpoint/2010/main" spd="slow" advTm="63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631138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527"/>
                <a:gridCol w="1639455"/>
                <a:gridCol w="1431636"/>
                <a:gridCol w="1535546"/>
                <a:gridCol w="148243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O(r)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Points/Year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Binning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40s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15m 55s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16m 17s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GPUVoronoi</a:t>
                      </a:r>
                      <a:r>
                        <a:rPr lang="en-US" dirty="0" smtClean="0"/>
                        <a:t>(</a:t>
                      </a:r>
                      <a:r>
                        <a:rPr lang="en-US" i="1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18m 28s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4m 58s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2h 7m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33m 18s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 Query Cones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1.128s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0.98s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ourier"/>
                          <a:cs typeface="Courier"/>
                        </a:rPr>
                        <a:t>BufferAnalysis</a:t>
                      </a:r>
                      <a:endParaRPr lang="en-US" dirty="0">
                        <a:latin typeface="Courier"/>
                        <a:cs typeface="Couri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 36s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11s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</a:t>
                      </a:r>
                      <a:r>
                        <a:rPr lang="en-US" baseline="0" dirty="0" smtClean="0"/>
                        <a:t> 23s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21s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Write Points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1.63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29m 54s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10m 19s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2h 31m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52m 6s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5778" y="4923090"/>
            <a:ext cx="7581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Output grid: 200  by 200 x 8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Radius in time: 2 </a:t>
            </a:r>
            <a:r>
              <a:rPr lang="en-US" dirty="0"/>
              <a:t>(</a:t>
            </a:r>
            <a:r>
              <a:rPr lang="en-US" dirty="0" smtClean="0"/>
              <a:t>each </a:t>
            </a:r>
            <a:r>
              <a:rPr lang="en-US" dirty="0" err="1" smtClean="0"/>
              <a:t>Voronoi</a:t>
            </a:r>
            <a:r>
              <a:rPr lang="en-US" dirty="0" smtClean="0"/>
              <a:t> diagram generally required 50 million or 250 million cones to be drawn)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NNI extends to </a:t>
            </a:r>
            <a:r>
              <a:rPr lang="en-US" dirty="0" smtClean="0">
                <a:solidFill>
                  <a:schemeClr val="accent1"/>
                </a:solidFill>
              </a:rPr>
              <a:t>higher dimensions</a:t>
            </a:r>
            <a:r>
              <a:rPr lang="en-US" dirty="0" smtClean="0"/>
              <a:t> and a wide </a:t>
            </a:r>
            <a:r>
              <a:rPr lang="en-US" dirty="0" smtClean="0">
                <a:solidFill>
                  <a:srgbClr val="D16349"/>
                </a:solidFill>
              </a:rPr>
              <a:t>class of distance </a:t>
            </a:r>
            <a:r>
              <a:rPr lang="en-US" dirty="0" smtClean="0">
                <a:solidFill>
                  <a:srgbClr val="D16349"/>
                </a:solidFill>
              </a:rPr>
              <a:t>metrics</a:t>
            </a:r>
          </a:p>
          <a:p>
            <a:endParaRPr lang="en-US" dirty="0" smtClean="0">
              <a:solidFill>
                <a:srgbClr val="D16349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Our Contributions:</a:t>
            </a:r>
          </a:p>
          <a:p>
            <a:pPr lvl="1"/>
            <a:r>
              <a:rPr lang="en-US" b="1" dirty="0" err="1" smtClean="0"/>
              <a:t>TerraNNI</a:t>
            </a:r>
            <a:r>
              <a:rPr lang="en-US" b="1" dirty="0" smtClean="0"/>
              <a:t>:</a:t>
            </a:r>
            <a:r>
              <a:rPr lang="en-US" dirty="0" smtClean="0"/>
              <a:t> GPU algorithms for 3D NNI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D16349"/>
                </a:solidFill>
              </a:rPr>
              <a:t>trade</a:t>
            </a:r>
            <a:r>
              <a:rPr lang="en-US" dirty="0" smtClean="0">
                <a:solidFill>
                  <a:srgbClr val="D16349"/>
                </a:solidFill>
              </a:rPr>
              <a:t>-offs in time and GPU </a:t>
            </a:r>
            <a:r>
              <a:rPr lang="en-US" dirty="0" smtClean="0">
                <a:solidFill>
                  <a:srgbClr val="D16349"/>
                </a:solidFill>
              </a:rPr>
              <a:t>memory</a:t>
            </a:r>
            <a:endParaRPr lang="en-US" dirty="0" smtClean="0"/>
          </a:p>
          <a:p>
            <a:pPr lvl="1"/>
            <a:r>
              <a:rPr lang="en-US" dirty="0" smtClean="0"/>
              <a:t>Implementation is fast, scalable and robust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6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73" y="1600200"/>
            <a:ext cx="5104191" cy="49799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GPU background</a:t>
            </a:r>
          </a:p>
          <a:p>
            <a:r>
              <a:rPr lang="en-US" dirty="0" err="1" smtClean="0"/>
              <a:t>Voronoi</a:t>
            </a:r>
            <a:r>
              <a:rPr lang="en-US" dirty="0" smtClean="0"/>
              <a:t> diagrams</a:t>
            </a:r>
          </a:p>
          <a:p>
            <a:pPr lvl="1"/>
            <a:r>
              <a:rPr lang="en-US" dirty="0" smtClean="0"/>
              <a:t>Triangulation</a:t>
            </a:r>
          </a:p>
          <a:p>
            <a:pPr lvl="1"/>
            <a:r>
              <a:rPr lang="en-US" dirty="0" smtClean="0"/>
              <a:t>Lifting Transform</a:t>
            </a:r>
          </a:p>
          <a:p>
            <a:r>
              <a:rPr lang="en-US" dirty="0" smtClean="0"/>
              <a:t>Fast batch NNI in 2D</a:t>
            </a:r>
          </a:p>
          <a:p>
            <a:r>
              <a:rPr lang="en-US" dirty="0" smtClean="0"/>
              <a:t>NNI algorithms for 3D grids</a:t>
            </a:r>
          </a:p>
          <a:p>
            <a:pPr lvl="1"/>
            <a:r>
              <a:rPr lang="en-US" dirty="0" smtClean="0"/>
              <a:t>Slow, little memory usage</a:t>
            </a:r>
            <a:endParaRPr lang="en-US" dirty="0" smtClean="0"/>
          </a:p>
          <a:p>
            <a:pPr lvl="1"/>
            <a:r>
              <a:rPr lang="en-US" dirty="0" smtClean="0"/>
              <a:t>Faster, medium memory usage</a:t>
            </a:r>
            <a:endParaRPr lang="en-US" dirty="0" smtClean="0"/>
          </a:p>
          <a:p>
            <a:pPr lvl="1"/>
            <a:r>
              <a:rPr lang="en-US" dirty="0" smtClean="0"/>
              <a:t>Fastest, high memory usage</a:t>
            </a:r>
            <a:endParaRPr lang="en-US" dirty="0" smtClean="0"/>
          </a:p>
          <a:p>
            <a:r>
              <a:rPr lang="en-US" dirty="0" smtClean="0"/>
              <a:t>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 descr="Afghanistan_0_5m_from_tin_1_c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74" y="1721333"/>
            <a:ext cx="3572259" cy="404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1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Graphics Processing Unit (GPU)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66095" y="1600200"/>
                <a:ext cx="8490857" cy="493122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Specialized hardware for parallel processing</a:t>
                </a:r>
              </a:p>
              <a:p>
                <a:r>
                  <a:rPr lang="en-US" dirty="0" smtClean="0"/>
                  <a:t>Render 3D objects on 2D plane of pixels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Π</m:t>
                    </m:r>
                  </m:oMath>
                </a14:m>
                <a:r>
                  <a:rPr lang="en-US" dirty="0" smtClean="0"/>
                  <a:t> from a </a:t>
                </a:r>
                <a:r>
                  <a:rPr lang="en-US" dirty="0"/>
                  <a:t>viewpoint </a:t>
                </a:r>
                <a:r>
                  <a:rPr lang="en-US" i="1" dirty="0" smtClean="0">
                    <a:latin typeface="Times New Roman"/>
                    <a:cs typeface="Times New Roman"/>
                  </a:rPr>
                  <a:t>o</a:t>
                </a:r>
              </a:p>
              <a:p>
                <a:r>
                  <a:rPr lang="en-US" dirty="0" smtClean="0">
                    <a:latin typeface="Arial"/>
                    <a:cs typeface="Arial"/>
                  </a:rPr>
                  <a:t>Not just for graphics:</a:t>
                </a:r>
              </a:p>
              <a:p>
                <a:pPr lvl="1"/>
                <a:r>
                  <a:rPr lang="en-US" dirty="0" smtClean="0">
                    <a:latin typeface="Arial"/>
                    <a:cs typeface="Arial"/>
                  </a:rPr>
                  <a:t>Robot collision detection, database systems, fluid dynamics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66095" y="1600200"/>
                <a:ext cx="8490857" cy="4931229"/>
              </a:xfrm>
              <a:blipFill rotWithShape="1">
                <a:blip r:embed="rId2"/>
                <a:stretch>
                  <a:fillRect l="-1292" t="-1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7" descr="geforce_gtx_470_3qtr_med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33" b="-39233"/>
          <a:stretch>
            <a:fillRect/>
          </a:stretch>
        </p:blipFill>
        <p:spPr>
          <a:xfrm>
            <a:off x="2301724" y="3172581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0394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68"/>
    </mc:Choice>
    <mc:Fallback xmlns="">
      <p:transition spd="slow" advTm="204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Computing the 3D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[Hoff, et al. 1999]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0"/>
    </mc:Choice>
    <mc:Fallback xmlns="">
      <p:transition spd="slow" advTm="39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pic>
        <p:nvPicPr>
          <p:cNvPr id="10" name="Content Placeholder 9" descr="normal_voronoi_knauss_oester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7759" y="62335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/>
              <a:t>http://</a:t>
            </a:r>
            <a:r>
              <a:rPr lang="nl-NL" sz="1200" dirty="0" err="1"/>
              <a:t>www.qhull.org</a:t>
            </a:r>
            <a:r>
              <a:rPr lang="nl-NL" sz="1200" dirty="0"/>
              <a:t>/html/</a:t>
            </a:r>
            <a:r>
              <a:rPr lang="nl-NL" sz="1200" dirty="0" err="1"/>
              <a:t>normal_voronoi_knauss_oesterle.jpg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45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3"/>
    </mc:Choice>
    <mc:Fallback xmlns="">
      <p:transition spd="slow" advTm="160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pic>
        <p:nvPicPr>
          <p:cNvPr id="6" name="Content Placeholder 5" descr="voronoi3db2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37" b="-20237"/>
          <a:stretch>
            <a:fillRect/>
          </a:stretch>
        </p:blipFill>
        <p:spPr>
          <a:xfrm>
            <a:off x="433683" y="1318002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As before – A </a:t>
            </a:r>
            <a:r>
              <a:rPr lang="en-US" dirty="0" err="1" smtClean="0"/>
              <a:t>Voronoi</a:t>
            </a:r>
            <a:r>
              <a:rPr lang="en-US" dirty="0" smtClean="0"/>
              <a:t> cell </a:t>
            </a:r>
            <a:r>
              <a:rPr lang="en-US" dirty="0" err="1" smtClean="0"/>
              <a:t>Vor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) is the region in space for which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is the near neighbor from the set of input points </a:t>
            </a:r>
            <a:r>
              <a:rPr lang="en-US" i="1" dirty="0" smtClean="0"/>
              <a:t>S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854335"/>
              </p:ext>
            </p:extLst>
          </p:nvPr>
        </p:nvGraphicFramePr>
        <p:xfrm>
          <a:off x="4580994" y="4151545"/>
          <a:ext cx="43783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28" name="Equation" r:id="rId5" imgW="2349500" imgH="279400" progId="Equation.3">
                  <p:embed/>
                </p:oleObj>
              </mc:Choice>
              <mc:Fallback>
                <p:oleObj name="Equation" r:id="rId5" imgW="2349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80994" y="4151545"/>
                        <a:ext cx="4378325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39954" y="57070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/>
              <a:t>http://</a:t>
            </a:r>
            <a:r>
              <a:rPr lang="pl-PL" sz="1200" dirty="0" err="1"/>
              <a:t>www.wblut.com</a:t>
            </a:r>
            <a:r>
              <a:rPr lang="pl-PL" sz="1200" dirty="0"/>
              <a:t>/blog/</a:t>
            </a:r>
            <a:r>
              <a:rPr lang="pl-PL" sz="1200" dirty="0" err="1"/>
              <a:t>wp-content</a:t>
            </a:r>
            <a:r>
              <a:rPr lang="pl-PL" sz="1200" dirty="0"/>
              <a:t>/2009/04/voronoi3db2.jpg</a:t>
            </a:r>
            <a:endParaRPr lang="ro-RO" sz="12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744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6"/>
    </mc:Choice>
    <mc:Fallback xmlns="">
      <p:transition spd="slow" advTm="976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72" y="1434939"/>
            <a:ext cx="5476738" cy="4357512"/>
          </a:xfrm>
        </p:spPr>
      </p:pic>
      <p:pic>
        <p:nvPicPr>
          <p:cNvPr id="9" name="Picture 8" descr="poin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22" y="1848065"/>
            <a:ext cx="3822700" cy="361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Pixelized</a:t>
            </a:r>
            <a:r>
              <a:rPr lang="en-US" dirty="0" smtClean="0"/>
              <a:t> 3D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discretize 3D space into voxels</a:t>
            </a:r>
          </a:p>
          <a:p>
            <a:pPr lvl="1"/>
            <a:r>
              <a:rPr lang="en-US" dirty="0" smtClean="0"/>
              <a:t>Cubes of space</a:t>
            </a:r>
          </a:p>
          <a:p>
            <a:pPr lvl="1"/>
            <a:r>
              <a:rPr lang="en-US" dirty="0" smtClean="0"/>
              <a:t>Sample from center of each voxel</a:t>
            </a:r>
          </a:p>
          <a:p>
            <a:r>
              <a:rPr lang="en-US" dirty="0" smtClean="0"/>
              <a:t>Define </a:t>
            </a:r>
            <a:r>
              <a:rPr lang="en-US" dirty="0" err="1" smtClean="0"/>
              <a:t>PVor</a:t>
            </a:r>
            <a:r>
              <a:rPr lang="en-US" i="1" baseline="-25000" dirty="0" err="1" smtClean="0"/>
              <a:t>S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) to be the set of voxels for which, from the set </a:t>
            </a:r>
            <a:r>
              <a:rPr lang="en-US" i="1" dirty="0" smtClean="0"/>
              <a:t>S</a:t>
            </a:r>
            <a:r>
              <a:rPr lang="en-US" dirty="0" smtClean="0"/>
              <a:t>,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is closest to the center of that voxel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9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39"/>
    </mc:Choice>
    <mc:Fallback xmlns="">
      <p:transition spd="slow" advTm="4323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Can look at just one plane of voxels</a:t>
            </a:r>
          </a:p>
          <a:p>
            <a:pPr lvl="1"/>
            <a:r>
              <a:rPr lang="en-US" dirty="0" smtClean="0"/>
              <a:t>Time is constant in each plane</a:t>
            </a:r>
          </a:p>
          <a:p>
            <a:r>
              <a:rPr lang="en-US" dirty="0" smtClean="0"/>
              <a:t>Generate each time slice separately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17</a:t>
            </a:fld>
            <a:endParaRPr lang="en-US"/>
          </a:p>
        </p:txBody>
      </p:sp>
      <p:pic>
        <p:nvPicPr>
          <p:cNvPr id="6" name="Content Placeholder 5" descr="3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7" name="Content Placeholder 6" descr="ou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800600" y="175260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45"/>
    </mc:Choice>
    <mc:Fallback xmlns="">
      <p:transition spd="slow" advTm="2484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Cylindrical Region of Influence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 descr="cylin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18" y="1269999"/>
            <a:ext cx="4583546" cy="52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3"/>
    </mc:Choice>
    <mc:Fallback xmlns="">
      <p:transition spd="slow" advTm="148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Flood mapping – </a:t>
            </a:r>
            <a:r>
              <a:rPr lang="en-US" dirty="0" err="1" smtClean="0"/>
              <a:t>Mandø</a:t>
            </a:r>
            <a:r>
              <a:rPr lang="en-US" dirty="0" smtClean="0"/>
              <a:t>, Denmark</a:t>
            </a:r>
            <a:endParaRPr lang="en-US" dirty="0"/>
          </a:p>
        </p:txBody>
      </p:sp>
      <p:sp>
        <p:nvSpPr>
          <p:cNvPr id="8" name="90m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90 meter grid resolution</a:t>
            </a:r>
            <a:endParaRPr lang="en-US" dirty="0"/>
          </a:p>
        </p:txBody>
      </p:sp>
      <p:pic>
        <p:nvPicPr>
          <p:cNvPr id="6" name="90m" descr="Mandoe-90m-model-1m-water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1" b="6861"/>
          <a:stretch>
            <a:fillRect/>
          </a:stretch>
        </p:blipFill>
        <p:spPr/>
      </p:pic>
      <p:sp>
        <p:nvSpPr>
          <p:cNvPr id="9" name="2m text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 meter grid resolution</a:t>
            </a:r>
          </a:p>
        </p:txBody>
      </p:sp>
      <p:pic>
        <p:nvPicPr>
          <p:cNvPr id="7" name="2m" descr="Mandoe-2m-model-1m-water.pn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 b="6878"/>
          <a:stretch>
            <a:fillRect/>
          </a:stretch>
        </p:blipFill>
        <p:spPr/>
      </p:pic>
      <p:pic>
        <p:nvPicPr>
          <p:cNvPr id="11" name="Mandø" descr="mand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7" y="944517"/>
            <a:ext cx="8492753" cy="5747104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</a:t>
            </a:fld>
            <a:endParaRPr lang="en-US"/>
          </a:p>
        </p:txBody>
      </p:sp>
      <p:pic>
        <p:nvPicPr>
          <p:cNvPr id="73730" name="Europ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567"/>
          <a:stretch/>
        </p:blipFill>
        <p:spPr bwMode="auto">
          <a:xfrm>
            <a:off x="391167" y="944517"/>
            <a:ext cx="8492753" cy="574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Danmar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167" y="944517"/>
            <a:ext cx="8492753" cy="520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nmarkZoom"/>
          <p:cNvSpPr/>
          <p:nvPr/>
        </p:nvSpPr>
        <p:spPr>
          <a:xfrm>
            <a:off x="2926080" y="4161394"/>
            <a:ext cx="624840" cy="654446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3" name="EuropaZoom"/>
          <p:cNvSpPr/>
          <p:nvPr/>
        </p:nvSpPr>
        <p:spPr>
          <a:xfrm>
            <a:off x="4480560" y="2118360"/>
            <a:ext cx="685800" cy="68580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76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9"/>
    </mc:Choice>
    <mc:Fallback xmlns="">
      <p:transition advTm="3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9" grpId="0" build="p"/>
      <p:bldP spid="3" grpId="0" animBg="1"/>
      <p:bldP spid="3" grpId="1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Truncated </a:t>
            </a:r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</a:t>
            </a:r>
            <a:r>
              <a:rPr lang="en-US" dirty="0" err="1" smtClean="0"/>
              <a:t>TPVor</a:t>
            </a:r>
            <a:r>
              <a:rPr lang="en-US" dirty="0" smtClean="0"/>
              <a:t>(</a:t>
            </a:r>
            <a:r>
              <a:rPr lang="en-US" i="1" dirty="0" err="1" smtClean="0"/>
              <a:t>S</a:t>
            </a:r>
            <a:r>
              <a:rPr lang="en-US" dirty="0" err="1" smtClean="0"/>
              <a:t>,</a:t>
            </a:r>
            <a:r>
              <a:rPr lang="en-US" i="1" dirty="0" err="1" smtClean="0">
                <a:latin typeface="Times New Roman"/>
                <a:cs typeface="Times New Roman"/>
              </a:rPr>
              <a:t>τ</a:t>
            </a:r>
            <a:r>
              <a:rPr lang="en-US" dirty="0" smtClean="0">
                <a:latin typeface="Calibri"/>
                <a:cs typeface="Calibri"/>
              </a:rPr>
              <a:t>)</a:t>
            </a:r>
          </a:p>
          <a:p>
            <a:pPr lvl="1"/>
            <a:r>
              <a:rPr lang="en-US" sz="3200" dirty="0" smtClean="0">
                <a:latin typeface="Calibri"/>
                <a:cs typeface="Calibri"/>
              </a:rPr>
              <a:t>Only consider points </a:t>
            </a:r>
            <a:r>
              <a:rPr lang="en-US" sz="3200" i="1" dirty="0" smtClean="0">
                <a:latin typeface="Calibri"/>
                <a:cs typeface="Calibri"/>
              </a:rPr>
              <a:t>p</a:t>
            </a:r>
            <a:r>
              <a:rPr lang="en-US" sz="3200" dirty="0" smtClean="0">
                <a:latin typeface="Calibri"/>
                <a:cs typeface="Calibri"/>
              </a:rPr>
              <a:t> in </a:t>
            </a:r>
            <a:r>
              <a:rPr lang="en-US" sz="3200" i="1" dirty="0" smtClean="0">
                <a:latin typeface="Calibri"/>
                <a:cs typeface="Calibri"/>
              </a:rPr>
              <a:t>S</a:t>
            </a:r>
            <a:r>
              <a:rPr lang="en-US" sz="3200" dirty="0" smtClean="0">
                <a:latin typeface="Calibri"/>
                <a:cs typeface="Calibri"/>
              </a:rPr>
              <a:t> for which</a:t>
            </a:r>
            <a:br>
              <a:rPr lang="en-US" sz="3200" dirty="0" smtClean="0">
                <a:latin typeface="Calibri"/>
                <a:cs typeface="Calibri"/>
              </a:rPr>
            </a:br>
            <a:r>
              <a:rPr lang="en-US" sz="3200" i="1" dirty="0" smtClean="0">
                <a:latin typeface="Times New Roman"/>
                <a:cs typeface="Times New Roman"/>
              </a:rPr>
              <a:t>|</a:t>
            </a:r>
            <a:r>
              <a:rPr lang="en-US" sz="3200" i="1" dirty="0" err="1" smtClean="0">
                <a:latin typeface="Times New Roman"/>
                <a:cs typeface="Times New Roman"/>
              </a:rPr>
              <a:t>t</a:t>
            </a:r>
            <a:r>
              <a:rPr lang="en-US" sz="3200" i="1" baseline="-25000" dirty="0" err="1" smtClean="0">
                <a:latin typeface="Times New Roman"/>
                <a:cs typeface="Times New Roman"/>
              </a:rPr>
              <a:t>p</a:t>
            </a:r>
            <a:r>
              <a:rPr lang="en-US" sz="3200" i="1" dirty="0" err="1" smtClean="0">
                <a:latin typeface="Times New Roman"/>
                <a:cs typeface="Times New Roman"/>
              </a:rPr>
              <a:t>-</a:t>
            </a:r>
            <a:r>
              <a:rPr lang="en-US" sz="3200" i="1" dirty="0" err="1">
                <a:latin typeface="Times New Roman"/>
                <a:cs typeface="Times New Roman"/>
              </a:rPr>
              <a:t>τ</a:t>
            </a:r>
            <a:r>
              <a:rPr lang="en-US" sz="3200" i="1" dirty="0" smtClean="0">
                <a:latin typeface="Times New Roman"/>
                <a:cs typeface="Times New Roman"/>
              </a:rPr>
              <a:t>| ≤ r</a:t>
            </a:r>
          </a:p>
          <a:p>
            <a:pPr lvl="1"/>
            <a:r>
              <a:rPr lang="en-US" sz="3200" dirty="0" smtClean="0">
                <a:latin typeface="Calibri"/>
                <a:cs typeface="Calibri"/>
              </a:rPr>
              <a:t>For pixel </a:t>
            </a:r>
            <a:r>
              <a:rPr lang="en-US" sz="3200" i="1" dirty="0" smtClean="0">
                <a:latin typeface="Calibri"/>
                <a:cs typeface="Calibri"/>
              </a:rPr>
              <a:t>v</a:t>
            </a:r>
            <a:r>
              <a:rPr lang="en-US" sz="3200" dirty="0" smtClean="0">
                <a:latin typeface="Calibri"/>
                <a:cs typeface="Calibri"/>
              </a:rPr>
              <a:t> and point </a:t>
            </a:r>
            <a:r>
              <a:rPr lang="en-US" sz="3200" i="1" dirty="0" smtClean="0">
                <a:latin typeface="Calibri"/>
                <a:cs typeface="Calibri"/>
              </a:rPr>
              <a:t>p</a:t>
            </a:r>
            <a:r>
              <a:rPr lang="en-US" sz="3200" dirty="0" smtClean="0">
                <a:latin typeface="Calibri"/>
                <a:cs typeface="Calibri"/>
              </a:rPr>
              <a:t>, </a:t>
            </a:r>
            <a:br>
              <a:rPr lang="en-US" sz="3200" dirty="0" smtClean="0">
                <a:latin typeface="Calibri"/>
                <a:cs typeface="Calibri"/>
              </a:rPr>
            </a:br>
            <a:r>
              <a:rPr lang="en-US" sz="3200" i="1" dirty="0" smtClean="0">
                <a:latin typeface="Times New Roman"/>
                <a:cs typeface="Times New Roman"/>
              </a:rPr>
              <a:t>d((</a:t>
            </a:r>
            <a:r>
              <a:rPr lang="en-US" sz="3200" i="1" dirty="0" err="1" smtClean="0">
                <a:latin typeface="Times New Roman"/>
                <a:cs typeface="Times New Roman"/>
              </a:rPr>
              <a:t>x</a:t>
            </a:r>
            <a:r>
              <a:rPr lang="en-US" sz="3200" i="1" baseline="-25000" dirty="0" err="1" smtClean="0">
                <a:latin typeface="Times New Roman"/>
                <a:cs typeface="Times New Roman"/>
              </a:rPr>
              <a:t>v</a:t>
            </a:r>
            <a:r>
              <a:rPr lang="en-US" sz="3200" i="1" dirty="0" err="1" smtClean="0">
                <a:latin typeface="Times New Roman"/>
                <a:cs typeface="Times New Roman"/>
              </a:rPr>
              <a:t>,y</a:t>
            </a:r>
            <a:r>
              <a:rPr lang="en-US" sz="3200" i="1" baseline="-25000" dirty="0" err="1" smtClean="0">
                <a:latin typeface="Times New Roman"/>
                <a:cs typeface="Times New Roman"/>
              </a:rPr>
              <a:t>v</a:t>
            </a:r>
            <a:r>
              <a:rPr lang="en-US" sz="3200" i="1" dirty="0" smtClean="0">
                <a:latin typeface="Times New Roman"/>
                <a:cs typeface="Times New Roman"/>
              </a:rPr>
              <a:t>),(</a:t>
            </a:r>
            <a:r>
              <a:rPr lang="en-US" sz="3200" i="1" dirty="0" err="1" smtClean="0">
                <a:latin typeface="Times New Roman"/>
                <a:cs typeface="Times New Roman"/>
              </a:rPr>
              <a:t>x</a:t>
            </a:r>
            <a:r>
              <a:rPr lang="en-US" sz="3200" i="1" baseline="-25000" dirty="0" err="1" smtClean="0">
                <a:latin typeface="Times New Roman"/>
                <a:cs typeface="Times New Roman"/>
              </a:rPr>
              <a:t>p</a:t>
            </a:r>
            <a:r>
              <a:rPr lang="en-US" sz="3200" i="1" dirty="0" err="1" smtClean="0">
                <a:latin typeface="Times New Roman"/>
                <a:cs typeface="Times New Roman"/>
              </a:rPr>
              <a:t>,y</a:t>
            </a:r>
            <a:r>
              <a:rPr lang="en-US" sz="3200" i="1" baseline="-25000" dirty="0" err="1" smtClean="0">
                <a:latin typeface="Times New Roman"/>
                <a:cs typeface="Times New Roman"/>
              </a:rPr>
              <a:t>p</a:t>
            </a:r>
            <a:r>
              <a:rPr lang="en-US" sz="3200" i="1" dirty="0" smtClean="0">
                <a:latin typeface="Times New Roman"/>
                <a:cs typeface="Times New Roman"/>
              </a:rPr>
              <a:t>)) ≤ r</a:t>
            </a:r>
            <a:r>
              <a:rPr lang="en-US" sz="3200" dirty="0" smtClean="0">
                <a:latin typeface="Calibri"/>
                <a:cs typeface="Calibri"/>
              </a:rPr>
              <a:t> for </a:t>
            </a:r>
            <a:r>
              <a:rPr lang="en-US" sz="3200" i="1" dirty="0" smtClean="0">
                <a:latin typeface="Calibri"/>
                <a:cs typeface="Calibri"/>
              </a:rPr>
              <a:t>v</a:t>
            </a:r>
            <a:r>
              <a:rPr lang="en-US" sz="3200" dirty="0" smtClean="0">
                <a:latin typeface="Calibri"/>
                <a:cs typeface="Calibri"/>
              </a:rPr>
              <a:t> to be in </a:t>
            </a:r>
            <a:r>
              <a:rPr lang="en-US" sz="3200" dirty="0" err="1" smtClean="0">
                <a:latin typeface="Calibri"/>
                <a:cs typeface="Calibri"/>
              </a:rPr>
              <a:t>TPVor</a:t>
            </a:r>
            <a:r>
              <a:rPr lang="en-US" sz="3200" i="1" baseline="-25000" dirty="0" err="1" smtClean="0">
                <a:latin typeface="Calibri"/>
                <a:cs typeface="Calibri"/>
              </a:rPr>
              <a:t>S</a:t>
            </a:r>
            <a:r>
              <a:rPr lang="en-US" sz="3200" dirty="0" smtClean="0">
                <a:latin typeface="Calibri"/>
                <a:cs typeface="Calibri"/>
              </a:rPr>
              <a:t>(</a:t>
            </a:r>
            <a:r>
              <a:rPr lang="en-US" sz="3200" i="1" dirty="0" smtClean="0">
                <a:latin typeface="Calibri"/>
                <a:cs typeface="Calibri"/>
              </a:rPr>
              <a:t>p</a:t>
            </a:r>
            <a:r>
              <a:rPr lang="en-US" sz="3200" dirty="0" smtClean="0">
                <a:latin typeface="Calibri"/>
                <a:cs typeface="Calibri"/>
              </a:rPr>
              <a:t>)</a:t>
            </a:r>
          </a:p>
          <a:p>
            <a:pPr lvl="2"/>
            <a:r>
              <a:rPr lang="en-US" dirty="0" smtClean="0">
                <a:latin typeface="Calibri"/>
                <a:cs typeface="Calibri"/>
              </a:rPr>
              <a:t>Only draw cone (or other shape representing the metric) up to radius </a:t>
            </a:r>
            <a:r>
              <a:rPr lang="en-US" i="1" dirty="0" smtClean="0">
                <a:latin typeface="Calibri"/>
                <a:cs typeface="Calibri"/>
              </a:rPr>
              <a:t>r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9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err="1" smtClean="0"/>
              <a:t>Voronoi</a:t>
            </a:r>
            <a:r>
              <a:rPr lang="en-US" sz="3800" dirty="0" smtClean="0"/>
              <a:t> Diagram and Lower Envelopes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2448260"/>
          </a:xfrm>
        </p:spPr>
        <p:txBody>
          <a:bodyPr/>
          <a:lstStyle/>
          <a:p>
            <a:r>
              <a:rPr lang="en-US" dirty="0" smtClean="0"/>
              <a:t>For each point </a:t>
            </a:r>
            <a:r>
              <a:rPr lang="en-US" i="1" dirty="0" smtClean="0"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 define function</a:t>
            </a:r>
          </a:p>
          <a:p>
            <a:r>
              <a:rPr lang="en-US" dirty="0" smtClean="0"/>
              <a:t>Lower envelope of </a:t>
            </a:r>
            <a:r>
              <a:rPr lang="en-US" dirty="0" smtClean="0">
                <a:latin typeface="Times New Roman"/>
                <a:cs typeface="Times New Roman"/>
              </a:rPr>
              <a:t>{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,f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…</a:t>
            </a:r>
            <a:r>
              <a:rPr lang="en-US" i="1" dirty="0" err="1" smtClean="0">
                <a:latin typeface="Times New Roman"/>
                <a:cs typeface="Times New Roman"/>
              </a:rPr>
              <a:t>f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  <a:r>
              <a:rPr lang="en-US" dirty="0" smtClean="0"/>
              <a:t> is </a:t>
            </a:r>
          </a:p>
          <a:p>
            <a:r>
              <a:rPr lang="en-US" dirty="0" smtClean="0">
                <a:solidFill>
                  <a:srgbClr val="C0504D"/>
                </a:solidFill>
              </a:rPr>
              <a:t>Lower envelope</a:t>
            </a:r>
            <a:r>
              <a:rPr lang="en-US" dirty="0" smtClean="0"/>
              <a:t> is distance from </a:t>
            </a:r>
            <a:r>
              <a:rPr lang="en-US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/>
              <a:t> to its nearest neighbor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888085"/>
              </p:ext>
            </p:extLst>
          </p:nvPr>
        </p:nvGraphicFramePr>
        <p:xfrm>
          <a:off x="5883275" y="1673225"/>
          <a:ext cx="2001838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1" name="Equation" r:id="rId3" imgW="927100" imgH="215900" progId="Equation.3">
                  <p:embed/>
                </p:oleObj>
              </mc:Choice>
              <mc:Fallback>
                <p:oleObj name="Equation" r:id="rId3" imgW="927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83275" y="1673225"/>
                        <a:ext cx="2001838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134831"/>
              </p:ext>
            </p:extLst>
          </p:nvPr>
        </p:nvGraphicFramePr>
        <p:xfrm>
          <a:off x="5868903" y="2178876"/>
          <a:ext cx="2097160" cy="524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2" name="Equation" r:id="rId5" imgW="1016000" imgH="254000" progId="Equation.3">
                  <p:embed/>
                </p:oleObj>
              </mc:Choice>
              <mc:Fallback>
                <p:oleObj name="Equation" r:id="rId5" imgW="1016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68903" y="2178876"/>
                        <a:ext cx="2097160" cy="524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75" y="4173108"/>
            <a:ext cx="6719086" cy="193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57"/>
    </mc:Choice>
    <mc:Fallback xmlns="">
      <p:transition spd="slow" advTm="480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yperboloids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6129"/>
            <a:ext cx="9144000" cy="256768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Weighted Euclidean Lower Envelope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99037"/>
            <a:ext cx="8229600" cy="4525963"/>
          </a:xfrm>
        </p:spPr>
        <p:txBody>
          <a:bodyPr/>
          <a:lstStyle/>
          <a:p>
            <a:r>
              <a:rPr lang="en-US" dirty="0" smtClean="0"/>
              <a:t>When </a:t>
            </a:r>
            <a:r>
              <a:rPr lang="en-US" dirty="0"/>
              <a:t>evaluating for only one time slice, time is constant for all points in that time slice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697300"/>
              </p:ext>
            </p:extLst>
          </p:nvPr>
        </p:nvGraphicFramePr>
        <p:xfrm>
          <a:off x="909695" y="2421051"/>
          <a:ext cx="7681912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07" name="Equation" r:id="rId6" imgW="3327400" imgH="304800" progId="Equation.3">
                  <p:embed/>
                </p:oleObj>
              </mc:Choice>
              <mc:Fallback>
                <p:oleObj name="Equation" r:id="rId6" imgW="33274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9695" y="2421051"/>
                        <a:ext cx="7681912" cy="703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930535"/>
              </p:ext>
            </p:extLst>
          </p:nvPr>
        </p:nvGraphicFramePr>
        <p:xfrm>
          <a:off x="800100" y="3115046"/>
          <a:ext cx="688975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08" name="Equation" r:id="rId8" imgW="2984500" imgH="304800" progId="Equation.3">
                  <p:embed/>
                </p:oleObj>
              </mc:Choice>
              <mc:Fallback>
                <p:oleObj name="Equation" r:id="rId8" imgW="2984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0100" y="3115046"/>
                        <a:ext cx="6889750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062007"/>
              </p:ext>
            </p:extLst>
          </p:nvPr>
        </p:nvGraphicFramePr>
        <p:xfrm>
          <a:off x="6140405" y="6179088"/>
          <a:ext cx="99695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09" name="Equation" r:id="rId10" imgW="431800" imgH="228600" progId="Equation.3">
                  <p:embed/>
                </p:oleObj>
              </mc:Choice>
              <mc:Fallback>
                <p:oleObj name="Equation" r:id="rId10" imgW="431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40405" y="6179088"/>
                        <a:ext cx="996950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487290"/>
              </p:ext>
            </p:extLst>
          </p:nvPr>
        </p:nvGraphicFramePr>
        <p:xfrm>
          <a:off x="2047849" y="6108081"/>
          <a:ext cx="99695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10" name="Equation" r:id="rId12" imgW="431800" imgH="228600" progId="Equation.3">
                  <p:embed/>
                </p:oleObj>
              </mc:Choice>
              <mc:Fallback>
                <p:oleObj name="Equation" r:id="rId12" imgW="431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47849" y="6108081"/>
                        <a:ext cx="996950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0999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58"/>
    </mc:Choice>
    <mc:Fallback xmlns="">
      <p:transition spd="slow" advTm="3465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136600"/>
            <a:ext cx="8229600" cy="1143000"/>
          </a:xfrm>
        </p:spPr>
        <p:txBody>
          <a:bodyPr/>
          <a:lstStyle/>
          <a:p>
            <a:r>
              <a:rPr lang="en-US" dirty="0" smtClean="0"/>
              <a:t>Lower Envelope</a:t>
            </a:r>
            <a:endParaRPr lang="en-US" dirty="0"/>
          </a:p>
        </p:txBody>
      </p:sp>
      <p:pic>
        <p:nvPicPr>
          <p:cNvPr id="6" name="Content Placeholder 5" descr="4-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r="8404"/>
          <a:stretch>
            <a:fillRect/>
          </a:stretch>
        </p:blipFill>
        <p:spPr>
          <a:xfrm>
            <a:off x="1394925" y="786190"/>
            <a:ext cx="7861029" cy="43232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22</a:t>
            </a:fld>
            <a:endParaRPr lang="en-US"/>
          </a:p>
        </p:txBody>
      </p:sp>
      <p:pic>
        <p:nvPicPr>
          <p:cNvPr id="8" name="Content Placeholder 4" descr="4-2-und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2378794" y="2271361"/>
            <a:ext cx="8141992" cy="44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0"/>
    </mc:Choice>
    <mc:Fallback xmlns="">
      <p:transition spd="slow" advTm="165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 descr="o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068" b="-62068"/>
          <a:stretch>
            <a:fillRect/>
          </a:stretch>
        </p:blipFill>
        <p:spPr>
          <a:xfrm>
            <a:off x="-545717" y="-588934"/>
            <a:ext cx="5223164" cy="585347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02" y="1771263"/>
            <a:ext cx="5803513" cy="43526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Lower Envelope – Discretized in Time &amp; Space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23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5" y="3280992"/>
            <a:ext cx="3722536" cy="3722536"/>
          </a:xfrm>
        </p:spPr>
      </p:pic>
    </p:spTree>
    <p:extLst>
      <p:ext uri="{BB962C8B-B14F-4D97-AF65-F5344CB8AC3E}">
        <p14:creationId xmlns:p14="http://schemas.microsoft.com/office/powerpoint/2010/main" val="19570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4"/>
    </mc:Choice>
    <mc:Fallback xmlns="">
      <p:transition spd="slow" advTm="164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Triangulation of the Lower Envelope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Find height for which </a:t>
            </a:r>
            <a:br>
              <a:rPr lang="en-US" dirty="0" smtClean="0"/>
            </a:br>
            <a:r>
              <a:rPr lang="en-US" i="1" dirty="0" smtClean="0"/>
              <a:t>d(</a:t>
            </a:r>
            <a:r>
              <a:rPr lang="en-US" i="1" dirty="0" err="1" smtClean="0"/>
              <a:t>p,x</a:t>
            </a:r>
            <a:r>
              <a:rPr lang="en-US" i="1" dirty="0" smtClean="0"/>
              <a:t>)=r</a:t>
            </a:r>
          </a:p>
          <a:p>
            <a:r>
              <a:rPr lang="en-US" dirty="0" smtClean="0"/>
              <a:t>Intersect shape with </a:t>
            </a:r>
            <a:r>
              <a:rPr lang="en-US" i="1" dirty="0" smtClean="0"/>
              <a:t>m</a:t>
            </a:r>
            <a:r>
              <a:rPr lang="en-US" dirty="0" smtClean="0"/>
              <a:t> equally spaced planes</a:t>
            </a:r>
          </a:p>
          <a:p>
            <a:r>
              <a:rPr lang="en-US" dirty="0" smtClean="0"/>
              <a:t>Approximate intersection of each plane with the curve by a convex </a:t>
            </a:r>
            <a:r>
              <a:rPr lang="en-US" i="1" dirty="0" smtClean="0"/>
              <a:t>k</a:t>
            </a:r>
            <a:r>
              <a:rPr lang="en-US" dirty="0" smtClean="0"/>
              <a:t>-</a:t>
            </a:r>
            <a:r>
              <a:rPr lang="en-US" dirty="0" err="1" smtClean="0"/>
              <a:t>gon</a:t>
            </a:r>
            <a:endParaRPr lang="en-US" dirty="0" smtClean="0"/>
          </a:p>
          <a:p>
            <a:r>
              <a:rPr lang="en-US" dirty="0" smtClean="0"/>
              <a:t>Create triangles between adjacent </a:t>
            </a:r>
            <a:r>
              <a:rPr lang="en-US" i="1" dirty="0" smtClean="0"/>
              <a:t>k</a:t>
            </a:r>
            <a:r>
              <a:rPr lang="en-US" dirty="0" smtClean="0"/>
              <a:t>-</a:t>
            </a:r>
            <a:r>
              <a:rPr lang="en-US" dirty="0" err="1" smtClean="0"/>
              <a:t>gons</a:t>
            </a:r>
            <a:r>
              <a:rPr lang="en-US" dirty="0" smtClean="0"/>
              <a:t> using 2</a:t>
            </a:r>
            <a:r>
              <a:rPr lang="en-US" i="1" dirty="0" smtClean="0"/>
              <a:t>k</a:t>
            </a:r>
            <a:r>
              <a:rPr lang="en-US" dirty="0" smtClean="0"/>
              <a:t> triangles</a:t>
            </a:r>
          </a:p>
          <a:p>
            <a:r>
              <a:rPr lang="en-US" dirty="0" smtClean="0"/>
              <a:t>2</a:t>
            </a:r>
            <a:r>
              <a:rPr lang="en-US" i="1" dirty="0" smtClean="0"/>
              <a:t>km</a:t>
            </a:r>
            <a:r>
              <a:rPr lang="en-US" dirty="0" smtClean="0"/>
              <a:t> triangles required per object rendered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90" y="2481038"/>
            <a:ext cx="5189838" cy="2286000"/>
          </a:xfrm>
          <a:prstGeom prst="rect">
            <a:avLst/>
          </a:prstGeom>
        </p:spPr>
      </p:pic>
      <p:pic>
        <p:nvPicPr>
          <p:cNvPr id="8" name="Picture 7" descr="fig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13" y="2479853"/>
            <a:ext cx="5189839" cy="2286000"/>
          </a:xfrm>
          <a:prstGeom prst="rect">
            <a:avLst/>
          </a:prstGeom>
        </p:spPr>
      </p:pic>
      <p:pic>
        <p:nvPicPr>
          <p:cNvPr id="9" name="Picture 8" descr="fig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91" y="2043043"/>
            <a:ext cx="4916557" cy="2165626"/>
          </a:xfrm>
          <a:prstGeom prst="rect">
            <a:avLst/>
          </a:prstGeom>
        </p:spPr>
      </p:pic>
      <p:pic>
        <p:nvPicPr>
          <p:cNvPr id="10" name="Picture 9" descr="fig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4" y="2055192"/>
            <a:ext cx="4919966" cy="2167128"/>
          </a:xfrm>
          <a:prstGeom prst="rect">
            <a:avLst/>
          </a:prstGeom>
        </p:spPr>
      </p:pic>
      <p:pic>
        <p:nvPicPr>
          <p:cNvPr id="11" name="Picture 10" descr="fig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22" y="2154095"/>
            <a:ext cx="4515678" cy="1989049"/>
          </a:xfrm>
          <a:prstGeom prst="rect">
            <a:avLst/>
          </a:prstGeom>
        </p:spPr>
      </p:pic>
      <p:pic>
        <p:nvPicPr>
          <p:cNvPr id="12" name="Picture 11" descr="fig6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61" y="2132496"/>
            <a:ext cx="4525539" cy="1993392"/>
          </a:xfrm>
          <a:prstGeom prst="rect">
            <a:avLst/>
          </a:prstGeom>
        </p:spPr>
      </p:pic>
      <p:pic>
        <p:nvPicPr>
          <p:cNvPr id="13" name="Picture 12" descr="fig7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56" y="1701797"/>
            <a:ext cx="4736044" cy="2086115"/>
          </a:xfrm>
          <a:prstGeom prst="rect">
            <a:avLst/>
          </a:prstGeom>
        </p:spPr>
      </p:pic>
      <p:pic>
        <p:nvPicPr>
          <p:cNvPr id="14" name="Picture 13" descr="fig8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08" y="3289300"/>
            <a:ext cx="3556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1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4586" y="1237377"/>
            <a:ext cx="8189256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Drawing curved surfaces requires many triangles</a:t>
            </a:r>
          </a:p>
          <a:p>
            <a:r>
              <a:rPr lang="en-US" sz="2400" dirty="0" smtClean="0"/>
              <a:t>More efficient if we can just draw a plane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Lower envelope of </a:t>
            </a:r>
            <a:r>
              <a:rPr lang="en-US" sz="2400" i="1" dirty="0" smtClean="0">
                <a:latin typeface="Times New Roman"/>
                <a:cs typeface="Times New Roman"/>
              </a:rPr>
              <a:t>g</a:t>
            </a:r>
            <a:r>
              <a:rPr lang="en-US" sz="2400" dirty="0" smtClean="0"/>
              <a:t> is that same as that for </a:t>
            </a:r>
            <a:r>
              <a:rPr lang="en-US" sz="2400" i="1" dirty="0" smtClean="0">
                <a:latin typeface="Times New Roman"/>
                <a:cs typeface="Times New Roman"/>
              </a:rPr>
              <a:t>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Lifting Transform </a:t>
            </a:r>
            <a:br>
              <a:rPr lang="en-US" dirty="0" smtClean="0"/>
            </a:br>
            <a:r>
              <a:rPr lang="en-US" dirty="0" smtClean="0"/>
              <a:t>for Weighed Euclidean 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11" name="Content Placeholder 10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4442592"/>
              </p:ext>
            </p:extLst>
          </p:nvPr>
        </p:nvGraphicFramePr>
        <p:xfrm>
          <a:off x="1533235" y="2149779"/>
          <a:ext cx="6099453" cy="500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1" name="Equation" r:id="rId3" imgW="3403600" imgH="279400" progId="Equation.3">
                  <p:embed/>
                </p:oleObj>
              </mc:Choice>
              <mc:Fallback>
                <p:oleObj name="Equation" r:id="rId3" imgW="3403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3235" y="2149779"/>
                        <a:ext cx="6099453" cy="500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65912"/>
              </p:ext>
            </p:extLst>
          </p:nvPr>
        </p:nvGraphicFramePr>
        <p:xfrm>
          <a:off x="958945" y="2668968"/>
          <a:ext cx="7374980" cy="453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2" name="Equation" r:id="rId5" imgW="3911600" imgH="241300" progId="Equation.3">
                  <p:embed/>
                </p:oleObj>
              </mc:Choice>
              <mc:Fallback>
                <p:oleObj name="Equation" r:id="rId5" imgW="3911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8945" y="2668968"/>
                        <a:ext cx="7374980" cy="453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186655"/>
              </p:ext>
            </p:extLst>
          </p:nvPr>
        </p:nvGraphicFramePr>
        <p:xfrm>
          <a:off x="3334914" y="3055831"/>
          <a:ext cx="25511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3" name="Equation" r:id="rId7" imgW="1270000" imgH="241300" progId="Equation.3">
                  <p:embed/>
                </p:oleObj>
              </mc:Choice>
              <mc:Fallback>
                <p:oleObj name="Equation" r:id="rId7" imgW="1270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34914" y="3055831"/>
                        <a:ext cx="2551112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4381681" y="2734129"/>
            <a:ext cx="555593" cy="331378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239905" y="2708213"/>
            <a:ext cx="448975" cy="365523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027116" y="2706832"/>
            <a:ext cx="2318303" cy="379727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ftin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59" y="4116683"/>
            <a:ext cx="3547636" cy="2633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377" y="6363536"/>
            <a:ext cx="198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[</a:t>
            </a:r>
            <a:r>
              <a:rPr lang="en-US" dirty="0" err="1" smtClean="0">
                <a:solidFill>
                  <a:schemeClr val="tx2"/>
                </a:solidFill>
              </a:rPr>
              <a:t>Guibas</a:t>
            </a:r>
            <a:r>
              <a:rPr lang="en-US" dirty="0" smtClean="0">
                <a:solidFill>
                  <a:schemeClr val="tx2"/>
                </a:solidFill>
              </a:rPr>
              <a:t> et al. ‘85]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0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Lifting Transform </a:t>
            </a:r>
            <a:br>
              <a:rPr lang="en-US" dirty="0"/>
            </a:br>
            <a:r>
              <a:rPr lang="en-US" dirty="0"/>
              <a:t>for Weighed Euclidean Metric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293" y="1796611"/>
            <a:ext cx="4038600" cy="4525963"/>
          </a:xfrm>
        </p:spPr>
        <p:txBody>
          <a:bodyPr/>
          <a:lstStyle/>
          <a:p>
            <a:r>
              <a:rPr lang="en-US" dirty="0" smtClean="0"/>
              <a:t>Only need to draw plane for each point</a:t>
            </a:r>
          </a:p>
          <a:p>
            <a:r>
              <a:rPr lang="en-US" dirty="0" smtClean="0"/>
              <a:t>Can use many less triangles</a:t>
            </a:r>
          </a:p>
          <a:p>
            <a:r>
              <a:rPr lang="en-US" dirty="0" smtClean="0"/>
              <a:t>Still approximate by </a:t>
            </a:r>
            <a:br>
              <a:rPr lang="en-US" dirty="0" smtClean="0"/>
            </a:br>
            <a:r>
              <a:rPr lang="en-US" i="1" dirty="0" smtClean="0"/>
              <a:t>k</a:t>
            </a:r>
            <a:r>
              <a:rPr lang="en-US" dirty="0" smtClean="0"/>
              <a:t>-</a:t>
            </a:r>
            <a:r>
              <a:rPr lang="en-US" dirty="0" err="1" smtClean="0"/>
              <a:t>gon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hbar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2" b="-2232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9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Computing </a:t>
            </a:r>
            <a:r>
              <a:rPr lang="en-US" dirty="0" err="1"/>
              <a:t>TPVor</a:t>
            </a:r>
            <a:r>
              <a:rPr lang="en-US" dirty="0"/>
              <a:t>(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>
                <a:latin typeface="Times New Roman"/>
                <a:cs typeface="Times New Roman"/>
              </a:rPr>
              <a:t>τ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Reset </a:t>
            </a:r>
            <a:r>
              <a:rPr lang="en-US" dirty="0" err="1" smtClean="0"/>
              <a:t>framebuffer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P={</a:t>
            </a:r>
            <a:r>
              <a:rPr lang="en-US" dirty="0" smtClean="0">
                <a:solidFill>
                  <a:schemeClr val="accent2"/>
                </a:solidFill>
              </a:rPr>
              <a:t>points within “r” from t=4</a:t>
            </a:r>
            <a:r>
              <a:rPr lang="en-US" dirty="0" smtClean="0"/>
              <a:t>}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2"/>
                </a:solidFill>
              </a:rPr>
              <a:t>Render</a:t>
            </a:r>
            <a:r>
              <a:rPr lang="en-US" dirty="0" smtClean="0"/>
              <a:t> metric for points in P</a:t>
            </a:r>
          </a:p>
          <a:p>
            <a:r>
              <a:rPr lang="en-US" dirty="0" smtClean="0"/>
              <a:t>Depth and color buffers now stores </a:t>
            </a:r>
            <a:r>
              <a:rPr lang="en-US" dirty="0" err="1"/>
              <a:t>TPVor</a:t>
            </a:r>
            <a:r>
              <a:rPr lang="en-US" dirty="0"/>
              <a:t>(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>
                <a:latin typeface="Times New Roman"/>
                <a:cs typeface="Times New Roman"/>
              </a:rPr>
              <a:t>τ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Call this process </a:t>
            </a:r>
            <a:br>
              <a:rPr lang="en-US" dirty="0" smtClean="0"/>
            </a:br>
            <a:r>
              <a:rPr lang="en-US" dirty="0" err="1" smtClean="0"/>
              <a:t>GVor</a:t>
            </a:r>
            <a:r>
              <a:rPr lang="en-US" dirty="0" smtClean="0"/>
              <a:t>(</a:t>
            </a:r>
            <a:r>
              <a:rPr lang="en-US" i="1" dirty="0" err="1" smtClean="0"/>
              <a:t>S</a:t>
            </a:r>
            <a:r>
              <a:rPr lang="en-US" dirty="0" err="1" smtClean="0"/>
              <a:t>,</a:t>
            </a:r>
            <a:r>
              <a:rPr lang="en-US" i="1" dirty="0" err="1" smtClean="0">
                <a:latin typeface="Times New Roman"/>
                <a:cs typeface="Times New Roman"/>
              </a:rPr>
              <a:t>τ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27</a:t>
            </a:fld>
            <a:endParaRPr lang="en-US"/>
          </a:p>
        </p:txBody>
      </p:sp>
      <p:pic>
        <p:nvPicPr>
          <p:cNvPr id="5" name="Content Placeholder 5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8"/>
    </mc:Choice>
    <mc:Fallback xmlns="">
      <p:transition spd="slow" advTm="1299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3045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28</a:t>
            </a:fld>
            <a:endParaRPr lang="en-US"/>
          </a:p>
        </p:txBody>
      </p:sp>
      <p:sp>
        <p:nvSpPr>
          <p:cNvPr id="4" name="Subtitle 7"/>
          <p:cNvSpPr txBox="1">
            <a:spLocks/>
          </p:cNvSpPr>
          <p:nvPr/>
        </p:nvSpPr>
        <p:spPr>
          <a:xfrm>
            <a:off x="0" y="3706091"/>
            <a:ext cx="9144000" cy="175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[Fan, et al. ‘05]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[</a:t>
            </a:r>
            <a:r>
              <a:rPr lang="en-US" dirty="0" err="1" smtClean="0">
                <a:solidFill>
                  <a:schemeClr val="tx2"/>
                </a:solidFill>
              </a:rPr>
              <a:t>Beutel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>
                <a:solidFill>
                  <a:schemeClr val="tx2"/>
                </a:solidFill>
              </a:rPr>
              <a:t>et al. </a:t>
            </a:r>
            <a:r>
              <a:rPr lang="en-US" dirty="0" smtClean="0">
                <a:solidFill>
                  <a:schemeClr val="tx2"/>
                </a:solidFill>
              </a:rPr>
              <a:t>‘10]</a:t>
            </a: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"/>
    </mc:Choice>
    <mc:Fallback xmlns="">
      <p:transition spd="slow" advTm="1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Detection – Nags Head, NC</a:t>
            </a:r>
            <a:endParaRPr lang="en-US" dirty="0"/>
          </a:p>
        </p:txBody>
      </p:sp>
      <p:pic>
        <p:nvPicPr>
          <p:cNvPr id="11" name="Content Placeholder 10" descr="Figure8a_smaller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99" b="-21599"/>
          <a:stretch>
            <a:fillRect/>
          </a:stretch>
        </p:blipFill>
        <p:spPr>
          <a:xfrm>
            <a:off x="-7490404" y="4441605"/>
            <a:ext cx="4038600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2</a:t>
            </a:fld>
            <a:endParaRPr lang="en-US"/>
          </a:p>
        </p:txBody>
      </p:sp>
      <p:pic>
        <p:nvPicPr>
          <p:cNvPr id="9" name="Content Placeholder 11" descr="NH9908p_ani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>
            <a:off x="2560730" y="1431078"/>
            <a:ext cx="4038600" cy="4525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6618" y="6054746"/>
            <a:ext cx="5468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http://skagit.meas.ncsu.edu/~helena/grasswork/NH9908p_anim.gif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128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45548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3364D27-41E9-DD4D-9FB8-F0FCDA801493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19" name="Content Placeholder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7764599"/>
              </p:ext>
            </p:extLst>
          </p:nvPr>
        </p:nvGraphicFramePr>
        <p:xfrm>
          <a:off x="5580724" y="5008924"/>
          <a:ext cx="31099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7" name="Equation" r:id="rId3" imgW="1930320" imgH="469800" progId="Equation.3">
                  <p:embed/>
                </p:oleObj>
              </mc:Choice>
              <mc:Fallback>
                <p:oleObj name="Equation" r:id="rId3" imgW="193032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0724" y="5008924"/>
                        <a:ext cx="3109913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040958"/>
            <a:ext cx="4347235" cy="4525963"/>
          </a:xfrm>
        </p:spPr>
        <p:txBody>
          <a:bodyPr>
            <a:normAutofit/>
          </a:bodyPr>
          <a:lstStyle/>
          <a:p>
            <a:r>
              <a:rPr lang="en-US" sz="2300" dirty="0" err="1" smtClean="0"/>
              <a:t>Vor</a:t>
            </a:r>
            <a:r>
              <a:rPr lang="en-US" sz="2300" dirty="0" smtClean="0"/>
              <a:t>(</a:t>
            </a:r>
            <a:r>
              <a:rPr lang="en-US" sz="2300" i="1" dirty="0" smtClean="0">
                <a:latin typeface="Times New Roman"/>
                <a:cs typeface="Times New Roman"/>
              </a:rPr>
              <a:t>q</a:t>
            </a:r>
            <a:r>
              <a:rPr lang="en-US" sz="2300" dirty="0" smtClean="0"/>
              <a:t>) takes area from neighboring cells </a:t>
            </a:r>
            <a:r>
              <a:rPr lang="en-US" sz="2300" dirty="0"/>
              <a:t>(</a:t>
            </a:r>
            <a:r>
              <a:rPr lang="en-US" sz="2300" dirty="0" smtClean="0">
                <a:solidFill>
                  <a:srgbClr val="C0504D"/>
                </a:solidFill>
              </a:rPr>
              <a:t>natural neighbors</a:t>
            </a:r>
            <a:r>
              <a:rPr lang="en-US" sz="2300" dirty="0" smtClean="0"/>
              <a:t>)</a:t>
            </a:r>
          </a:p>
          <a:p>
            <a:r>
              <a:rPr lang="en-US" sz="2300" dirty="0" smtClean="0"/>
              <a:t>Interpolate h(</a:t>
            </a:r>
            <a:r>
              <a:rPr lang="en-US" sz="2300" i="1" dirty="0" smtClean="0">
                <a:latin typeface="Times New Roman"/>
                <a:cs typeface="Times New Roman"/>
              </a:rPr>
              <a:t>q</a:t>
            </a:r>
            <a:r>
              <a:rPr lang="en-US" sz="2300" dirty="0" smtClean="0"/>
              <a:t>) based on </a:t>
            </a:r>
            <a:r>
              <a:rPr lang="en-US" sz="2300" dirty="0" smtClean="0">
                <a:solidFill>
                  <a:srgbClr val="C0504D"/>
                </a:solidFill>
              </a:rPr>
              <a:t>weighted average</a:t>
            </a:r>
            <a:r>
              <a:rPr lang="en-US" sz="2300" dirty="0" smtClean="0"/>
              <a:t> of heights of natural neighbors h(</a:t>
            </a:r>
            <a:r>
              <a:rPr lang="en-US" sz="2300" i="1" dirty="0" smtClean="0">
                <a:latin typeface="Times New Roman"/>
                <a:cs typeface="Times New Roman"/>
              </a:rPr>
              <a:t>p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dirty="0" smtClean="0"/>
              <a:t>)</a:t>
            </a:r>
          </a:p>
          <a:p>
            <a:endParaRPr lang="en-US" sz="2300" dirty="0" smtClean="0"/>
          </a:p>
          <a:p>
            <a:r>
              <a:rPr lang="en-US" sz="2300" dirty="0" smtClean="0"/>
              <a:t>Weights are based on:</a:t>
            </a:r>
            <a:endParaRPr lang="en-US" sz="230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722863"/>
              </p:ext>
            </p:extLst>
          </p:nvPr>
        </p:nvGraphicFramePr>
        <p:xfrm>
          <a:off x="5796428" y="3275957"/>
          <a:ext cx="1866846" cy="596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8" name="Equation" r:id="rId5" imgW="1231900" imgH="393700" progId="Equation.3">
                  <p:embed/>
                </p:oleObj>
              </mc:Choice>
              <mc:Fallback>
                <p:oleObj name="Equation" r:id="rId5" imgW="1231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6428" y="3275957"/>
                        <a:ext cx="1866846" cy="596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599026"/>
              </p:ext>
            </p:extLst>
          </p:nvPr>
        </p:nvGraphicFramePr>
        <p:xfrm>
          <a:off x="4939649" y="4337934"/>
          <a:ext cx="343535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9" name="Equation" r:id="rId7" imgW="2209680" imgH="393480" progId="Equation.3">
                  <p:embed/>
                </p:oleObj>
              </mc:Choice>
              <mc:Fallback>
                <p:oleObj name="Equation" r:id="rId7" imgW="22096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39649" y="4337934"/>
                        <a:ext cx="3435350" cy="611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 descr="VDipe.pres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3" y="1427842"/>
            <a:ext cx="4495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"/>
    </mc:Choice>
    <mc:Fallback xmlns="">
      <p:transition spd="slow" advTm="1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3" y="1766613"/>
            <a:ext cx="5908816" cy="4431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4416" y="2417396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14120" y="239387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13950" y="2969576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13654" y="294605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13484" y="3533515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13188" y="350999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513019" y="4062179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12723" y="403866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8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"/>
    </mc:Choice>
    <mc:Fallback xmlns="">
      <p:transition spd="slow" advTm="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Query Processing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69788019"/>
              </p:ext>
            </p:extLst>
          </p:nvPr>
        </p:nvGraphicFramePr>
        <p:xfrm>
          <a:off x="3152843" y="1578444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7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4"/>
    </mc:Choice>
    <mc:Fallback xmlns="">
      <p:transition spd="slow" advTm="362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Answering Multiple Queries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smtClean="0"/>
              <a:t>Fan </a:t>
            </a:r>
            <a:r>
              <a:rPr lang="en-US" dirty="0"/>
              <a:t>et al. </a:t>
            </a:r>
            <a:r>
              <a:rPr lang="en-US" dirty="0" smtClean="0"/>
              <a:t>‘05]</a:t>
            </a:r>
          </a:p>
          <a:p>
            <a:r>
              <a:rPr lang="en-US" dirty="0" smtClean="0"/>
              <a:t>[</a:t>
            </a:r>
            <a:r>
              <a:rPr lang="en-US" dirty="0" smtClean="0"/>
              <a:t>Beutel</a:t>
            </a:r>
            <a:r>
              <a:rPr lang="en-US" dirty="0"/>
              <a:t> </a:t>
            </a:r>
            <a:r>
              <a:rPr lang="en-US" dirty="0" smtClean="0"/>
              <a:t>et al ’10]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9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"/>
    </mc:Choice>
    <mc:Fallback xmlns="">
      <p:transition spd="slow" advTm="317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605589465"/>
              </p:ext>
            </p:extLst>
          </p:nvPr>
        </p:nvGraphicFramePr>
        <p:xfrm>
          <a:off x="3183830" y="154380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3"/>
          <p:cNvSpPr/>
          <p:nvPr/>
        </p:nvSpPr>
        <p:spPr>
          <a:xfrm rot="359527">
            <a:off x="4864158" y="4546247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urved Left Arrow 2"/>
          <p:cNvSpPr/>
          <p:nvPr/>
        </p:nvSpPr>
        <p:spPr>
          <a:xfrm flipH="1" flipV="1">
            <a:off x="2793999" y="3833091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2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1"/>
    </mc:Choice>
    <mc:Fallback xmlns="">
      <p:transition spd="slow" advTm="207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Bit Tricks while Exploiting </a:t>
            </a:r>
            <a:r>
              <a:rPr lang="en-US" dirty="0" smtClean="0"/>
              <a:t>Region of Influence and Grid Structure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34</a:t>
            </a:fld>
            <a:endParaRPr lang="en-US"/>
          </a:p>
        </p:txBody>
      </p:sp>
      <p:sp>
        <p:nvSpPr>
          <p:cNvPr id="6" name="Subtitle 7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dirty="0"/>
              <a:t>[Fan, et al. </a:t>
            </a:r>
            <a:r>
              <a:rPr lang="fr-FR" dirty="0" smtClean="0"/>
              <a:t>’</a:t>
            </a:r>
            <a:r>
              <a:rPr lang="en-US" dirty="0" smtClean="0"/>
              <a:t>05]</a:t>
            </a:r>
            <a:endParaRPr lang="en-US" dirty="0" smtClean="0"/>
          </a:p>
          <a:p>
            <a:r>
              <a:rPr lang="en-US" dirty="0" smtClean="0"/>
              <a:t>[</a:t>
            </a:r>
            <a:r>
              <a:rPr lang="en-US" dirty="0" smtClean="0"/>
              <a:t>Beutel, </a:t>
            </a:r>
            <a:r>
              <a:rPr lang="en-US" dirty="0"/>
              <a:t>et al. </a:t>
            </a:r>
            <a:r>
              <a:rPr lang="en-US" dirty="0" smtClean="0"/>
              <a:t>‘10]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5"/>
    </mc:Choice>
    <mc:Fallback xmlns="">
      <p:transition spd="slow" advTm="116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Grid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34354252"/>
              </p:ext>
            </p:extLst>
          </p:nvPr>
        </p:nvGraphicFramePr>
        <p:xfrm>
          <a:off x="3183830" y="154380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15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"/>
    </mc:Choice>
    <mc:Fallback xmlns="">
      <p:transition spd="slow" advTm="21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14005328"/>
              </p:ext>
            </p:extLst>
          </p:nvPr>
        </p:nvGraphicFramePr>
        <p:xfrm>
          <a:off x="3022559" y="1455821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/>
          <p:cNvSpPr/>
          <p:nvPr/>
        </p:nvSpPr>
        <p:spPr>
          <a:xfrm rot="20695984">
            <a:off x="2201717" y="2369476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695984">
            <a:off x="2302968" y="4543111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24241255"/>
              </p:ext>
            </p:extLst>
          </p:nvPr>
        </p:nvGraphicFramePr>
        <p:xfrm>
          <a:off x="3006339" y="1453447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Rectangle 3"/>
          <p:cNvSpPr/>
          <p:nvPr/>
        </p:nvSpPr>
        <p:spPr>
          <a:xfrm rot="1190678">
            <a:off x="4710260" y="3987048"/>
            <a:ext cx="22029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CUDA</a:t>
            </a:r>
            <a:endParaRPr lang="en-US" sz="4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14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9"/>
    </mc:Choice>
    <mc:Fallback xmlns="">
      <p:transition spd="slow" advTm="2983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00" fill="hold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700" fill="hold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  <p:bldGraphic spid="7" grpId="1">
        <p:bldSub>
          <a:bldDgm/>
        </p:bldSub>
      </p:bldGraphic>
      <p:bldP spid="8" grpId="0"/>
      <p:bldP spid="8" grpId="1"/>
      <p:bldP spid="9" grpId="0"/>
      <p:bldP spid="9" grpId="1"/>
      <p:bldGraphic spid="10" grpId="0">
        <p:bldAsOne/>
      </p:bldGraphic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NNI </a:t>
            </a:r>
            <a:r>
              <a:rPr lang="en-US" dirty="0"/>
              <a:t>i</a:t>
            </a:r>
            <a:r>
              <a:rPr lang="en-US" dirty="0" smtClean="0"/>
              <a:t>n 3D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9"/>
    </mc:Choice>
    <mc:Fallback xmlns="">
      <p:transition spd="slow" advTm="671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755" y="1237673"/>
            <a:ext cx="6081055" cy="4846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pic>
        <p:nvPicPr>
          <p:cNvPr id="9" name="Content Placeholder 8" descr="points+query.pdf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37" b="-10737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Largely the same: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88690"/>
              </p:ext>
            </p:extLst>
          </p:nvPr>
        </p:nvGraphicFramePr>
        <p:xfrm>
          <a:off x="5690597" y="2405847"/>
          <a:ext cx="2258685" cy="721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10" name="Equation" r:id="rId6" imgW="1231900" imgH="393700" progId="Equation.3">
                  <p:embed/>
                </p:oleObj>
              </mc:Choice>
              <mc:Fallback>
                <p:oleObj name="Equation" r:id="rId6" imgW="1231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90597" y="2405847"/>
                        <a:ext cx="2258685" cy="721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872583"/>
              </p:ext>
            </p:extLst>
          </p:nvPr>
        </p:nvGraphicFramePr>
        <p:xfrm>
          <a:off x="4894025" y="3362704"/>
          <a:ext cx="3692525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11" name="Equation" r:id="rId8" imgW="2374900" imgH="393700" progId="Equation.3">
                  <p:embed/>
                </p:oleObj>
              </mc:Choice>
              <mc:Fallback>
                <p:oleObj name="Equation" r:id="rId8" imgW="2374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94025" y="3362704"/>
                        <a:ext cx="3692525" cy="61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40281"/>
              </p:ext>
            </p:extLst>
          </p:nvPr>
        </p:nvGraphicFramePr>
        <p:xfrm>
          <a:off x="5551896" y="4171494"/>
          <a:ext cx="33543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12" name="Equation" r:id="rId10" imgW="2082800" imgH="457200" progId="Equation.3">
                  <p:embed/>
                </p:oleObj>
              </mc:Choice>
              <mc:Fallback>
                <p:oleObj name="Equation" r:id="rId10" imgW="2082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51896" y="4171494"/>
                        <a:ext cx="3354388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843883" y="5462750"/>
            <a:ext cx="4300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Each time slice: use 2D method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964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6"/>
    </mc:Choice>
    <mc:Fallback xmlns="">
      <p:transition spd="slow" advTm="70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Detection – Nags Head, NC</a:t>
            </a:r>
            <a:endParaRPr lang="en-US" dirty="0"/>
          </a:p>
        </p:txBody>
      </p:sp>
      <p:pic>
        <p:nvPicPr>
          <p:cNvPr id="11" name="Content Placeholder 10" descr="Figure8a_smaller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99" b="-21599"/>
          <a:stretch>
            <a:fillRect/>
          </a:stretch>
        </p:blipFill>
        <p:spPr>
          <a:xfrm>
            <a:off x="-7490404" y="4441605"/>
            <a:ext cx="4038600" cy="4525963"/>
          </a:xfrm>
        </p:spPr>
      </p:pic>
      <p:pic>
        <p:nvPicPr>
          <p:cNvPr id="12" name="Content Placeholder 11" descr="Figure8b_smaller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99" b="-21599"/>
          <a:stretch>
            <a:fillRect/>
          </a:stretch>
        </p:blipFill>
        <p:spPr>
          <a:xfrm>
            <a:off x="4252056" y="1613710"/>
            <a:ext cx="4038600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12" descr="slope_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21" y="2479098"/>
            <a:ext cx="898779" cy="2772025"/>
          </a:xfrm>
          <a:prstGeom prst="rect">
            <a:avLst/>
          </a:prstGeom>
        </p:spPr>
      </p:pic>
      <p:pic>
        <p:nvPicPr>
          <p:cNvPr id="15" name="Picture 14" descr="Figure8a_small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" y="2283187"/>
            <a:ext cx="4039479" cy="31613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8962" y="5635897"/>
            <a:ext cx="128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2002-2003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74901" y="5649126"/>
            <a:ext cx="128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2003-2004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18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on </a:t>
            </a:r>
            <a:r>
              <a:rPr lang="en-US" dirty="0" smtClean="0">
                <a:latin typeface="Times New Roman"/>
                <a:cs typeface="Times New Roman"/>
              </a:rPr>
              <a:t>N x N</a:t>
            </a:r>
            <a:r>
              <a:rPr lang="en-US" dirty="0" smtClean="0"/>
              <a:t> Grid at 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latin typeface="Times New Roman"/>
                <a:cs typeface="Times New Roman"/>
              </a:rPr>
              <a:t>o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934075406"/>
              </p:ext>
            </p:extLst>
          </p:nvPr>
        </p:nvGraphicFramePr>
        <p:xfrm>
          <a:off x="2737398" y="1421157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rved Left Arrow 10"/>
          <p:cNvSpPr/>
          <p:nvPr/>
        </p:nvSpPr>
        <p:spPr>
          <a:xfrm flipH="1" flipV="1">
            <a:off x="2384356" y="1953107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811" y="2858591"/>
            <a:ext cx="20592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Loop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over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endParaRPr lang="en-US" sz="2400" i="1" dirty="0" smtClean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 smtClean="0">
                <a:solidFill>
                  <a:schemeClr val="tx2"/>
                </a:solidFill>
                <a:cs typeface="Times New Roman"/>
              </a:rPr>
              <a:t>for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2400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2400" i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sz="2400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5328954" y="2802123"/>
            <a:ext cx="523731" cy="2317644"/>
          </a:xfrm>
          <a:prstGeom prst="rightBrace">
            <a:avLst/>
          </a:prstGeom>
          <a:ln w="57150" cmpd="sng">
            <a:solidFill>
              <a:srgbClr val="A943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05552" y="3653235"/>
            <a:ext cx="3137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cap="small" dirty="0" smtClean="0">
                <a:latin typeface="Times"/>
                <a:cs typeface="Times"/>
              </a:rPr>
              <a:t>Interpolate</a:t>
            </a:r>
            <a:r>
              <a:rPr lang="en-US" sz="2800" dirty="0" smtClean="0">
                <a:latin typeface="Times"/>
                <a:cs typeface="Times"/>
              </a:rPr>
              <a:t>(F</a:t>
            </a:r>
            <a:r>
              <a:rPr lang="en-US" sz="2800" i="1" baseline="-25000" dirty="0">
                <a:latin typeface="Times"/>
                <a:cs typeface="Times"/>
              </a:rPr>
              <a:t>τ</a:t>
            </a:r>
            <a:r>
              <a:rPr lang="en-US" sz="2800" dirty="0" smtClean="0">
                <a:latin typeface="Times"/>
                <a:cs typeface="Times"/>
              </a:rPr>
              <a:t>,</a:t>
            </a:r>
            <a:r>
              <a:rPr lang="en-US" sz="2800" i="1" dirty="0" smtClean="0">
                <a:latin typeface="Times"/>
                <a:cs typeface="Times"/>
              </a:rPr>
              <a:t>t</a:t>
            </a:r>
            <a:r>
              <a:rPr lang="en-US" sz="2800" i="1" baseline="-25000" dirty="0" smtClean="0">
                <a:latin typeface="Times"/>
                <a:cs typeface="Times"/>
              </a:rPr>
              <a:t>0</a:t>
            </a:r>
            <a:r>
              <a:rPr lang="en-US" sz="2800" i="1" dirty="0" smtClean="0">
                <a:latin typeface="Times"/>
                <a:cs typeface="Times"/>
              </a:rPr>
              <a:t>τ</a:t>
            </a:r>
            <a:r>
              <a:rPr lang="en-US" sz="2800" dirty="0" smtClean="0">
                <a:latin typeface="Times"/>
                <a:cs typeface="Times"/>
              </a:rPr>
              <a:t>)</a:t>
            </a:r>
            <a:endParaRPr lang="en-US" sz="28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46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"/>
    </mc:Choice>
    <mc:Fallback xmlns="">
      <p:transition spd="slow" advTm="131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3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on </a:t>
            </a:r>
            <a:r>
              <a:rPr lang="en-US" dirty="0" smtClean="0">
                <a:latin typeface="Times New Roman"/>
                <a:cs typeface="Times New Roman"/>
              </a:rPr>
              <a:t>N x N</a:t>
            </a:r>
            <a:r>
              <a:rPr lang="en-US" dirty="0" smtClean="0"/>
              <a:t> Grid at 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latin typeface="Times New Roman"/>
                <a:cs typeface="Times New Roman"/>
              </a:rPr>
              <a:t>o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40</a:t>
            </a:fld>
            <a:endParaRPr lang="en-US"/>
          </a:p>
        </p:txBody>
      </p:sp>
      <p:sp>
        <p:nvSpPr>
          <p:cNvPr id="11" name="Curved Left Arrow 10"/>
          <p:cNvSpPr/>
          <p:nvPr/>
        </p:nvSpPr>
        <p:spPr>
          <a:xfrm flipH="1" flipV="1">
            <a:off x="2384356" y="1743603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599" y="2505052"/>
            <a:ext cx="20592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Loop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over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endParaRPr lang="en-US" sz="2400" i="1" dirty="0" smtClean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 smtClean="0">
                <a:solidFill>
                  <a:schemeClr val="tx2"/>
                </a:solidFill>
                <a:cs typeface="Times New Roman"/>
              </a:rPr>
              <a:t>for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2400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sz="2400" i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sz="2400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58584573"/>
              </p:ext>
            </p:extLst>
          </p:nvPr>
        </p:nvGraphicFramePr>
        <p:xfrm>
          <a:off x="2860468" y="1455711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83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12">
        <p:fade/>
      </p:transition>
    </mc:Choice>
    <mc:Fallback xmlns="">
      <p:transition xmlns:p14="http://schemas.microsoft.com/office/powerpoint/2010/main" spd="med" advTm="131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Handling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 x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 x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dirty="0" smtClean="0"/>
              <a:t> Grids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"/>
    </mc:Choice>
    <mc:Fallback xmlns="">
      <p:transition spd="slow" advTm="4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68" y="11784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1" dirty="0" smtClean="0"/>
              <a:t>r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-pass Algorithm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4207" y="6391624"/>
            <a:ext cx="2133600" cy="365125"/>
          </a:xfrm>
        </p:spPr>
        <p:txBody>
          <a:bodyPr/>
          <a:lstStyle/>
          <a:p>
            <a:fld id="{03364D27-41E9-DD4D-9FB8-F0FCDA801493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35920401"/>
              </p:ext>
            </p:extLst>
          </p:nvPr>
        </p:nvGraphicFramePr>
        <p:xfrm>
          <a:off x="1629481" y="124344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rved Left Arrow 6"/>
          <p:cNvSpPr/>
          <p:nvPr/>
        </p:nvSpPr>
        <p:spPr>
          <a:xfrm flipH="1" flipV="1">
            <a:off x="1276438" y="1775398"/>
            <a:ext cx="623455" cy="2296846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75606"/>
            <a:ext cx="159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o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749534667"/>
              </p:ext>
            </p:extLst>
          </p:nvPr>
        </p:nvGraphicFramePr>
        <p:xfrm>
          <a:off x="5909249" y="1137167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Curved Left Arrow 12"/>
          <p:cNvSpPr/>
          <p:nvPr/>
        </p:nvSpPr>
        <p:spPr>
          <a:xfrm flipH="1" flipV="1">
            <a:off x="5556206" y="1669117"/>
            <a:ext cx="623455" cy="229837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9768" y="1469325"/>
            <a:ext cx="159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1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1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4613" y="3327585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…</a:t>
            </a:r>
            <a:endParaRPr lang="en-US" sz="3000" b="1" dirty="0">
              <a:solidFill>
                <a:schemeClr val="accent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433098" y="3468684"/>
            <a:ext cx="917193" cy="223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22627" y="6349456"/>
            <a:ext cx="253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Interpolate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</a:t>
            </a:r>
            <a:r>
              <a:rPr lang="en-US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{t</a:t>
            </a:r>
            <a:r>
              <a:rPr lang="en-US" baseline="-25000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o</a:t>
            </a:r>
            <a:r>
              <a:rPr lang="en-US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}</a:t>
            </a:r>
            <a:endParaRPr lang="en-US" dirty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4154" y="6348998"/>
            <a:ext cx="253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Interpolate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</a:t>
            </a:r>
            <a:r>
              <a:rPr lang="en-US" dirty="0" smtClean="0">
                <a:solidFill>
                  <a:srgbClr val="D16349"/>
                </a:solidFill>
                <a:latin typeface="Times New Roman"/>
                <a:cs typeface="Times New Roman"/>
              </a:rPr>
              <a:t>{t</a:t>
            </a:r>
            <a:r>
              <a:rPr lang="en-US" baseline="-25000" dirty="0" smtClean="0">
                <a:solidFill>
                  <a:srgbClr val="D16349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>
                <a:solidFill>
                  <a:srgbClr val="D16349"/>
                </a:solidFill>
                <a:latin typeface="Times New Roman"/>
                <a:cs typeface="Times New Roman"/>
              </a:rPr>
              <a:t>}</a:t>
            </a:r>
            <a:endParaRPr lang="en-US" dirty="0">
              <a:solidFill>
                <a:srgbClr val="D16349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59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5"/>
    </mc:Choice>
    <mc:Fallback xmlns="">
      <p:transition spd="slow" advTm="201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2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Monotype Corsiva"/>
                <a:cs typeface="Monotype Corsiva"/>
              </a:rPr>
              <a:t>F</a:t>
            </a:r>
            <a:r>
              <a:rPr lang="en-US" baseline="-25000" dirty="0" err="1" smtClean="0">
                <a:latin typeface="Times New Roman"/>
                <a:cs typeface="Times New Roman"/>
              </a:rPr>
              <a:t>τ</a:t>
            </a:r>
            <a:r>
              <a:rPr lang="en-US" dirty="0" smtClean="0"/>
              <a:t> – </a:t>
            </a:r>
            <a:r>
              <a:rPr lang="en-US" dirty="0" err="1" smtClean="0"/>
              <a:t>Framebuffer</a:t>
            </a:r>
            <a:r>
              <a:rPr lang="en-US" dirty="0" smtClean="0"/>
              <a:t> </a:t>
            </a:r>
            <a:r>
              <a:rPr lang="en-US" dirty="0">
                <a:cs typeface="Times New Roman"/>
              </a:rPr>
              <a:t>with </a:t>
            </a:r>
            <a:r>
              <a:rPr lang="en-US" dirty="0" err="1">
                <a:cs typeface="Times New Roman"/>
              </a:rPr>
              <a:t>Voronoi</a:t>
            </a:r>
            <a:r>
              <a:rPr lang="en-US" dirty="0">
                <a:cs typeface="Times New Roman"/>
              </a:rPr>
              <a:t> at </a:t>
            </a:r>
            <a:r>
              <a:rPr lang="en-US" dirty="0" smtClean="0"/>
              <a:t>time </a:t>
            </a:r>
            <a:r>
              <a:rPr lang="en-US" dirty="0" err="1" smtClean="0">
                <a:latin typeface="Times New Roman"/>
                <a:cs typeface="Times New Roman"/>
              </a:rPr>
              <a:t>τ</a:t>
            </a:r>
            <a:endParaRPr lang="en-US" dirty="0" smtClean="0"/>
          </a:p>
          <a:p>
            <a:r>
              <a:rPr lang="en-US" dirty="0" smtClean="0">
                <a:latin typeface="Times New Roman"/>
                <a:cs typeface="Times New Roman"/>
              </a:rPr>
              <a:t>r = 1.5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0414" y="2963079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3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786855" y="4820883"/>
            <a:ext cx="33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Interpolate grid for </a:t>
            </a:r>
            <a:r>
              <a:rPr lang="en-US" sz="2400" dirty="0" err="1" smtClean="0">
                <a:latin typeface="Times New Roman"/>
                <a:cs typeface="Times New Roman"/>
              </a:rPr>
              <a:t>τ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= 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50775" y="2949949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solidFill>
                  <a:srgbClr val="00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  </a:t>
            </a:r>
            <a:r>
              <a:rPr lang="en-US" sz="4000" dirty="0" smtClean="0">
                <a:solidFill>
                  <a:srgbClr val="00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551707" y="2962622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3</a:t>
            </a:r>
            <a:r>
              <a:rPr lang="en-US" sz="4000" baseline="-25000" dirty="0" smtClean="0">
                <a:latin typeface="Times New Roman"/>
                <a:cs typeface="Times New Roman"/>
              </a:rPr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527722" y="2950406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3</a:t>
            </a:r>
            <a:r>
              <a:rPr lang="en-US" sz="4000" baseline="-25000" dirty="0" smtClean="0">
                <a:latin typeface="Times New Roman"/>
                <a:cs typeface="Times New Roman"/>
              </a:rPr>
              <a:t>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86418" y="4772936"/>
            <a:ext cx="540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regenerating is </a:t>
            </a:r>
            <a:r>
              <a:rPr lang="en-US" sz="2400" dirty="0">
                <a:latin typeface="Monotype Corsiva"/>
                <a:cs typeface="Monotype Corsiva"/>
              </a:rPr>
              <a:t>F</a:t>
            </a:r>
            <a:r>
              <a:rPr lang="en-US" sz="2400" baseline="-25000" dirty="0">
                <a:latin typeface="Times New Roman"/>
                <a:cs typeface="Times New Roman"/>
              </a:rPr>
              <a:t>2  </a:t>
            </a:r>
            <a:r>
              <a:rPr lang="en-US" sz="2400" dirty="0">
                <a:latin typeface="Monotype Corsiva"/>
                <a:cs typeface="Monotype Corsiva"/>
              </a:rPr>
              <a:t>F</a:t>
            </a:r>
            <a:r>
              <a:rPr lang="en-US" sz="2400" baseline="-25000" dirty="0">
                <a:latin typeface="Times New Roman"/>
                <a:cs typeface="Times New Roman"/>
              </a:rPr>
              <a:t>3 </a:t>
            </a:r>
            <a:r>
              <a:rPr lang="en-US" sz="2400" dirty="0" smtClean="0"/>
              <a:t> unnecessary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86389" y="4820426"/>
            <a:ext cx="33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Interpolate grid for </a:t>
            </a:r>
            <a:r>
              <a:rPr lang="en-US" sz="2400" dirty="0" err="1" smtClean="0">
                <a:latin typeface="Times New Roman"/>
                <a:cs typeface="Times New Roman"/>
              </a:rPr>
              <a:t>τ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= 3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Voronoi</a:t>
            </a:r>
            <a:r>
              <a:rPr lang="en-US" dirty="0" smtClean="0"/>
              <a:t> Generation Redundancy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4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"/>
    </mc:Choice>
    <mc:Fallback xmlns="">
      <p:transition spd="slow" advTm="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3" grpId="0"/>
      <p:bldP spid="9" grpId="0"/>
      <p:bldP spid="9" grpId="1"/>
      <p:bldP spid="10" grpId="0"/>
      <p:bldP spid="10" grpId="1"/>
      <p:bldP spid="12" grpId="0"/>
      <p:bldP spid="11" grpId="0"/>
      <p:bldP spid="11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4207" y="6391624"/>
            <a:ext cx="2133600" cy="365125"/>
          </a:xfrm>
        </p:spPr>
        <p:txBody>
          <a:bodyPr/>
          <a:lstStyle/>
          <a:p>
            <a:fld id="{03364D27-41E9-DD4D-9FB8-F0FCDA801493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4697817"/>
              </p:ext>
            </p:extLst>
          </p:nvPr>
        </p:nvGraphicFramePr>
        <p:xfrm>
          <a:off x="1629481" y="124344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rved Left Arrow 6"/>
          <p:cNvSpPr/>
          <p:nvPr/>
        </p:nvSpPr>
        <p:spPr>
          <a:xfrm flipH="1" flipV="1">
            <a:off x="1276435" y="3338979"/>
            <a:ext cx="623455" cy="83801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029" y="3000482"/>
            <a:ext cx="152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err="1">
                <a:solidFill>
                  <a:schemeClr val="tx2"/>
                </a:solidFill>
                <a:latin typeface="Times New Roman"/>
                <a:cs typeface="Times New Roman"/>
              </a:rPr>
              <a:t>i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err="1">
                <a:solidFill>
                  <a:schemeClr val="tx2"/>
                </a:solidFill>
                <a:latin typeface="Times New Roman"/>
                <a:cs typeface="Times New Roman"/>
              </a:rPr>
              <a:t>i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555050260"/>
              </p:ext>
            </p:extLst>
          </p:nvPr>
        </p:nvGraphicFramePr>
        <p:xfrm>
          <a:off x="5909249" y="1137167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02283" y="2784369"/>
            <a:ext cx="194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i+1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-r ≤ </a:t>
            </a:r>
            <a:r>
              <a:rPr lang="en-US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τ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 ≤ t</a:t>
            </a:r>
            <a:r>
              <a:rPr lang="en-US" i="1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i+1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+r</a:t>
            </a:r>
            <a:endParaRPr lang="en-US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4613" y="3327585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…</a:t>
            </a:r>
            <a:endParaRPr lang="en-US" sz="3000" b="1" dirty="0">
              <a:solidFill>
                <a:schemeClr val="accent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433098" y="3468684"/>
            <a:ext cx="917193" cy="223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22627" y="6349456"/>
            <a:ext cx="243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Interpolate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{</a:t>
            </a:r>
            <a:r>
              <a:rPr lang="en-US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t</a:t>
            </a:r>
            <a:r>
              <a:rPr lang="en-US" baseline="-250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i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}</a:t>
            </a:r>
            <a:endParaRPr lang="en-US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4154" y="6348998"/>
            <a:ext cx="26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Interpolate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</a:t>
            </a:r>
            <a:r>
              <a:rPr lang="en-US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N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 x {t</a:t>
            </a:r>
            <a:r>
              <a:rPr lang="en-US" baseline="-25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i+1</a:t>
            </a:r>
            <a:r>
              <a:rPr lang="en-US" dirty="0" smtClean="0">
                <a:solidFill>
                  <a:schemeClr val="tx2"/>
                </a:solidFill>
                <a:latin typeface="Times New Roman"/>
                <a:cs typeface="Times New Roman"/>
              </a:rPr>
              <a:t>}</a:t>
            </a:r>
            <a:endParaRPr lang="en-US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399" y="3375233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…</a:t>
            </a:r>
            <a:endParaRPr lang="en-US" sz="3000" b="1" dirty="0">
              <a:solidFill>
                <a:schemeClr val="accent1"/>
              </a:solidFill>
            </a:endParaRPr>
          </a:p>
        </p:txBody>
      </p:sp>
      <p:sp>
        <p:nvSpPr>
          <p:cNvPr id="20" name="Curved Left Arrow 19"/>
          <p:cNvSpPr/>
          <p:nvPr/>
        </p:nvSpPr>
        <p:spPr>
          <a:xfrm flipH="1" flipV="1">
            <a:off x="5513930" y="3203310"/>
            <a:ext cx="623455" cy="83801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87068" y="1178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3600" i="1" dirty="0" smtClean="0"/>
              <a:t>r</a:t>
            </a:r>
            <a:r>
              <a:rPr lang="en-US" sz="3600" dirty="0" smtClean="0"/>
              <a:t>-pass Algorithm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729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"/>
    </mc:Choice>
    <mc:Fallback xmlns="">
      <p:transition spd="slow" advTm="727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2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1-pass Algorithm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12188" cy="492062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Can be used if </a:t>
            </a:r>
            <a:r>
              <a:rPr lang="en-US" dirty="0"/>
              <a:t>d</a:t>
            </a:r>
            <a:r>
              <a:rPr lang="en-US" dirty="0" smtClean="0"/>
              <a:t>ata is time series data and </a:t>
            </a:r>
            <a:r>
              <a:rPr lang="en-US" i="1" dirty="0" smtClean="0"/>
              <a:t>d</a:t>
            </a:r>
            <a:r>
              <a:rPr lang="en-US" i="1" dirty="0" smtClean="0"/>
              <a:t>(</a:t>
            </a:r>
            <a:r>
              <a:rPr lang="en-US" sz="2600" i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 smtClean="0"/>
              <a:t>,</a:t>
            </a:r>
            <a:r>
              <a:rPr lang="en-US" sz="2600" i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 smtClean="0"/>
              <a:t>)</a:t>
            </a:r>
            <a:r>
              <a:rPr lang="en-US" dirty="0" smtClean="0"/>
              <a:t> is </a:t>
            </a:r>
            <a:r>
              <a:rPr lang="en-US" dirty="0" smtClean="0"/>
              <a:t>the weighted Euclidean metric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Recall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Run </a:t>
            </a:r>
            <a:r>
              <a:rPr lang="en-US" cap="small" dirty="0" err="1" smtClean="0"/>
              <a:t>GVor</a:t>
            </a:r>
            <a:r>
              <a:rPr lang="en-US" dirty="0" smtClean="0"/>
              <a:t>(</a:t>
            </a:r>
            <a:r>
              <a:rPr lang="en-US" i="1" dirty="0" err="1" smtClean="0"/>
              <a:t>S</a:t>
            </a:r>
            <a:r>
              <a:rPr lang="en-US" i="1" baseline="30000" dirty="0" err="1" smtClean="0"/>
              <a:t>τi</a:t>
            </a:r>
            <a:r>
              <a:rPr lang="en-US" i="1" dirty="0" err="1" smtClean="0"/>
              <a:t>,τ</a:t>
            </a:r>
            <a:r>
              <a:rPr lang="en-US" i="1" baseline="-25000" dirty="0" err="1" smtClean="0"/>
              <a:t>i</a:t>
            </a:r>
            <a:r>
              <a:rPr lang="en-US" dirty="0" smtClean="0"/>
              <a:t>), here: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Use CUDA to shift slice times by adding appropriate </a:t>
            </a:r>
            <a:r>
              <a:rPr lang="en-US" i="1" dirty="0" smtClean="0">
                <a:latin typeface="Times New Roman"/>
                <a:cs typeface="Times New Roman"/>
              </a:rPr>
              <a:t>ω</a:t>
            </a:r>
            <a:r>
              <a:rPr lang="en-US" i="1" baseline="30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err="1" smtClean="0">
                <a:latin typeface="Times New Roman"/>
                <a:cs typeface="Times New Roman"/>
              </a:rPr>
              <a:t>τ-t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i="1" baseline="30000" dirty="0" smtClean="0">
                <a:latin typeface="Times New Roman"/>
                <a:cs typeface="Times New Roman"/>
              </a:rPr>
              <a:t>2</a:t>
            </a:r>
            <a:r>
              <a:rPr lang="en-US" dirty="0" smtClean="0"/>
              <a:t> term</a:t>
            </a:r>
          </a:p>
          <a:p>
            <a:pPr lvl="0"/>
            <a:r>
              <a:rPr lang="en-US" dirty="0" smtClean="0"/>
              <a:t>Combine shifted slices </a:t>
            </a:r>
            <a:r>
              <a:rPr lang="en-US" dirty="0"/>
              <a:t>to </a:t>
            </a:r>
            <a:r>
              <a:rPr lang="en-US" dirty="0" smtClean="0"/>
              <a:t>get </a:t>
            </a:r>
            <a:r>
              <a:rPr lang="en-US" dirty="0" err="1" smtClean="0">
                <a:solidFill>
                  <a:schemeClr val="accent2"/>
                </a:solidFill>
              </a:rPr>
              <a:t>TPVor</a:t>
            </a:r>
            <a:r>
              <a:rPr lang="en-US" dirty="0" smtClean="0">
                <a:solidFill>
                  <a:schemeClr val="accent2"/>
                </a:solidFill>
              </a:rPr>
              <a:t>(</a:t>
            </a:r>
            <a:r>
              <a:rPr lang="en-US" i="1" dirty="0" err="1" smtClean="0">
                <a:solidFill>
                  <a:schemeClr val="accent2"/>
                </a:solidFill>
              </a:rPr>
              <a:t>S</a:t>
            </a:r>
            <a:r>
              <a:rPr lang="en-US" dirty="0" err="1" smtClean="0">
                <a:solidFill>
                  <a:schemeClr val="accent2"/>
                </a:solidFill>
              </a:rPr>
              <a:t>,</a:t>
            </a:r>
            <a:r>
              <a:rPr lang="en-US" i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τ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  <a:p>
            <a:r>
              <a:rPr lang="en-US" dirty="0" smtClean="0"/>
              <a:t>Perform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5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99829"/>
              </p:ext>
            </p:extLst>
          </p:nvPr>
        </p:nvGraphicFramePr>
        <p:xfrm>
          <a:off x="1980443" y="3043655"/>
          <a:ext cx="54070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9" name="Equation" r:id="rId4" imgW="2692400" imgH="241300" progId="Equation.3">
                  <p:embed/>
                </p:oleObj>
              </mc:Choice>
              <mc:Fallback>
                <p:oleObj name="Equation" r:id="rId4" imgW="2692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0443" y="3043655"/>
                        <a:ext cx="5407025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57220"/>
              </p:ext>
            </p:extLst>
          </p:nvPr>
        </p:nvGraphicFramePr>
        <p:xfrm>
          <a:off x="2374520" y="2345347"/>
          <a:ext cx="3478164" cy="501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20" name="Equation" r:id="rId6" imgW="1409700" imgH="203200" progId="Equation.3">
                  <p:embed/>
                </p:oleObj>
              </mc:Choice>
              <mc:Fallback>
                <p:oleObj name="Equation" r:id="rId6" imgW="140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74520" y="2345347"/>
                        <a:ext cx="3478164" cy="501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513141"/>
              </p:ext>
            </p:extLst>
          </p:nvPr>
        </p:nvGraphicFramePr>
        <p:xfrm>
          <a:off x="2767013" y="4008438"/>
          <a:ext cx="385127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21" name="Equation" r:id="rId8" imgW="1917700" imgH="241300" progId="Equation.3">
                  <p:embed/>
                </p:oleObj>
              </mc:Choice>
              <mc:Fallback>
                <p:oleObj name="Equation" r:id="rId8" imgW="1917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67013" y="4008438"/>
                        <a:ext cx="3851275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424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4"/>
    </mc:Choice>
    <mc:Fallback xmlns="">
      <p:transition spd="slow" advTm="148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Algorithm Trade-offs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884879"/>
              </p:ext>
            </p:extLst>
          </p:nvPr>
        </p:nvGraphicFramePr>
        <p:xfrm>
          <a:off x="444107" y="1469260"/>
          <a:ext cx="8229600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068"/>
                <a:gridCol w="1754495"/>
                <a:gridCol w="2304413"/>
                <a:gridCol w="26246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Algorithm</a:t>
                      </a:r>
                      <a:r>
                        <a:rPr lang="en-US" baseline="0" dirty="0" smtClean="0"/>
                        <a:t> Number of Passes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copies of </a:t>
                      </a:r>
                      <a:r>
                        <a:rPr lang="en-US" dirty="0" err="1" smtClean="0"/>
                        <a:t>Framebuffer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Triangles rendered per point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Triangles rendered per point: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Euclidean metric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r</a:t>
                      </a:r>
                      <a:r>
                        <a:rPr lang="en-US" i="1" baseline="30000" dirty="0" smtClean="0"/>
                        <a:t>2</a:t>
                      </a:r>
                      <a:endParaRPr lang="en-US" i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~(2r)</a:t>
                      </a:r>
                      <a:r>
                        <a:rPr lang="en-US" i="1" baseline="30000" dirty="0" smtClean="0"/>
                        <a:t>2</a:t>
                      </a:r>
                      <a:r>
                        <a:rPr lang="en-US" i="1" dirty="0" smtClean="0"/>
                        <a:t>kmn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~(2r)</a:t>
                      </a:r>
                      <a:r>
                        <a:rPr lang="en-US" i="1" baseline="30000" dirty="0" smtClean="0"/>
                        <a:t>2</a:t>
                      </a:r>
                      <a:r>
                        <a:rPr lang="en-US" i="1" dirty="0" smtClean="0"/>
                        <a:t>kn</a:t>
                      </a:r>
                      <a:endParaRPr lang="en-US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r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2r+1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~2rkmn</a:t>
                      </a:r>
                      <a:endParaRPr lang="en-US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~2rkn</a:t>
                      </a:r>
                      <a:endParaRPr lang="en-US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2(2r+1)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~</a:t>
                      </a:r>
                      <a:r>
                        <a:rPr lang="en-US" i="1" dirty="0" err="1" smtClean="0"/>
                        <a:t>kmn</a:t>
                      </a:r>
                      <a:endParaRPr lang="en-US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~</a:t>
                      </a:r>
                      <a:r>
                        <a:rPr lang="en-US" i="1" dirty="0" err="1" smtClean="0"/>
                        <a:t>kn</a:t>
                      </a:r>
                      <a:endParaRPr lang="en-US" i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2331458"/>
              </p:ext>
            </p:extLst>
          </p:nvPr>
        </p:nvGraphicFramePr>
        <p:xfrm>
          <a:off x="400108" y="4240466"/>
          <a:ext cx="8229600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068"/>
                <a:gridCol w="1754495"/>
                <a:gridCol w="2304413"/>
                <a:gridCol w="26246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Algorithm</a:t>
                      </a:r>
                      <a:r>
                        <a:rPr lang="en-US" baseline="0" dirty="0" smtClean="0"/>
                        <a:t> Number of Passes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copies of </a:t>
                      </a:r>
                      <a:r>
                        <a:rPr lang="en-US" dirty="0" err="1" smtClean="0"/>
                        <a:t>Framebuffer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Triangles rendered per point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Triangles rendered per point: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Euclidean metric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r</a:t>
                      </a:r>
                      <a:r>
                        <a:rPr lang="en-US" i="1" baseline="30000" dirty="0" smtClean="0"/>
                        <a:t>2</a:t>
                      </a:r>
                      <a:endParaRPr lang="en-US" i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~2000n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~16n</a:t>
                      </a:r>
                      <a:endParaRPr lang="en-US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r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5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~500n</a:t>
                      </a:r>
                      <a:endParaRPr lang="en-US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~4n</a:t>
                      </a:r>
                      <a:endParaRPr lang="en-US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10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~250n</a:t>
                      </a:r>
                      <a:endParaRPr lang="en-US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~2n</a:t>
                      </a:r>
                      <a:endParaRPr lang="en-US" i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79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4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"/>
    </mc:Choice>
    <mc:Fallback xmlns="">
      <p:transition spd="slow" advTm="7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58868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Hardware</a:t>
            </a:r>
          </a:p>
          <a:p>
            <a:pPr lvl="1"/>
            <a:r>
              <a:rPr lang="en-US" dirty="0" smtClean="0"/>
              <a:t>Intel Core2 Duo CPU running Ubuntu 10.4</a:t>
            </a:r>
          </a:p>
          <a:p>
            <a:pPr lvl="1"/>
            <a:r>
              <a:rPr lang="en-US" dirty="0" smtClean="0"/>
              <a:t>NVIDIA GeForce GTX 470 with CUDA 3.0</a:t>
            </a:r>
          </a:p>
          <a:p>
            <a:r>
              <a:rPr lang="en-US" dirty="0" smtClean="0"/>
              <a:t>OpenGL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err="1" smtClean="0"/>
              <a:t>Templated</a:t>
            </a:r>
            <a:r>
              <a:rPr lang="en-US" dirty="0" smtClean="0"/>
              <a:t> </a:t>
            </a:r>
            <a:r>
              <a:rPr lang="en-US" dirty="0"/>
              <a:t>Portable I/O Environment (TPIE</a:t>
            </a:r>
            <a:r>
              <a:rPr lang="en-US" dirty="0" smtClean="0"/>
              <a:t>) for interacting with disk efficiently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6"/>
    </mc:Choice>
    <mc:Fallback xmlns="">
      <p:transition spd="slow" advTm="145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5365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LIDAR – Light Detection and Ranging</a:t>
            </a:r>
          </a:p>
        </p:txBody>
      </p:sp>
      <p:pic>
        <p:nvPicPr>
          <p:cNvPr id="38914" name="Picture 2" descr="http://images.publicradio.org/content/2008/07/09/20080709_lidar_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18187" r="-18187"/>
          <a:stretch>
            <a:fillRect/>
          </a:stretch>
        </p:blipFill>
        <p:spPr bwMode="auto">
          <a:xfrm>
            <a:off x="470159" y="1146671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2D2EE5-3F57-4B4F-B6BF-EF7B97CADF26}" type="slidenum">
              <a:rPr lang="en-US"/>
              <a:pPr algn="r"/>
              <a:t>4</a:t>
            </a:fld>
            <a:r>
              <a:rPr lang="en-US"/>
              <a:t>    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5902325"/>
            <a:ext cx="9144000" cy="45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 smtClean="0"/>
              <a:t>Source: http://minnesota.publicradio.org/display/web/2008/07/09/digitalmap/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940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9"/>
    </mc:Choice>
    <mc:Fallback xmlns="">
      <p:transition spd="slow" advTm="882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</a:t>
            </a:r>
            <a:endParaRPr lang="en-US" dirty="0"/>
          </a:p>
        </p:txBody>
      </p:sp>
      <p:pic>
        <p:nvPicPr>
          <p:cNvPr id="5" name="Content Placeholder 4" descr="U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r="5563"/>
          <a:stretch>
            <a:fillRect/>
          </a:stretch>
        </p:blipFill>
        <p:spPr>
          <a:xfrm>
            <a:off x="-134" y="1348685"/>
            <a:ext cx="9144134" cy="50289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49</a:t>
            </a:fld>
            <a:endParaRPr lang="en-US"/>
          </a:p>
        </p:txBody>
      </p:sp>
      <p:sp>
        <p:nvSpPr>
          <p:cNvPr id="6" name="Line Callout 2 5"/>
          <p:cNvSpPr/>
          <p:nvPr/>
        </p:nvSpPr>
        <p:spPr>
          <a:xfrm>
            <a:off x="448791" y="4769686"/>
            <a:ext cx="3505372" cy="1489261"/>
          </a:xfrm>
          <a:prstGeom prst="borderCallout2">
            <a:avLst>
              <a:gd name="adj1" fmla="val -1993"/>
              <a:gd name="adj2" fmla="val 50940"/>
              <a:gd name="adj3" fmla="val -35973"/>
              <a:gd name="adj4" fmla="val 67670"/>
              <a:gd name="adj5" fmla="val -54172"/>
              <a:gd name="adj6" fmla="val 113024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Fort Leonard Wood (Missouri)</a:t>
            </a:r>
          </a:p>
          <a:p>
            <a:pPr lvl="1"/>
            <a:r>
              <a:rPr lang="en-US" dirty="0" smtClean="0"/>
              <a:t>8.8 GB</a:t>
            </a:r>
            <a:endParaRPr lang="en-US" dirty="0"/>
          </a:p>
          <a:p>
            <a:pPr lvl="1"/>
            <a:r>
              <a:rPr lang="en-US" dirty="0" smtClean="0"/>
              <a:t>450 million data points</a:t>
            </a:r>
          </a:p>
          <a:p>
            <a:pPr lvl="1"/>
            <a:r>
              <a:rPr lang="en-US" dirty="0" smtClean="0"/>
              <a:t>80.5 km</a:t>
            </a:r>
            <a:r>
              <a:rPr lang="en-US" baseline="30000" dirty="0" smtClean="0"/>
              <a:t>2</a:t>
            </a:r>
            <a:r>
              <a:rPr lang="en-US" dirty="0" smtClean="0"/>
              <a:t> region</a:t>
            </a:r>
          </a:p>
          <a:p>
            <a:pPr lvl="1"/>
            <a:r>
              <a:rPr lang="en-US" dirty="0" smtClean="0"/>
              <a:t>Data sets from 2009, 2010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12426" y="3535390"/>
            <a:ext cx="851061" cy="628513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Callout 2 7"/>
          <p:cNvSpPr/>
          <p:nvPr/>
        </p:nvSpPr>
        <p:spPr>
          <a:xfrm>
            <a:off x="5145648" y="1479626"/>
            <a:ext cx="3855275" cy="1479626"/>
          </a:xfrm>
          <a:prstGeom prst="borderCallout2">
            <a:avLst>
              <a:gd name="adj1" fmla="val 100185"/>
              <a:gd name="adj2" fmla="val 76811"/>
              <a:gd name="adj3" fmla="val 132021"/>
              <a:gd name="adj4" fmla="val 73788"/>
              <a:gd name="adj5" fmla="val 186501"/>
              <a:gd name="adj6" fmla="val 56681"/>
            </a:avLst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Nags Head, NC (Coastal):</a:t>
            </a:r>
            <a:endParaRPr lang="en-US" dirty="0"/>
          </a:p>
          <a:p>
            <a:pPr lvl="1"/>
            <a:r>
              <a:rPr lang="en-US" dirty="0" smtClean="0"/>
              <a:t>382 MB</a:t>
            </a:r>
            <a:endParaRPr lang="en-US" dirty="0"/>
          </a:p>
          <a:p>
            <a:pPr lvl="1"/>
            <a:r>
              <a:rPr lang="en-US" dirty="0" smtClean="0"/>
              <a:t>20 million </a:t>
            </a:r>
            <a:r>
              <a:rPr lang="en-US" dirty="0"/>
              <a:t>data </a:t>
            </a:r>
            <a:r>
              <a:rPr lang="en-US" dirty="0" smtClean="0"/>
              <a:t>points</a:t>
            </a:r>
          </a:p>
          <a:p>
            <a:pPr lvl="1"/>
            <a:r>
              <a:rPr lang="en-US" dirty="0" smtClean="0"/>
              <a:t>Data sets from 1997-1999, 2001, 2004, 2005, 2007, 2008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3744" y="4072244"/>
            <a:ext cx="602289" cy="628514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6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  <p:bldP spid="8" grpId="1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Precision</a:t>
            </a:r>
          </a:p>
          <a:p>
            <a:pPr lvl="1"/>
            <a:r>
              <a:rPr lang="en-US" dirty="0" smtClean="0"/>
              <a:t>Our implementation is an approximation of natural neighbor interpolation</a:t>
            </a:r>
          </a:p>
          <a:p>
            <a:pPr lvl="2"/>
            <a:r>
              <a:rPr lang="en-US" dirty="0" smtClean="0"/>
              <a:t>Error introduced by region of influence, discretization, and in some cases tessellation</a:t>
            </a:r>
          </a:p>
          <a:p>
            <a:pPr lvl="1"/>
            <a:r>
              <a:rPr lang="en-US" dirty="0" smtClean="0"/>
              <a:t>Other implementations are precise</a:t>
            </a:r>
          </a:p>
          <a:p>
            <a:pPr lvl="2"/>
            <a:r>
              <a:rPr lang="en-US" dirty="0" smtClean="0"/>
              <a:t>Computationally more expensive</a:t>
            </a:r>
          </a:p>
          <a:p>
            <a:r>
              <a:rPr lang="en-US" dirty="0" smtClean="0"/>
              <a:t>Degeneracies</a:t>
            </a:r>
          </a:p>
          <a:p>
            <a:pPr lvl="1"/>
            <a:r>
              <a:rPr lang="en-US" dirty="0" smtClean="0"/>
              <a:t>Many precise implementations have trouble with </a:t>
            </a:r>
            <a:r>
              <a:rPr lang="en-US" dirty="0" smtClean="0"/>
              <a:t>degenerate </a:t>
            </a:r>
            <a:r>
              <a:rPr lang="en-US" dirty="0" smtClean="0"/>
              <a:t>data (co-planar points)</a:t>
            </a:r>
          </a:p>
          <a:p>
            <a:pPr lvl="1"/>
            <a:r>
              <a:rPr lang="en-US" dirty="0" smtClean="0"/>
              <a:t>By discretizing NNI, this is not a problem in our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5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56321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TerraNNI</a:t>
            </a:r>
            <a:r>
              <a:rPr lang="en-US" dirty="0" smtClean="0"/>
              <a:t>: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6 </a:t>
            </a:r>
            <a:r>
              <a:rPr lang="en-US" dirty="0" smtClean="0">
                <a:solidFill>
                  <a:schemeClr val="accent1"/>
                </a:solidFill>
              </a:rPr>
              <a:t>minutes 32 seconds </a:t>
            </a:r>
            <a:r>
              <a:rPr lang="en-US" dirty="0" smtClean="0"/>
              <a:t>on NC Coastal (</a:t>
            </a:r>
            <a:r>
              <a:rPr lang="en-US" dirty="0" smtClean="0">
                <a:solidFill>
                  <a:schemeClr val="accent2"/>
                </a:solidFill>
              </a:rPr>
              <a:t>20 million input, 48 million </a:t>
            </a:r>
            <a:r>
              <a:rPr lang="en-US" dirty="0" smtClean="0">
                <a:solidFill>
                  <a:schemeClr val="accent2"/>
                </a:solidFill>
              </a:rPr>
              <a:t>voxels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26 minutes</a:t>
            </a:r>
            <a:r>
              <a:rPr lang="en-US" dirty="0" smtClean="0"/>
              <a:t> on Ft. Wood (</a:t>
            </a:r>
            <a:r>
              <a:rPr lang="en-US" dirty="0" smtClean="0">
                <a:solidFill>
                  <a:schemeClr val="accent2"/>
                </a:solidFill>
              </a:rPr>
              <a:t>450 million input, 4 million voxels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>
                <a:solidFill>
                  <a:srgbClr val="646B86"/>
                </a:solidFill>
              </a:rPr>
              <a:t>Interpolate3d</a:t>
            </a:r>
            <a:endParaRPr lang="en-US" dirty="0" smtClean="0">
              <a:solidFill>
                <a:srgbClr val="646B86"/>
              </a:solidFill>
            </a:endParaRPr>
          </a:p>
          <a:p>
            <a:pPr lvl="1"/>
            <a:r>
              <a:rPr lang="en-US" dirty="0" smtClean="0"/>
              <a:t>Exhausted memory and crashed after </a:t>
            </a:r>
            <a:r>
              <a:rPr lang="en-US" dirty="0" smtClean="0">
                <a:solidFill>
                  <a:srgbClr val="D16349"/>
                </a:solidFill>
              </a:rPr>
              <a:t>2 hours</a:t>
            </a:r>
            <a:r>
              <a:rPr lang="en-US" dirty="0" smtClean="0"/>
              <a:t>, about halfway through constructing the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</a:p>
          <a:p>
            <a:pPr lvl="1"/>
            <a:r>
              <a:rPr lang="en-US" dirty="0" smtClean="0"/>
              <a:t>Completes interpolating </a:t>
            </a:r>
            <a:r>
              <a:rPr lang="en-US" dirty="0" smtClean="0">
                <a:solidFill>
                  <a:srgbClr val="CCB400"/>
                </a:solidFill>
              </a:rPr>
              <a:t>50,000 </a:t>
            </a:r>
            <a:r>
              <a:rPr lang="en-US" dirty="0" smtClean="0">
                <a:solidFill>
                  <a:srgbClr val="CCB400"/>
                </a:solidFill>
              </a:rPr>
              <a:t>voxels</a:t>
            </a:r>
            <a:r>
              <a:rPr lang="en-US" dirty="0" smtClean="0">
                <a:solidFill>
                  <a:srgbClr val="CCB400"/>
                </a:solidFill>
              </a:rPr>
              <a:t> using </a:t>
            </a:r>
            <a:r>
              <a:rPr lang="en-US" dirty="0" smtClean="0">
                <a:solidFill>
                  <a:srgbClr val="CCB400"/>
                </a:solidFill>
              </a:rPr>
              <a:t>10 million input points</a:t>
            </a:r>
            <a:r>
              <a:rPr lang="en-US" dirty="0" smtClean="0"/>
              <a:t> in </a:t>
            </a:r>
            <a:r>
              <a:rPr lang="en-US" dirty="0" smtClean="0">
                <a:solidFill>
                  <a:srgbClr val="D16349"/>
                </a:solidFill>
              </a:rPr>
              <a:t>3 hours</a:t>
            </a:r>
          </a:p>
          <a:p>
            <a:r>
              <a:rPr lang="en-US" cap="small" dirty="0" err="1" smtClean="0">
                <a:solidFill>
                  <a:srgbClr val="646B86"/>
                </a:solidFill>
              </a:rPr>
              <a:t>Cgal</a:t>
            </a:r>
            <a:r>
              <a:rPr lang="en-US" dirty="0" smtClean="0">
                <a:solidFill>
                  <a:srgbClr val="646B86"/>
                </a:solidFill>
              </a:rPr>
              <a:t> </a:t>
            </a:r>
            <a:r>
              <a:rPr lang="en-US" dirty="0" smtClean="0"/>
              <a:t>(Delaunay triangulation)</a:t>
            </a:r>
            <a:endParaRPr lang="en-US" dirty="0"/>
          </a:p>
          <a:p>
            <a:pPr lvl="1"/>
            <a:r>
              <a:rPr lang="en-US" dirty="0" smtClean="0"/>
              <a:t>NC Coastal data set in </a:t>
            </a:r>
            <a:r>
              <a:rPr lang="en-US" dirty="0" smtClean="0">
                <a:solidFill>
                  <a:srgbClr val="D16349"/>
                </a:solidFill>
              </a:rPr>
              <a:t>11 minutes</a:t>
            </a:r>
          </a:p>
          <a:p>
            <a:pPr lvl="1"/>
            <a:r>
              <a:rPr lang="en-US" dirty="0" smtClean="0"/>
              <a:t>Ran out of memory and crashed on Ft. Wood data</a:t>
            </a:r>
          </a:p>
          <a:p>
            <a:r>
              <a:rPr lang="en-US" dirty="0" err="1" smtClean="0">
                <a:solidFill>
                  <a:srgbClr val="646B86"/>
                </a:solidFill>
              </a:rPr>
              <a:t>Qhull</a:t>
            </a:r>
            <a:r>
              <a:rPr lang="en-US" dirty="0" smtClean="0">
                <a:solidFill>
                  <a:srgbClr val="646B86"/>
                </a:solidFill>
              </a:rPr>
              <a:t> </a:t>
            </a:r>
            <a:r>
              <a:rPr lang="en-US" dirty="0" smtClean="0"/>
              <a:t>(Delaunay triangulation)</a:t>
            </a:r>
          </a:p>
          <a:p>
            <a:pPr lvl="1"/>
            <a:r>
              <a:rPr lang="en-US" dirty="0" smtClean="0"/>
              <a:t>Ran out of memory within a couple of minutes</a:t>
            </a:r>
          </a:p>
          <a:p>
            <a:pPr lvl="1"/>
            <a:r>
              <a:rPr lang="en-US" dirty="0" smtClean="0"/>
              <a:t>Could complete </a:t>
            </a:r>
            <a:r>
              <a:rPr lang="en-US" dirty="0" smtClean="0">
                <a:solidFill>
                  <a:srgbClr val="CCB400"/>
                </a:solidFill>
              </a:rPr>
              <a:t>3 million points</a:t>
            </a:r>
            <a:r>
              <a:rPr lang="en-US" dirty="0" smtClean="0"/>
              <a:t> in about </a:t>
            </a:r>
            <a:r>
              <a:rPr lang="en-US" dirty="0" smtClean="0">
                <a:solidFill>
                  <a:srgbClr val="D16349"/>
                </a:solidFill>
              </a:rPr>
              <a:t>3.5 minutes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2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26998" y="6232761"/>
            <a:ext cx="423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Tests performed on NC coastal data set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263380"/>
              </p:ext>
            </p:extLst>
          </p:nvPr>
        </p:nvGraphicFramePr>
        <p:xfrm>
          <a:off x="457200" y="1600200"/>
          <a:ext cx="8229600" cy="3230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Algorithm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i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i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</a:rPr>
                        <a:t>r</a:t>
                      </a:r>
                      <a:endParaRPr lang="en-US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Shape Rendered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Hyperboloid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Plane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Hyperboloid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Plane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Binning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17.89s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17.53s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13.98s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17.2s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cap="small" dirty="0" err="1" smtClean="0"/>
                        <a:t>GVor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 15s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16s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1m 24s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35.8s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Draw Queries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4m 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26s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44s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28s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cap="none" dirty="0" err="1" smtClean="0"/>
                        <a:t>BufferAnalysis</a:t>
                      </a:r>
                      <a:endParaRPr lang="en-US" cap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45s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4m 18s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45s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5s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Write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4.54s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3.47s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4.53s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16m 26s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10m 23s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</a:t>
                      </a:r>
                      <a:r>
                        <a:rPr lang="en-US" baseline="0" dirty="0" smtClean="0"/>
                        <a:t> 11s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6m 32s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2540091" y="4962639"/>
            <a:ext cx="6062176" cy="445197"/>
          </a:xfrm>
          <a:prstGeom prst="rightArrow">
            <a:avLst>
              <a:gd name="adj1" fmla="val 2058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23063" y="5316177"/>
            <a:ext cx="89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Faster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737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5"/>
    </mc:Choice>
    <mc:Fallback xmlns="">
      <p:transition spd="slow" advTm="163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61532" y="5342367"/>
            <a:ext cx="423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Tests performed on NC coastal data set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49426"/>
              </p:ext>
            </p:extLst>
          </p:nvPr>
        </p:nvGraphicFramePr>
        <p:xfrm>
          <a:off x="457200" y="1600200"/>
          <a:ext cx="8229600" cy="3230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Algorithm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i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i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</a:rPr>
                        <a:t>r</a:t>
                      </a:r>
                      <a:endParaRPr lang="en-US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Shape Rendered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Hyperboloid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Plane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Hyperboloid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Plane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Binning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17.89s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17.53s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13.98s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17.2s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cap="small" dirty="0" err="1" smtClean="0"/>
                        <a:t>GVor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8m 15s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3m 16s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1m 24s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35.8s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Draw Queries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4m 1s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2m 26s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3m 44s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2m 28s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cap="none" dirty="0" err="1" smtClean="0"/>
                        <a:t>BufferAnalysis</a:t>
                      </a:r>
                      <a:endParaRPr lang="en-US" cap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45s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4m 18s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45s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5s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Write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4.54s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3.47s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4.53s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16m 26s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10m 23s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</a:t>
                      </a:r>
                      <a:r>
                        <a:rPr lang="en-US" baseline="0" dirty="0" smtClean="0"/>
                        <a:t> 11s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6m 32s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5"/>
    </mc:Choice>
    <mc:Fallback xmlns="">
      <p:transition spd="slow" advTm="163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61532" y="5342367"/>
            <a:ext cx="423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Tests performed on NC coastal data set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56685"/>
              </p:ext>
            </p:extLst>
          </p:nvPr>
        </p:nvGraphicFramePr>
        <p:xfrm>
          <a:off x="457200" y="1600200"/>
          <a:ext cx="8229600" cy="3230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Algorithm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i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i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chemeClr val="bg1"/>
                          </a:solidFill>
                        </a:rPr>
                        <a:t>r</a:t>
                      </a:r>
                      <a:endParaRPr lang="en-US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Shape Rendered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Hyperboloid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Plane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Hyperboloid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Plane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Binning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17.89s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17.53s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13.98s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17.2s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cap="small" dirty="0" err="1" smtClean="0"/>
                        <a:t>GVor</a:t>
                      </a:r>
                      <a:endParaRPr lang="en-US" cap="smal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 15s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16s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1m 24s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35.8s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Draw Queries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4m 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26s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3m 44s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2m 28s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cap="none" dirty="0" err="1" smtClean="0"/>
                        <a:t>BufferAnalysis</a:t>
                      </a:r>
                      <a:endParaRPr lang="en-US" cap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3m 45s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4m 18s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2m 45s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3m 5s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Write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5.2s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4.54s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3.47s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4.53s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16m 26s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10m 23s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8m</a:t>
                      </a:r>
                      <a:r>
                        <a:rPr lang="en-US" baseline="0" dirty="0" smtClean="0"/>
                        <a:t> 11s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6m 32s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3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5"/>
    </mc:Choice>
    <mc:Fallback xmlns="">
      <p:transition spd="slow" advTm="163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 relationship between memory and time trade-offs in </a:t>
            </a:r>
            <a:r>
              <a:rPr lang="en-US" i="1" dirty="0" smtClean="0"/>
              <a:t>d</a:t>
            </a:r>
            <a:r>
              <a:rPr lang="en-US" dirty="0" smtClean="0"/>
              <a:t>-dimensions</a:t>
            </a:r>
          </a:p>
          <a:p>
            <a:r>
              <a:rPr lang="en-US" dirty="0" smtClean="0"/>
              <a:t>We are open-sourcing </a:t>
            </a:r>
            <a:r>
              <a:rPr lang="en-US" dirty="0" err="1" smtClean="0"/>
              <a:t>TerraNNI</a:t>
            </a:r>
            <a:r>
              <a:rPr lang="en-US" dirty="0" smtClean="0"/>
              <a:t> for others to use</a:t>
            </a:r>
            <a:endParaRPr lang="en-US" dirty="0"/>
          </a:p>
          <a:p>
            <a:pPr lvl="1"/>
            <a:r>
              <a:rPr lang="en-US" dirty="0" smtClean="0"/>
              <a:t>Download it </a:t>
            </a:r>
            <a:r>
              <a:rPr lang="en-US" dirty="0" smtClean="0"/>
              <a:t>on </a:t>
            </a:r>
            <a:r>
              <a:rPr lang="en-US" dirty="0" err="1" smtClean="0"/>
              <a:t>Github</a:t>
            </a:r>
            <a:r>
              <a:rPr lang="en-US" dirty="0" smtClean="0"/>
              <a:t>:</a:t>
            </a:r>
            <a:endParaRPr lang="nl-NL" b="1" dirty="0" smtClean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4964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D16349"/>
                </a:solidFill>
              </a:rPr>
              <a:t>bit.ly</a:t>
            </a:r>
            <a:r>
              <a:rPr lang="en-US" sz="2800" b="1" dirty="0" smtClean="0">
                <a:solidFill>
                  <a:srgbClr val="D16349"/>
                </a:solidFill>
              </a:rPr>
              <a:t>/</a:t>
            </a:r>
            <a:r>
              <a:rPr lang="en-US" sz="2800" b="1" dirty="0" err="1" smtClean="0">
                <a:solidFill>
                  <a:srgbClr val="D16349"/>
                </a:solidFill>
              </a:rPr>
              <a:t>TerraNNI</a:t>
            </a:r>
            <a:endParaRPr lang="en-US" sz="2800" b="1" dirty="0">
              <a:solidFill>
                <a:srgbClr val="D163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4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135361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Thanks!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94650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</a:rPr>
              <a:t>Thanks to the Army Research Office for access to data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"/>
    </mc:Choice>
    <mc:Fallback xmlns="">
      <p:transition spd="slow" advTm="41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epth buffer" descr="figures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72" y="4632477"/>
            <a:ext cx="4991100" cy="123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Query Processing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59459841"/>
              </p:ext>
            </p:extLst>
          </p:nvPr>
        </p:nvGraphicFramePr>
        <p:xfrm>
          <a:off x="401376" y="1578444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angle 8"/>
          <p:cNvSpPr/>
          <p:nvPr/>
        </p:nvSpPr>
        <p:spPr>
          <a:xfrm>
            <a:off x="3186438" y="4434027"/>
            <a:ext cx="5647140" cy="189381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80289" y="1657571"/>
            <a:ext cx="5647140" cy="189381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QueryRender" descr="figures.pre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74" y="4642324"/>
            <a:ext cx="4991100" cy="12319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43723" y="1312884"/>
            <a:ext cx="158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Memory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83247" y="4110731"/>
            <a:ext cx="158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GPU Memory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57</a:t>
            </a:fld>
            <a:endParaRPr lang="en-US"/>
          </a:p>
        </p:txBody>
      </p:sp>
      <p:grpSp>
        <p:nvGrpSpPr>
          <p:cNvPr id="45" name="QueryStrip"/>
          <p:cNvGrpSpPr/>
          <p:nvPr/>
        </p:nvGrpSpPr>
        <p:grpSpPr>
          <a:xfrm>
            <a:off x="5119686" y="5902800"/>
            <a:ext cx="671511" cy="0"/>
            <a:chOff x="4194176" y="3194051"/>
            <a:chExt cx="274638" cy="0"/>
          </a:xfrm>
        </p:grpSpPr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4194176" y="3194051"/>
              <a:ext cx="93663" cy="0"/>
            </a:xfrm>
            <a:custGeom>
              <a:avLst/>
              <a:gdLst>
                <a:gd name="T0" fmla="*/ 240 w 240"/>
                <a:gd name="T1" fmla="*/ 240 w 240"/>
                <a:gd name="T2" fmla="*/ 0 w 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0">
                  <a:moveTo>
                    <a:pt x="240" y="0"/>
                  </a:move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4287839" y="3194051"/>
              <a:ext cx="180975" cy="0"/>
            </a:xfrm>
            <a:custGeom>
              <a:avLst/>
              <a:gdLst>
                <a:gd name="T0" fmla="*/ 0 w 454"/>
                <a:gd name="T1" fmla="*/ 0 w 454"/>
                <a:gd name="T2" fmla="*/ 454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0" y="0"/>
                  </a:moveTo>
                  <a:lnTo>
                    <a:pt x="0" y="0"/>
                  </a:lnTo>
                  <a:lnTo>
                    <a:pt x="454" y="0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VoronoiStrip"/>
          <p:cNvGrpSpPr>
            <a:grpSpLocks noChangeAspect="1"/>
          </p:cNvGrpSpPr>
          <p:nvPr/>
        </p:nvGrpSpPr>
        <p:grpSpPr bwMode="auto">
          <a:xfrm>
            <a:off x="3511484" y="5874095"/>
            <a:ext cx="4987925" cy="0"/>
            <a:chOff x="2222" y="3706"/>
            <a:chExt cx="3142" cy="0"/>
          </a:xfrm>
        </p:grpSpPr>
        <p:sp>
          <p:nvSpPr>
            <p:cNvPr id="48" name="Freeform 24"/>
            <p:cNvSpPr>
              <a:spLocks/>
            </p:cNvSpPr>
            <p:nvPr/>
          </p:nvSpPr>
          <p:spPr bwMode="auto">
            <a:xfrm>
              <a:off x="2222" y="3706"/>
              <a:ext cx="3142" cy="0"/>
            </a:xfrm>
            <a:custGeom>
              <a:avLst/>
              <a:gdLst>
                <a:gd name="T0" fmla="*/ 0 w 5227"/>
                <a:gd name="T1" fmla="*/ 0 w 5227"/>
                <a:gd name="T2" fmla="*/ 5227 w 52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27">
                  <a:moveTo>
                    <a:pt x="0" y="0"/>
                  </a:moveTo>
                  <a:lnTo>
                    <a:pt x="0" y="0"/>
                  </a:lnTo>
                  <a:lnTo>
                    <a:pt x="5227" y="0"/>
                  </a:lnTo>
                </a:path>
              </a:pathLst>
            </a:custGeom>
            <a:solidFill>
              <a:schemeClr val="accent2"/>
            </a:solidFill>
            <a:ln w="38100" cap="flat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847" y="3706"/>
              <a:ext cx="658" cy="0"/>
            </a:xfrm>
            <a:custGeom>
              <a:avLst/>
              <a:gdLst>
                <a:gd name="T0" fmla="*/ 0 w 1094"/>
                <a:gd name="T1" fmla="*/ 0 w 1094"/>
                <a:gd name="T2" fmla="*/ 1094 w 109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94">
                  <a:moveTo>
                    <a:pt x="0" y="0"/>
                  </a:moveTo>
                  <a:lnTo>
                    <a:pt x="0" y="0"/>
                  </a:lnTo>
                  <a:lnTo>
                    <a:pt x="1094" y="0"/>
                  </a:lnTo>
                </a:path>
              </a:pathLst>
            </a:custGeom>
            <a:noFill/>
            <a:ln w="38100" cap="flat">
              <a:solidFill>
                <a:srgbClr val="A02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/>
            <p:cNvSpPr>
              <a:spLocks/>
            </p:cNvSpPr>
            <p:nvPr/>
          </p:nvSpPr>
          <p:spPr bwMode="auto">
            <a:xfrm>
              <a:off x="3505" y="3706"/>
              <a:ext cx="753" cy="0"/>
            </a:xfrm>
            <a:custGeom>
              <a:avLst/>
              <a:gdLst>
                <a:gd name="T0" fmla="*/ 0 w 1253"/>
                <a:gd name="T1" fmla="*/ 0 w 1253"/>
                <a:gd name="T2" fmla="*/ 1253 w 12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53">
                  <a:moveTo>
                    <a:pt x="0" y="0"/>
                  </a:moveTo>
                  <a:lnTo>
                    <a:pt x="0" y="0"/>
                  </a:lnTo>
                  <a:lnTo>
                    <a:pt x="1253" y="0"/>
                  </a:lnTo>
                </a:path>
              </a:pathLst>
            </a:custGeom>
            <a:noFill/>
            <a:ln w="38100" cap="flat">
              <a:solidFill>
                <a:srgbClr val="FF8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/>
            <p:cNvSpPr>
              <a:spLocks/>
            </p:cNvSpPr>
            <p:nvPr/>
          </p:nvSpPr>
          <p:spPr bwMode="auto">
            <a:xfrm>
              <a:off x="4258" y="3706"/>
              <a:ext cx="1106" cy="0"/>
            </a:xfrm>
            <a:custGeom>
              <a:avLst/>
              <a:gdLst>
                <a:gd name="T0" fmla="*/ 0 w 1840"/>
                <a:gd name="T1" fmla="*/ 0 w 1840"/>
                <a:gd name="T2" fmla="*/ 1840 w 18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840">
                  <a:moveTo>
                    <a:pt x="0" y="0"/>
                  </a:moveTo>
                  <a:lnTo>
                    <a:pt x="0" y="0"/>
                  </a:lnTo>
                  <a:lnTo>
                    <a:pt x="1840" y="0"/>
                  </a:lnTo>
                </a:path>
              </a:pathLst>
            </a:custGeom>
            <a:noFill/>
            <a:ln w="38100" cap="flat">
              <a:solidFill>
                <a:srgbClr val="2E8B5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" name="VoronoiWithDepth" descr="figures.pre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74" y="4644280"/>
            <a:ext cx="4991100" cy="1435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98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64"/>
    </mc:Choice>
    <mc:Fallback>
      <p:transition xmlns:p14="http://schemas.microsoft.com/office/powerpoint/2010/main" spd="slow" advTm="362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75BEBFE7-0799-8F45-9BB4-38240387BC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75710544-DF41-254E-BCBD-A16485CC8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BEE11E83-0AB3-0445-B8ED-157A2D50B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00174 -0.39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E3AFE8C7-0CD8-6847-BC99-E9C9F63463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AC13792B-2690-9C44-B004-FAF5D99E9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3213669D-5059-1C43-9C85-ECFA4B71A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D53F695F-F812-734F-BEF0-3354179A9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00052 -0.5236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04F941B0-1CDD-ED44-89D1-976EFF2A0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D41AF0D6-08D1-9044-AEC0-69537F27C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337"/>
            <a:ext cx="8229600" cy="925402"/>
          </a:xfrm>
        </p:spPr>
        <p:txBody>
          <a:bodyPr>
            <a:normAutofit/>
          </a:bodyPr>
          <a:lstStyle/>
          <a:p>
            <a:r>
              <a:rPr lang="en-US" dirty="0" smtClean="0"/>
              <a:t>Natural Neighbor Interpolation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28691986"/>
              </p:ext>
            </p:extLst>
          </p:nvPr>
        </p:nvGraphicFramePr>
        <p:xfrm>
          <a:off x="362325" y="2140579"/>
          <a:ext cx="4213106" cy="1613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1" name="Equation" r:id="rId5" imgW="2387520" imgH="914400" progId="Equation.3">
                  <p:embed/>
                </p:oleObj>
              </mc:Choice>
              <mc:Fallback>
                <p:oleObj name="Equation" r:id="rId5" imgW="238752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2325" y="2140579"/>
                        <a:ext cx="4213106" cy="1613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23274" y="4409116"/>
            <a:ext cx="254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|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TPVor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lang="en-US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)| = 73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208" y="5238393"/>
            <a:ext cx="6827099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h(q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)=(</a:t>
            </a:r>
            <a:r>
              <a:rPr lang="en-US" i="1" dirty="0" smtClean="0">
                <a:solidFill>
                  <a:srgbClr val="9C6997"/>
                </a:solidFill>
                <a:latin typeface="Times New Roman"/>
                <a:cs typeface="Times New Roman"/>
              </a:rPr>
              <a:t>33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)+(</a:t>
            </a:r>
            <a:r>
              <a:rPr lang="en-US" i="1" dirty="0" smtClean="0">
                <a:solidFill>
                  <a:srgbClr val="608CC4"/>
                </a:solidFill>
                <a:latin typeface="Times New Roman"/>
                <a:cs typeface="Times New Roman"/>
              </a:rPr>
              <a:t>12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)+(</a:t>
            </a:r>
            <a:r>
              <a:rPr lang="en-US" i="1" dirty="0" smtClean="0">
                <a:solidFill>
                  <a:srgbClr val="7BE127"/>
                </a:solidFill>
                <a:latin typeface="Times New Roman"/>
                <a:cs typeface="Times New Roman"/>
              </a:rPr>
              <a:t>28</a:t>
            </a:r>
            <a:r>
              <a:rPr lang="en-US" i="1" dirty="0" smtClean="0">
                <a:latin typeface="Times New Roman"/>
                <a:cs typeface="Times New Roman"/>
              </a:rPr>
              <a:t>/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73</a:t>
            </a:r>
            <a:r>
              <a:rPr lang="en-US" i="1" dirty="0" smtClean="0">
                <a:latin typeface="Times New Roman"/>
                <a:cs typeface="Times New Roman"/>
              </a:rPr>
              <a:t>)h(p</a:t>
            </a:r>
            <a:r>
              <a:rPr lang="en-US" i="1" baseline="-25000" dirty="0" smtClean="0">
                <a:latin typeface="Times New Roman"/>
                <a:cs typeface="Times New Roman"/>
              </a:rPr>
              <a:t>3</a:t>
            </a:r>
            <a:r>
              <a:rPr lang="en-US" i="1" dirty="0" smtClean="0">
                <a:latin typeface="Times New Roman"/>
                <a:cs typeface="Times New Roman"/>
              </a:rPr>
              <a:t>)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274" y="5888182"/>
            <a:ext cx="34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 this process </a:t>
            </a:r>
            <a:r>
              <a:rPr lang="en-US" dirty="0" err="1" smtClean="0">
                <a:solidFill>
                  <a:schemeClr val="accent1"/>
                </a:solidFill>
                <a:latin typeface="Courier"/>
                <a:cs typeface="Courier"/>
              </a:rPr>
              <a:t>BufferAnalysis</a:t>
            </a:r>
            <a:endParaRPr lang="en-US" dirty="0">
              <a:solidFill>
                <a:schemeClr val="accent1"/>
              </a:solidFill>
              <a:latin typeface="Courier"/>
              <a:cs typeface="Courier"/>
            </a:endParaRPr>
          </a:p>
        </p:txBody>
      </p:sp>
      <p:pic>
        <p:nvPicPr>
          <p:cNvPr id="4" name="Picture 3" descr="figures.pres3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72" y="1329162"/>
            <a:ext cx="3793434" cy="4567221"/>
          </a:xfrm>
          <a:prstGeom prst="rect">
            <a:avLst/>
          </a:prstGeom>
        </p:spPr>
      </p:pic>
      <p:pic>
        <p:nvPicPr>
          <p:cNvPr id="7" name="Picture 6" descr="figures.pres3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08" y="1317182"/>
            <a:ext cx="3759620" cy="4572000"/>
          </a:xfrm>
          <a:prstGeom prst="rect">
            <a:avLst/>
          </a:prstGeom>
        </p:spPr>
      </p:pic>
      <p:pic>
        <p:nvPicPr>
          <p:cNvPr id="9" name="Picture 8" descr="figures.pres3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68" y="1329163"/>
            <a:ext cx="3797405" cy="4572000"/>
          </a:xfrm>
          <a:prstGeom prst="rect">
            <a:avLst/>
          </a:prstGeom>
        </p:spPr>
      </p:pic>
      <p:pic>
        <p:nvPicPr>
          <p:cNvPr id="13" name="Picture 12" descr="figures.pres3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49" y="1341144"/>
            <a:ext cx="3797405" cy="4572000"/>
          </a:xfrm>
          <a:prstGeom prst="rect">
            <a:avLst/>
          </a:prstGeom>
        </p:spPr>
      </p:pic>
      <p:pic>
        <p:nvPicPr>
          <p:cNvPr id="19" name="Picture 18" descr="figures.pres3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68" y="1329163"/>
            <a:ext cx="3797405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379" y="1542812"/>
            <a:ext cx="42517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Discrete version: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Area of new </a:t>
            </a:r>
            <a:r>
              <a:rPr lang="en-US" dirty="0" err="1" smtClean="0"/>
              <a:t>Voronoi</a:t>
            </a:r>
            <a:r>
              <a:rPr lang="en-US" dirty="0" smtClean="0"/>
              <a:t> Cell: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Interpolated value: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9738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1"/>
    </mc:Choice>
    <mc:Fallback>
      <p:transition xmlns:p14="http://schemas.microsoft.com/office/powerpoint/2010/main" spd="slow" advTm="46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Elevation Model (DEM)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 Information Systems need models</a:t>
            </a:r>
          </a:p>
          <a:p>
            <a:r>
              <a:rPr lang="en-US" dirty="0" smtClean="0"/>
              <a:t>Enables many applications</a:t>
            </a:r>
          </a:p>
          <a:p>
            <a:pPr lvl="1"/>
            <a:r>
              <a:rPr lang="en-US" dirty="0" smtClean="0"/>
              <a:t>Hydrology, contouring, noise computations, line-of-sight, city planning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"/>
    </mc:Choice>
    <mc:Fallback xmlns="">
      <p:transition spd="slow" advTm="6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 descr="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9" y="1481538"/>
            <a:ext cx="5908818" cy="4431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77" y="4532943"/>
            <a:ext cx="2585265" cy="206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55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"/>
    </mc:Choice>
    <mc:Fallback xmlns="">
      <p:transition spd="slow" advTm="1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9" y="1481538"/>
            <a:ext cx="5908818" cy="443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77" y="4532943"/>
            <a:ext cx="2585265" cy="206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8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"/>
    </mc:Choice>
    <mc:Fallback xmlns="">
      <p:transition spd="slow" advTm="7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6" cy="443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77" y="4532943"/>
            <a:ext cx="2585265" cy="206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63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"/>
    </mc:Choice>
    <mc:Fallback xmlns="">
      <p:transition spd="slow" advTm="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6" cy="4431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77" y="4532943"/>
            <a:ext cx="2585265" cy="206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5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"/>
    </mc:Choice>
    <mc:Fallback xmlns="">
      <p:transition spd="slow" advTm="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5" cy="4431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77" y="4532943"/>
            <a:ext cx="2585265" cy="206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74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"/>
    </mc:Choice>
    <mc:Fallback xmlns="">
      <p:transition spd="slow" advTm="1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5" cy="44316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77" y="4532943"/>
            <a:ext cx="2585265" cy="206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9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"/>
    </mc:Choice>
    <mc:Fallback xmlns="">
      <p:transition spd="slow" advTm="4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4" cy="44316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77" y="4532943"/>
            <a:ext cx="2585265" cy="206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9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"/>
    </mc:Choice>
    <mc:Fallback xmlns="">
      <p:transition spd="slow" advTm="1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88" y="1481538"/>
            <a:ext cx="5908814" cy="44316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4461" y="1834287"/>
            <a:ext cx="329249" cy="329231"/>
          </a:xfrm>
          <a:prstGeom prst="rect">
            <a:avLst/>
          </a:prstGeom>
          <a:solidFill>
            <a:srgbClr val="E22E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4165" y="181077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43995" y="2386467"/>
            <a:ext cx="329249" cy="329231"/>
          </a:xfrm>
          <a:prstGeom prst="rect">
            <a:avLst/>
          </a:prstGeom>
          <a:solidFill>
            <a:srgbClr val="6CF4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3699" y="2362950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3529" y="2950406"/>
            <a:ext cx="329249" cy="329231"/>
          </a:xfrm>
          <a:prstGeom prst="rect">
            <a:avLst/>
          </a:prstGeom>
          <a:solidFill>
            <a:srgbClr val="E03DF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43233" y="292688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43064" y="3479070"/>
            <a:ext cx="329249" cy="329231"/>
          </a:xfrm>
          <a:prstGeom prst="rect">
            <a:avLst/>
          </a:prstGeom>
          <a:solidFill>
            <a:srgbClr val="E974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42768" y="3455553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77479" y="4090042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44461" y="4091871"/>
            <a:ext cx="7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7093" y="6055500"/>
            <a:ext cx="656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h(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dirty="0" smtClean="0"/>
              <a:t>) = (10/40)h(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dirty="0" smtClean="0"/>
              <a:t>) + (10/40)h(</a:t>
            </a:r>
            <a:r>
              <a:rPr lang="en-US" i="1" dirty="0" smtClean="0">
                <a:solidFill>
                  <a:srgbClr val="6CF426"/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solidFill>
                  <a:srgbClr val="6CF426"/>
                </a:solidFill>
                <a:latin typeface="Times New Roman"/>
                <a:cs typeface="Times New Roman"/>
              </a:rPr>
              <a:t>2</a:t>
            </a:r>
            <a:r>
              <a:rPr lang="en-US" dirty="0" smtClean="0"/>
              <a:t>) +(10/40)h(</a:t>
            </a:r>
            <a:r>
              <a:rPr lang="en-US" i="1" dirty="0" smtClean="0">
                <a:solidFill>
                  <a:srgbClr val="E03DFB"/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solidFill>
                  <a:srgbClr val="E03DFB"/>
                </a:solidFill>
                <a:latin typeface="Times New Roman"/>
                <a:cs typeface="Times New Roman"/>
              </a:rPr>
              <a:t>3</a:t>
            </a:r>
            <a:r>
              <a:rPr lang="en-US" dirty="0" smtClean="0"/>
              <a:t>) +</a:t>
            </a:r>
            <a:r>
              <a:rPr lang="en-US" dirty="0"/>
              <a:t>(10/40)h(</a:t>
            </a:r>
            <a:r>
              <a:rPr lang="en-US" i="1" dirty="0" smtClean="0">
                <a:solidFill>
                  <a:srgbClr val="E97427"/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solidFill>
                  <a:srgbClr val="E97427"/>
                </a:solidFill>
                <a:latin typeface="Times New Roman"/>
                <a:cs typeface="Times New Roman"/>
              </a:rPr>
              <a:t>4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"/>
    </mc:Choice>
    <mc:Fallback xmlns="">
      <p:transition spd="slow" advTm="1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on </a:t>
            </a:r>
            <a:r>
              <a:rPr lang="en-US" dirty="0" smtClean="0">
                <a:latin typeface="Times New Roman"/>
                <a:cs typeface="Times New Roman"/>
              </a:rPr>
              <a:t>N x N x N</a:t>
            </a:r>
            <a:r>
              <a:rPr lang="en-US" dirty="0" smtClean="0"/>
              <a:t> Grids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46243" y="6161323"/>
            <a:ext cx="177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GPUVoronoi</a:t>
            </a:r>
            <a:r>
              <a:rPr lang="en-US" dirty="0" smtClean="0"/>
              <a:t>(S)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97425" y="6161323"/>
            <a:ext cx="3034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NNI and </a:t>
            </a:r>
            <a:r>
              <a:rPr lang="en-US" dirty="0" err="1" smtClean="0">
                <a:latin typeface="Courier"/>
                <a:cs typeface="Courier"/>
              </a:rPr>
              <a:t>BufferAnalysis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14" name="Picture 13" descr="voronoi3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12" y="1688990"/>
            <a:ext cx="3690483" cy="3484639"/>
          </a:xfrm>
          <a:prstGeom prst="rect">
            <a:avLst/>
          </a:prstGeom>
        </p:spPr>
      </p:pic>
      <p:pic>
        <p:nvPicPr>
          <p:cNvPr id="15" name="Picture 14" descr="voronoi3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94" y="1688534"/>
            <a:ext cx="3690483" cy="34846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1" y="1726740"/>
            <a:ext cx="3690483" cy="34317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25" y="1773315"/>
            <a:ext cx="3690483" cy="34317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1" y="1726283"/>
            <a:ext cx="3675807" cy="34317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25" y="1808134"/>
            <a:ext cx="3675807" cy="3431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87" y="1758797"/>
            <a:ext cx="3675807" cy="336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42" y="1840647"/>
            <a:ext cx="3675807" cy="336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5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"/>
    </mc:Choice>
    <mc:Fallback xmlns="">
      <p:transition spd="slow" advTm="13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GPUVoronoi</a:t>
            </a:r>
            <a:r>
              <a:rPr lang="en-US" dirty="0" smtClean="0"/>
              <a:t>(</a:t>
            </a:r>
            <a:r>
              <a:rPr lang="en-US" i="1" dirty="0" smtClean="0"/>
              <a:t>S</a:t>
            </a:r>
            <a:r>
              <a:rPr lang="en-US" dirty="0" smtClean="0"/>
              <a:t>) Overlap</a:t>
            </a:r>
            <a:endParaRPr lang="en-US" dirty="0"/>
          </a:p>
        </p:txBody>
      </p:sp>
      <p:pic>
        <p:nvPicPr>
          <p:cNvPr id="6" name="Content Placeholder 5" descr="voronoi2-4r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7" name="Content Placeholder 6" descr="voronoi3-5r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r="14440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"/>
    </mc:Choice>
    <mc:Fallback xmlns="">
      <p:transition spd="slow" advTm="1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Terrain Models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0" y="1384735"/>
            <a:ext cx="4808007" cy="513589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Linear interpolation based on Delaunay triangulation </a:t>
            </a:r>
            <a:r>
              <a:rPr lang="en-US" dirty="0" smtClean="0">
                <a:solidFill>
                  <a:schemeClr val="tx2"/>
                </a:solidFill>
              </a:rPr>
              <a:t>[</a:t>
            </a:r>
            <a:r>
              <a:rPr lang="en-US" dirty="0" err="1" smtClean="0">
                <a:solidFill>
                  <a:schemeClr val="tx2"/>
                </a:solidFill>
              </a:rPr>
              <a:t>Agarwal</a:t>
            </a:r>
            <a:r>
              <a:rPr lang="en-US" dirty="0" smtClean="0">
                <a:solidFill>
                  <a:schemeClr val="tx2"/>
                </a:solidFill>
              </a:rPr>
              <a:t> et al. ‘05]</a:t>
            </a:r>
          </a:p>
          <a:p>
            <a:pPr lvl="1"/>
            <a:r>
              <a:rPr lang="en-US" dirty="0" smtClean="0"/>
              <a:t>Simple but not smooth</a:t>
            </a:r>
          </a:p>
          <a:p>
            <a:pPr lvl="1"/>
            <a:r>
              <a:rPr lang="en-US" dirty="0" smtClean="0"/>
              <a:t>Relatively fast</a:t>
            </a:r>
          </a:p>
          <a:p>
            <a:r>
              <a:rPr lang="en-US" dirty="0" smtClean="0"/>
              <a:t>Regularized spline with tension (RST) </a:t>
            </a:r>
            <a:r>
              <a:rPr lang="en-US" dirty="0" smtClean="0">
                <a:solidFill>
                  <a:schemeClr val="tx2"/>
                </a:solidFill>
              </a:rPr>
              <a:t>[</a:t>
            </a:r>
            <a:r>
              <a:rPr lang="de-DE" dirty="0" err="1" smtClean="0">
                <a:solidFill>
                  <a:schemeClr val="tx2"/>
                </a:solidFill>
              </a:rPr>
              <a:t>Mitasova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et al. ‘93]</a:t>
            </a:r>
          </a:p>
          <a:p>
            <a:pPr lvl="1"/>
            <a:r>
              <a:rPr lang="en-US" dirty="0" smtClean="0"/>
              <a:t>Uses high-order polynomials</a:t>
            </a:r>
          </a:p>
          <a:p>
            <a:pPr lvl="1"/>
            <a:r>
              <a:rPr lang="en-US" dirty="0" smtClean="0"/>
              <a:t>Better with sparse data</a:t>
            </a:r>
          </a:p>
          <a:p>
            <a:pPr lvl="1"/>
            <a:r>
              <a:rPr lang="en-US" dirty="0" smtClean="0"/>
              <a:t>Slow</a:t>
            </a:r>
          </a:p>
          <a:p>
            <a:r>
              <a:rPr lang="en-US" dirty="0" smtClean="0"/>
              <a:t>Natural Neighbor Interpolation (NNI) </a:t>
            </a:r>
            <a:r>
              <a:rPr lang="en-US" dirty="0" smtClean="0">
                <a:solidFill>
                  <a:schemeClr val="tx2"/>
                </a:solidFill>
              </a:rPr>
              <a:t>[Beutel et al. ‘10]</a:t>
            </a:r>
          </a:p>
          <a:p>
            <a:pPr lvl="1"/>
            <a:r>
              <a:rPr lang="en-US" dirty="0" smtClean="0"/>
              <a:t>Smooth, fast, and scalable</a:t>
            </a:r>
          </a:p>
          <a:p>
            <a:pPr lvl="1"/>
            <a:r>
              <a:rPr lang="en-US" dirty="0" smtClean="0"/>
              <a:t>Discretized on the GPU</a:t>
            </a:r>
          </a:p>
        </p:txBody>
      </p:sp>
      <p:pic>
        <p:nvPicPr>
          <p:cNvPr id="11" name="Content Placeholder 10" descr="2000px-Delaunay_Triangulation_(100_Points).svg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>
            <a:off x="4897672" y="1588860"/>
            <a:ext cx="4038600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 descr="figures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38" y="1750181"/>
            <a:ext cx="4176486" cy="41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"/>
    </mc:Choice>
    <mc:Fallback xmlns="">
      <p:transition spd="slow" advTm="3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Lower Envelope – Continuous in Time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69</a:t>
            </a:fld>
            <a:endParaRPr lang="en-US"/>
          </a:p>
        </p:txBody>
      </p:sp>
      <p:pic>
        <p:nvPicPr>
          <p:cNvPr id="10" name="vor1.2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625600"/>
            <a:ext cx="4038600" cy="4475163"/>
          </a:xfrm>
        </p:spPr>
      </p:pic>
      <p:pic>
        <p:nvPicPr>
          <p:cNvPr id="13" name="vor2.2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1972" y="1571625"/>
            <a:ext cx="4038600" cy="2782887"/>
          </a:xfrm>
        </p:spPr>
      </p:pic>
      <p:pic>
        <p:nvPicPr>
          <p:cNvPr id="6" name="Picture 5" descr="point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4436377"/>
            <a:ext cx="2557572" cy="24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9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Buffers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84096" y="1398106"/>
            <a:ext cx="4559904" cy="5219595"/>
          </a:xfrm>
        </p:spPr>
        <p:txBody>
          <a:bodyPr>
            <a:normAutofit/>
          </a:bodyPr>
          <a:lstStyle/>
          <a:p>
            <a:r>
              <a:rPr lang="en-US" dirty="0" smtClean="0"/>
              <a:t>Buffers are </a:t>
            </a:r>
            <a:r>
              <a:rPr lang="en-US" dirty="0" smtClean="0">
                <a:solidFill>
                  <a:srgbClr val="C0504D"/>
                </a:solidFill>
              </a:rPr>
              <a:t>2D array of pixels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Color Buffer</a:t>
            </a:r>
          </a:p>
          <a:p>
            <a:pPr lvl="1"/>
            <a:r>
              <a:rPr lang="en-US" dirty="0" smtClean="0"/>
              <a:t>Stores information about color as seen from viewpoint </a:t>
            </a:r>
          </a:p>
          <a:p>
            <a:r>
              <a:rPr lang="en-US" dirty="0" smtClean="0"/>
              <a:t>Depth </a:t>
            </a:r>
            <a:r>
              <a:rPr lang="en-US" dirty="0"/>
              <a:t>buffer</a:t>
            </a:r>
          </a:p>
          <a:p>
            <a:pPr lvl="1"/>
            <a:r>
              <a:rPr lang="en-US" dirty="0"/>
              <a:t>Stores </a:t>
            </a:r>
            <a:r>
              <a:rPr lang="en-US" dirty="0">
                <a:solidFill>
                  <a:srgbClr val="C0504D"/>
                </a:solidFill>
              </a:rPr>
              <a:t>distance to closest object</a:t>
            </a:r>
            <a:r>
              <a:rPr lang="en-US" dirty="0"/>
              <a:t> from </a:t>
            </a:r>
            <a:r>
              <a:rPr lang="en-US" dirty="0" smtClean="0"/>
              <a:t>viewpoint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70</a:t>
            </a:fld>
            <a:endParaRPr lang="en-US" dirty="0"/>
          </a:p>
        </p:txBody>
      </p:sp>
      <p:pic>
        <p:nvPicPr>
          <p:cNvPr id="4" name="Picture 3" descr="try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888" y="1324234"/>
            <a:ext cx="5211011" cy="45897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393" y="1094081"/>
            <a:ext cx="147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50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82"/>
    </mc:Choice>
    <mc:Fallback>
      <p:transition xmlns:p14="http://schemas.microsoft.com/office/powerpoint/2010/main" spd="slow" advTm="3718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Larger Grids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01600" y="1600200"/>
                <a:ext cx="4775200" cy="4525963"/>
              </a:xfrm>
            </p:spPr>
            <p:txBody>
              <a:bodyPr/>
              <a:lstStyle/>
              <a:p>
                <a:r>
                  <a:rPr lang="en-US" dirty="0" smtClean="0"/>
                  <a:t>Grids restricted by size of memory on GPU</a:t>
                </a:r>
              </a:p>
              <a:p>
                <a:r>
                  <a:rPr lang="en-US" dirty="0" smtClean="0"/>
                  <a:t>Use I/O-efficient </a:t>
                </a:r>
                <a:r>
                  <a:rPr lang="en-US" dirty="0" smtClean="0">
                    <a:solidFill>
                      <a:srgbClr val="C0504D"/>
                    </a:solidFill>
                  </a:rPr>
                  <a:t>partitioning</a:t>
                </a:r>
                <a:endParaRPr lang="en-US" dirty="0" smtClean="0"/>
              </a:p>
              <a:p>
                <a:pPr lvl="1"/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/>
                      </a:rPr>
                      <m:t>𝑂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ℳ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ℬ</m:t>
                                </m:r>
                              </m:den>
                            </m:f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/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 smtClean="0"/>
                  <a:t> recursion depth</a:t>
                </a:r>
              </a:p>
              <a:p>
                <a:pPr marL="457200" lvl="1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1600" y="1600200"/>
                <a:ext cx="4775200" cy="4525963"/>
              </a:xfrm>
              <a:blipFill rotWithShape="1">
                <a:blip r:embed="rId2"/>
                <a:stretch>
                  <a:fillRect l="-229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figures.pres2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48" b="-814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3"/>
    </mc:Choice>
    <mc:Fallback xmlns="">
      <p:transition spd="slow" advTm="192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76873"/>
              </p:ext>
            </p:extLst>
          </p:nvPr>
        </p:nvGraphicFramePr>
        <p:xfrm>
          <a:off x="457200" y="1600200"/>
          <a:ext cx="641807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16m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338m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9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4"/>
    </mc:Choice>
    <mc:Fallback xmlns="">
      <p:transition spd="slow" advTm="193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368733"/>
              </p:ext>
            </p:extLst>
          </p:nvPr>
        </p:nvGraphicFramePr>
        <p:xfrm>
          <a:off x="457200" y="1600200"/>
          <a:ext cx="641807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16m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338m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2m 40s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36m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1m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10s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17m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1m 30s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19m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7"/>
    </mc:Choice>
    <mc:Fallback xmlns="">
      <p:transition spd="slow" advTm="2873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Quality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Afghanistan</a:t>
            </a:r>
          </a:p>
          <a:p>
            <a:pPr algn="ctr"/>
            <a:r>
              <a:rPr lang="en-US" dirty="0" smtClean="0"/>
              <a:t>all ground points</a:t>
            </a:r>
            <a:endParaRPr lang="en-US" dirty="0"/>
          </a:p>
        </p:txBody>
      </p:sp>
      <p:pic>
        <p:nvPicPr>
          <p:cNvPr id="7" name="Content Placeholder 6" descr="a2-all-contour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139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Afghanistan</a:t>
            </a:r>
          </a:p>
          <a:p>
            <a:pPr algn="ctr"/>
            <a:r>
              <a:rPr lang="da-DK" dirty="0" err="1" smtClean="0"/>
              <a:t>sparse</a:t>
            </a:r>
            <a:r>
              <a:rPr lang="en-US" dirty="0" smtClean="0"/>
              <a:t> ground points</a:t>
            </a:r>
            <a:endParaRPr lang="en-US" dirty="0"/>
          </a:p>
        </p:txBody>
      </p:sp>
      <p:pic>
        <p:nvPicPr>
          <p:cNvPr id="8" name="Content Placeholder 7" descr="a2-contour-16th-3.pdf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120"/>
          <a:stretch>
            <a:fillRect/>
          </a:stretch>
        </p:blipFill>
        <p:spPr>
          <a:xfrm>
            <a:off x="4604024" y="2219264"/>
            <a:ext cx="4041775" cy="39512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74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39343" y="6374241"/>
            <a:ext cx="136923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35998" y="6670422"/>
            <a:ext cx="136923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12925" y="6170552"/>
            <a:ext cx="58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12925" y="6488668"/>
            <a:ext cx="216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Linear Interpolation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8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8"/>
    </mc:Choice>
    <mc:Fallback xmlns="">
      <p:transition spd="slow" advTm="293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Batching NNI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a given pixel, only need to know if </a:t>
            </a:r>
            <a:r>
              <a:rPr lang="en-US" dirty="0" err="1" smtClean="0"/>
              <a:t>Voronoi</a:t>
            </a:r>
            <a:r>
              <a:rPr lang="en-US" dirty="0" smtClean="0"/>
              <a:t> cell for </a:t>
            </a:r>
            <a:r>
              <a:rPr lang="en-US" i="1" dirty="0" smtClean="0">
                <a:latin typeface="Times New Roman"/>
                <a:cs typeface="Times New Roman"/>
              </a:rPr>
              <a:t>q</a:t>
            </a:r>
            <a:r>
              <a:rPr lang="en-US" dirty="0" smtClean="0"/>
              <a:t> covers it (Y/N)</a:t>
            </a:r>
          </a:p>
          <a:p>
            <a:r>
              <a:rPr lang="en-US" dirty="0" smtClean="0"/>
              <a:t>Only use one bit in color buffer for each query</a:t>
            </a:r>
          </a:p>
          <a:p>
            <a:r>
              <a:rPr lang="en-US" dirty="0" smtClean="0"/>
              <a:t>Color buffer performs bitwise-OR</a:t>
            </a:r>
            <a:endParaRPr lang="en-US" dirty="0"/>
          </a:p>
        </p:txBody>
      </p:sp>
      <p:pic>
        <p:nvPicPr>
          <p:cNvPr id="6" name="Content Placeholder 5" descr="figures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" r="-3717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 descr="figures.p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73" y="1600199"/>
            <a:ext cx="3767689" cy="4581813"/>
          </a:xfrm>
          <a:prstGeom prst="rect">
            <a:avLst/>
          </a:prstGeom>
        </p:spPr>
      </p:pic>
      <p:pic>
        <p:nvPicPr>
          <p:cNvPr id="8" name="Picture 7" descr="figures.p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73" y="1600199"/>
            <a:ext cx="3767689" cy="4536223"/>
          </a:xfrm>
          <a:prstGeom prst="rect">
            <a:avLst/>
          </a:prstGeom>
        </p:spPr>
      </p:pic>
      <p:pic>
        <p:nvPicPr>
          <p:cNvPr id="9" name="Picture 8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73" y="1600199"/>
            <a:ext cx="3767689" cy="45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1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"/>
    </mc:Choice>
    <mc:Fallback xmlns="">
      <p:transition spd="slow" advTm="1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NNI for Grid DEM Construction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73092" y="1319347"/>
            <a:ext cx="5065074" cy="6222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Grid of queries, 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dirty="0" smtClean="0"/>
              <a:t> </a:t>
            </a:r>
            <a:r>
              <a:rPr lang="en-US" sz="2000" dirty="0" smtClean="0"/>
              <a:t>x</a:t>
            </a:r>
            <a:r>
              <a:rPr lang="en-US" dirty="0" smtClean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Arial"/>
                <a:cs typeface="Arial"/>
              </a:rPr>
              <a:t>grid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76</a:t>
            </a:fld>
            <a:endParaRPr lang="en-US"/>
          </a:p>
        </p:txBody>
      </p:sp>
      <p:pic>
        <p:nvPicPr>
          <p:cNvPr id="9" name="Picture 8" descr="figures.pr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59" y="2147766"/>
            <a:ext cx="5243700" cy="42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"/>
    </mc:Choice>
    <mc:Fallback xmlns="">
      <p:transition spd="slow" advTm="14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Batched NNI on Grids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170458"/>
            <a:ext cx="4038600" cy="5112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pl-PL" i="1" dirty="0" smtClean="0">
                <a:latin typeface="Times New Roman"/>
                <a:cs typeface="Times New Roman"/>
              </a:rPr>
              <a:t>w</a:t>
            </a:r>
            <a:r>
              <a:rPr lang="en-US" dirty="0" smtClean="0"/>
              <a:t> is number of bits in color buffer (and number of queries we can handle by previous algorithm)</a:t>
            </a:r>
          </a:p>
          <a:p>
            <a:endParaRPr lang="en-US" dirty="0" smtClean="0"/>
          </a:p>
          <a:p>
            <a:r>
              <a:rPr lang="en-US" dirty="0" smtClean="0"/>
              <a:t>Break grid into query blocks of size </a:t>
            </a:r>
            <a:r>
              <a:rPr lang="en-US" i="1" dirty="0" smtClean="0">
                <a:latin typeface="Times New Roman"/>
                <a:cs typeface="Times New Roman"/>
              </a:rPr>
              <a:t>B </a:t>
            </a:r>
            <a:r>
              <a:rPr lang="en-US" dirty="0" smtClean="0">
                <a:latin typeface="Times New Roman"/>
                <a:cs typeface="Times New Roman"/>
              </a:rPr>
              <a:t>x</a:t>
            </a:r>
            <a:r>
              <a:rPr lang="en-US" i="1" dirty="0" smtClean="0">
                <a:latin typeface="Times New Roman"/>
                <a:cs typeface="Times New Roman"/>
              </a:rPr>
              <a:t> B</a:t>
            </a:r>
          </a:p>
          <a:p>
            <a:r>
              <a:rPr lang="en-US" dirty="0" smtClean="0"/>
              <a:t>Could handle </a:t>
            </a:r>
            <a:r>
              <a:rPr lang="en-US" dirty="0" smtClean="0">
                <a:solidFill>
                  <a:srgbClr val="C0504D"/>
                </a:solidFill>
              </a:rPr>
              <a:t>each in one pass</a:t>
            </a:r>
            <a:r>
              <a:rPr lang="en-US" dirty="0" smtClean="0"/>
              <a:t> with previous algorithm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912823"/>
              </p:ext>
            </p:extLst>
          </p:nvPr>
        </p:nvGraphicFramePr>
        <p:xfrm>
          <a:off x="5948552" y="3576183"/>
          <a:ext cx="1209296" cy="62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06" name="Equation" r:id="rId4" imgW="609600" imgH="317500" progId="Equation.3">
                  <p:embed/>
                </p:oleObj>
              </mc:Choice>
              <mc:Fallback>
                <p:oleObj name="Equation" r:id="rId4" imgW="6096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48552" y="3576183"/>
                        <a:ext cx="1209296" cy="629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figures.pres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" y="1915756"/>
            <a:ext cx="4368449" cy="3579191"/>
          </a:xfrm>
          <a:prstGeom prst="rect">
            <a:avLst/>
          </a:prstGeom>
        </p:spPr>
      </p:pic>
      <p:pic>
        <p:nvPicPr>
          <p:cNvPr id="11" name="Picture 10" descr="figures.pres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" y="1911846"/>
            <a:ext cx="4378962" cy="3900588"/>
          </a:xfrm>
          <a:prstGeom prst="rect">
            <a:avLst/>
          </a:prstGeom>
        </p:spPr>
      </p:pic>
      <p:pic>
        <p:nvPicPr>
          <p:cNvPr id="12" name="Picture 11" descr="figures.pres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1" y="1911846"/>
            <a:ext cx="4378962" cy="3900588"/>
          </a:xfrm>
          <a:prstGeom prst="rect">
            <a:avLst/>
          </a:prstGeom>
        </p:spPr>
      </p:pic>
      <p:pic>
        <p:nvPicPr>
          <p:cNvPr id="10" name="Picture 9" descr="figures.pres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1" y="1911845"/>
            <a:ext cx="4364411" cy="3887627"/>
          </a:xfrm>
          <a:prstGeom prst="rect">
            <a:avLst/>
          </a:prstGeom>
        </p:spPr>
      </p:pic>
      <p:pic>
        <p:nvPicPr>
          <p:cNvPr id="13" name="Picture 12" descr="figures.pres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" y="1911845"/>
            <a:ext cx="4364410" cy="38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Batched NNI on Grids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600200"/>
                <a:ext cx="4242076" cy="4807026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Assumptions: 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/>
                      </a:rPr>
                      <m:t>2</m:t>
                    </m:r>
                    <m:r>
                      <a:rPr lang="en-US" b="0" i="1" smtClean="0">
                        <a:latin typeface="Cambria Math"/>
                      </a:rPr>
                      <m:t>𝑟</m:t>
                    </m:r>
                    <m:r>
                      <a:rPr lang="en-US" b="0" i="1" smtClean="0">
                        <a:latin typeface="Cambria Math"/>
                      </a:rPr>
                      <m:t>&lt;</m:t>
                    </m:r>
                    <m:r>
                      <a:rPr lang="en-US" b="0" i="1" smtClean="0">
                        <a:latin typeface="Cambria Math"/>
                      </a:rPr>
                      <m:t>𝐵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Queries in same position in different query blocks are </a:t>
                </a:r>
                <a:r>
                  <a:rPr lang="en-US" dirty="0" smtClean="0">
                    <a:solidFill>
                      <a:srgbClr val="C0504D"/>
                    </a:solidFill>
                  </a:rPr>
                  <a:t>independent</a:t>
                </a:r>
              </a:p>
              <a:p>
                <a:r>
                  <a:rPr lang="en-US" dirty="0" smtClean="0"/>
                  <a:t>Execute previous algorithm on each query block simultaneously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600200"/>
                <a:ext cx="4242076" cy="4807026"/>
              </a:xfrm>
              <a:blipFill rotWithShape="1">
                <a:blip r:embed="rId2"/>
                <a:stretch>
                  <a:fillRect l="-2590" t="-1142" r="-1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78</a:t>
            </a:fld>
            <a:endParaRPr lang="en-US"/>
          </a:p>
        </p:txBody>
      </p:sp>
      <p:pic>
        <p:nvPicPr>
          <p:cNvPr id="8" name="Picture 7" descr="figures.pre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" y="1646766"/>
            <a:ext cx="4375254" cy="4545996"/>
          </a:xfrm>
          <a:prstGeom prst="rect">
            <a:avLst/>
          </a:prstGeom>
        </p:spPr>
      </p:pic>
      <p:pic>
        <p:nvPicPr>
          <p:cNvPr id="9" name="Picture 8" descr="figures.pres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" y="1644951"/>
            <a:ext cx="4380291" cy="4551229"/>
          </a:xfrm>
          <a:prstGeom prst="rect">
            <a:avLst/>
          </a:prstGeom>
        </p:spPr>
      </p:pic>
      <p:pic>
        <p:nvPicPr>
          <p:cNvPr id="10" name="Picture 9" descr="figures.pres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6" y="1389136"/>
            <a:ext cx="4109415" cy="4815721"/>
          </a:xfrm>
          <a:prstGeom prst="rect">
            <a:avLst/>
          </a:prstGeom>
        </p:spPr>
      </p:pic>
      <p:pic>
        <p:nvPicPr>
          <p:cNvPr id="11" name="Picture 10" descr="figures.pres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2" y="1390952"/>
            <a:ext cx="4368198" cy="4794363"/>
          </a:xfrm>
          <a:prstGeom prst="rect">
            <a:avLst/>
          </a:prstGeom>
        </p:spPr>
      </p:pic>
      <p:pic>
        <p:nvPicPr>
          <p:cNvPr id="12" name="Picture 11" descr="figures.pres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2" y="1646766"/>
            <a:ext cx="4097867" cy="45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766"/>
            <a:ext cx="9144000" cy="854258"/>
          </a:xfrm>
        </p:spPr>
        <p:txBody>
          <a:bodyPr/>
          <a:lstStyle/>
          <a:p>
            <a:r>
              <a:rPr lang="en-US" dirty="0" err="1" smtClean="0"/>
              <a:t>Voronoi</a:t>
            </a:r>
            <a:r>
              <a:rPr lang="en-US" dirty="0" smtClean="0"/>
              <a:t> </a:t>
            </a:r>
            <a:r>
              <a:rPr lang="en-US" dirty="0" smtClean="0"/>
              <a:t>Diagram in 2D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15248399"/>
              </p:ext>
            </p:extLst>
          </p:nvPr>
        </p:nvGraphicFramePr>
        <p:xfrm>
          <a:off x="4664075" y="3663950"/>
          <a:ext cx="437832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68" name="Equation" r:id="rId5" imgW="2667000" imgH="279400" progId="Equation.3">
                  <p:embed/>
                </p:oleObj>
              </mc:Choice>
              <mc:Fallback>
                <p:oleObj name="Equation" r:id="rId5" imgW="2667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64075" y="3663950"/>
                        <a:ext cx="4378325" cy="458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60848" y="2043108"/>
            <a:ext cx="4357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dirty="0" err="1" smtClean="0"/>
              <a:t>Voronoi</a:t>
            </a:r>
            <a:r>
              <a:rPr lang="en-US" dirty="0" smtClean="0"/>
              <a:t> cell </a:t>
            </a:r>
            <a:r>
              <a:rPr lang="en-US" dirty="0" err="1" smtClean="0"/>
              <a:t>Vor</a:t>
            </a:r>
            <a:r>
              <a:rPr lang="en-US" dirty="0" smtClean="0"/>
              <a:t>(</a:t>
            </a:r>
            <a:r>
              <a:rPr lang="en-US" i="1" dirty="0" smtClean="0"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) is the region in space for which </a:t>
            </a:r>
            <a:r>
              <a:rPr lang="en-US" i="1" dirty="0" smtClean="0">
                <a:latin typeface="Times New Roman"/>
                <a:cs typeface="Times New Roman"/>
              </a:rPr>
              <a:t>p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 is the closest point (the </a:t>
            </a:r>
            <a:r>
              <a:rPr lang="en-US" dirty="0" smtClean="0">
                <a:solidFill>
                  <a:srgbClr val="C0504D"/>
                </a:solidFill>
              </a:rPr>
              <a:t>nearest neighbor</a:t>
            </a:r>
            <a:r>
              <a:rPr lang="en-US" dirty="0" smtClean="0"/>
              <a:t>) from the set of input points </a:t>
            </a:r>
            <a:r>
              <a:rPr lang="en-US" i="1" dirty="0" smtClean="0">
                <a:latin typeface="Times New Roman"/>
                <a:cs typeface="Times New Roman"/>
              </a:rPr>
              <a:t>S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4" name="Picture 3" descr="VDipe.pr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5" y="1411434"/>
            <a:ext cx="4495800" cy="4292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032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"/>
    </mc:Choice>
    <mc:Fallback xmlns="">
      <p:transition spd="slow" advTm="253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together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79</a:t>
            </a:fld>
            <a:endParaRPr lang="en-US"/>
          </a:p>
        </p:txBody>
      </p:sp>
      <p:pic>
        <p:nvPicPr>
          <p:cNvPr id="3" name="Picture 2" descr="figures.pr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96" y="1502880"/>
            <a:ext cx="4023360" cy="4023360"/>
          </a:xfrm>
          <a:prstGeom prst="rect">
            <a:avLst/>
          </a:prstGeom>
        </p:spPr>
      </p:pic>
      <p:pic>
        <p:nvPicPr>
          <p:cNvPr id="4" name="Picture 3" descr="figures.pres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98" y="1502882"/>
            <a:ext cx="4023360" cy="4023360"/>
          </a:xfrm>
          <a:prstGeom prst="rect">
            <a:avLst/>
          </a:prstGeom>
        </p:spPr>
      </p:pic>
      <p:pic>
        <p:nvPicPr>
          <p:cNvPr id="16" name="Picture 15" descr="figures.pre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97" y="1346890"/>
            <a:ext cx="4175896" cy="4583300"/>
          </a:xfrm>
          <a:prstGeom prst="rect">
            <a:avLst/>
          </a:prstGeom>
        </p:spPr>
      </p:pic>
      <p:pic>
        <p:nvPicPr>
          <p:cNvPr id="18" name="Picture 17" descr="figures.p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79" y="151486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"/>
    </mc:Choice>
    <mc:Fallback xmlns="">
      <p:transition spd="slow" advTm="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961E-7 3.8499E-6 L -0.27093 0.001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6" y="9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859E-6 3.8499E-6 L -0.49635 3.8499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- Efficiency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11123"/>
              </p:ext>
            </p:extLst>
          </p:nvPr>
        </p:nvGraphicFramePr>
        <p:xfrm>
          <a:off x="457200" y="1600200"/>
          <a:ext cx="641807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550"/>
                <a:gridCol w="1616250"/>
                <a:gridCol w="230327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Fort</a:t>
                      </a:r>
                      <a:r>
                        <a:rPr lang="en-US" baseline="0" dirty="0" smtClean="0"/>
                        <a:t> Leonard Wood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of input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 of output (10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Linear Interpolation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16m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338m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NNI without CUDA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Binning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1m 30s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17m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      Interpolation Time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19m</a:t>
                      </a:r>
                      <a:r>
                        <a:rPr lang="en-US" baseline="0" dirty="0" smtClean="0">
                          <a:solidFill>
                            <a:srgbClr val="595959"/>
                          </a:solidFill>
                        </a:rPr>
                        <a:t> 30s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169m</a:t>
                      </a:r>
                      <a:endParaRPr lang="en-US" dirty="0">
                        <a:solidFill>
                          <a:srgbClr val="59595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9212" y="5891401"/>
            <a:ext cx="19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 in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7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"/>
    </mc:Choice>
    <mc:Fallback xmlns="">
      <p:transition spd="slow" advTm="1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Monotype Corsiva"/>
                <a:cs typeface="Monotype Corsiva"/>
              </a:rPr>
              <a:t>F</a:t>
            </a:r>
            <a:r>
              <a:rPr lang="en-US" baseline="-25000" dirty="0" err="1" smtClean="0">
                <a:latin typeface="Times New Roman"/>
                <a:cs typeface="Times New Roman"/>
              </a:rPr>
              <a:t>τ</a:t>
            </a:r>
            <a:r>
              <a:rPr lang="en-US" dirty="0" smtClean="0"/>
              <a:t> – </a:t>
            </a:r>
            <a:r>
              <a:rPr lang="en-US" dirty="0" err="1" smtClean="0"/>
              <a:t>Framebuffer</a:t>
            </a:r>
            <a:r>
              <a:rPr lang="en-US" dirty="0" smtClean="0"/>
              <a:t> </a:t>
            </a:r>
            <a:r>
              <a:rPr lang="en-US" dirty="0">
                <a:cs typeface="Times New Roman"/>
              </a:rPr>
              <a:t>with </a:t>
            </a:r>
            <a:r>
              <a:rPr lang="en-US" dirty="0" err="1">
                <a:cs typeface="Times New Roman"/>
              </a:rPr>
              <a:t>Voronoi</a:t>
            </a:r>
            <a:r>
              <a:rPr lang="en-US" dirty="0">
                <a:cs typeface="Times New Roman"/>
              </a:rPr>
              <a:t> at </a:t>
            </a:r>
            <a:r>
              <a:rPr lang="en-US" dirty="0" smtClean="0"/>
              <a:t>time </a:t>
            </a:r>
            <a:r>
              <a:rPr lang="en-US" dirty="0" err="1" smtClean="0">
                <a:latin typeface="Times New Roman"/>
                <a:cs typeface="Times New Roman"/>
              </a:rPr>
              <a:t>τ</a:t>
            </a:r>
            <a:endParaRPr lang="en-US" dirty="0" smtClean="0"/>
          </a:p>
          <a:p>
            <a:r>
              <a:rPr lang="en-US" dirty="0" err="1" smtClean="0">
                <a:latin typeface="Times New Roman"/>
                <a:cs typeface="Times New Roman"/>
              </a:rPr>
              <a:t>Δ</a:t>
            </a:r>
            <a:r>
              <a:rPr lang="en-US" dirty="0" smtClean="0">
                <a:latin typeface="Times New Roman"/>
                <a:cs typeface="Times New Roman"/>
              </a:rPr>
              <a:t> = 3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0414" y="2963079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3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786855" y="4820883"/>
            <a:ext cx="33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Interpolate grid for </a:t>
            </a:r>
            <a:r>
              <a:rPr lang="en-US" sz="2400" dirty="0" err="1" smtClean="0">
                <a:latin typeface="Times New Roman"/>
                <a:cs typeface="Times New Roman"/>
              </a:rPr>
              <a:t>τ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= 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50775" y="2949949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solidFill>
                  <a:srgbClr val="00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solidFill>
                  <a:srgbClr val="FF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  </a:t>
            </a:r>
            <a:r>
              <a:rPr lang="en-US" sz="4000" dirty="0" smtClean="0">
                <a:solidFill>
                  <a:srgbClr val="000000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551707" y="2962622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3</a:t>
            </a:r>
            <a:r>
              <a:rPr lang="en-US" sz="4000" baseline="-25000" dirty="0" smtClean="0">
                <a:latin typeface="Times New Roman"/>
                <a:cs typeface="Times New Roman"/>
              </a:rPr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527722" y="2950406"/>
            <a:ext cx="590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0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1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2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3</a:t>
            </a:r>
            <a:r>
              <a:rPr lang="en-US" sz="4000" baseline="-25000" dirty="0" smtClean="0">
                <a:latin typeface="Times New Roman"/>
                <a:cs typeface="Times New Roman"/>
              </a:rPr>
              <a:t>  </a:t>
            </a:r>
            <a:r>
              <a:rPr lang="en-US" sz="4000" dirty="0" smtClean="0">
                <a:solidFill>
                  <a:schemeClr val="accent3"/>
                </a:solidFill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4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5</a:t>
            </a:r>
            <a:r>
              <a:rPr lang="en-US" sz="4000" dirty="0" smtClean="0"/>
              <a:t>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6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7  </a:t>
            </a:r>
            <a:r>
              <a:rPr lang="en-US" sz="4000" dirty="0" smtClean="0">
                <a:latin typeface="Monotype Corsiva"/>
                <a:cs typeface="Monotype Corsiva"/>
              </a:rPr>
              <a:t>F</a:t>
            </a:r>
            <a:r>
              <a:rPr lang="en-US" sz="4000" baseline="-25000" dirty="0" smtClean="0">
                <a:latin typeface="Times New Roman"/>
                <a:cs typeface="Times New Roman"/>
              </a:rPr>
              <a:t>8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86418" y="4772936"/>
            <a:ext cx="540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regenerating is </a:t>
            </a:r>
            <a:r>
              <a:rPr lang="en-US" sz="2400" dirty="0">
                <a:latin typeface="Monotype Corsiva"/>
                <a:cs typeface="Monotype Corsiva"/>
              </a:rPr>
              <a:t>F</a:t>
            </a:r>
            <a:r>
              <a:rPr lang="en-US" sz="2400" baseline="-25000" dirty="0">
                <a:latin typeface="Times New Roman"/>
                <a:cs typeface="Times New Roman"/>
              </a:rPr>
              <a:t>2  </a:t>
            </a:r>
            <a:r>
              <a:rPr lang="en-US" sz="2400" dirty="0">
                <a:latin typeface="Monotype Corsiva"/>
                <a:cs typeface="Monotype Corsiva"/>
              </a:rPr>
              <a:t>F</a:t>
            </a:r>
            <a:r>
              <a:rPr lang="en-US" sz="2400" baseline="-25000" dirty="0">
                <a:latin typeface="Times New Roman"/>
                <a:cs typeface="Times New Roman"/>
              </a:rPr>
              <a:t>3 </a:t>
            </a:r>
            <a:r>
              <a:rPr lang="en-US" sz="2400" dirty="0" smtClean="0"/>
              <a:t> unnecessary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86389" y="4820426"/>
            <a:ext cx="33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Interpolate grid for </a:t>
            </a:r>
            <a:r>
              <a:rPr lang="en-US" sz="2400" dirty="0" err="1" smtClean="0">
                <a:latin typeface="Times New Roman"/>
                <a:cs typeface="Times New Roman"/>
              </a:rPr>
              <a:t>τ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= 3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Voronoi</a:t>
            </a:r>
            <a:r>
              <a:rPr lang="en-US" dirty="0" smtClean="0"/>
              <a:t> Generation Redundancy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"/>
    </mc:Choice>
    <mc:Fallback xmlns="">
      <p:transition spd="slow" advTm="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3" grpId="0"/>
      <p:bldP spid="9" grpId="0"/>
      <p:bldP spid="9" grpId="1"/>
      <p:bldP spid="10" grpId="0"/>
      <p:bldP spid="10" grpId="1"/>
      <p:bldP spid="12" grpId="0"/>
      <p:bldP spid="11" grpId="0"/>
      <p:bldP spid="11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5567" y="1812727"/>
            <a:ext cx="8867180" cy="4857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Elevation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Triangular Irregular Network (TIN)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82</a:t>
            </a:fld>
            <a:endParaRPr lang="en-US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243709" y="3291707"/>
            <a:ext cx="77019" cy="880690"/>
          </a:xfrm>
          <a:prstGeom prst="line">
            <a:avLst/>
          </a:prstGeom>
          <a:noFill/>
          <a:ln w="25400">
            <a:solidFill>
              <a:srgbClr val="2E30F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743772" y="3261569"/>
            <a:ext cx="244451" cy="1030263"/>
            <a:chOff x="0" y="0"/>
            <a:chExt cx="218" cy="922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207" y="0"/>
              <a:ext cx="11" cy="709"/>
            </a:xfrm>
            <a:prstGeom prst="line">
              <a:avLst/>
            </a:prstGeom>
            <a:noFill/>
            <a:ln w="25400">
              <a:solidFill>
                <a:srgbClr val="2E30FF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0" y="437"/>
              <a:ext cx="26" cy="485"/>
            </a:xfrm>
            <a:prstGeom prst="line">
              <a:avLst/>
            </a:prstGeom>
            <a:noFill/>
            <a:ln w="25400">
              <a:solidFill>
                <a:srgbClr val="2E30FF"/>
              </a:solidFill>
              <a:prstDash val="dash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" name="Freeform 6"/>
          <p:cNvSpPr>
            <a:spLocks/>
          </p:cNvSpPr>
          <p:nvPr/>
        </p:nvSpPr>
        <p:spPr bwMode="auto">
          <a:xfrm>
            <a:off x="3241477" y="3259336"/>
            <a:ext cx="741164" cy="491133"/>
          </a:xfrm>
          <a:custGeom>
            <a:avLst/>
            <a:gdLst/>
            <a:ahLst/>
            <a:cxnLst>
              <a:cxn ang="0">
                <a:pos x="0" y="1571"/>
              </a:cxn>
              <a:cxn ang="0">
                <a:pos x="21600" y="0"/>
              </a:cxn>
              <a:cxn ang="0">
                <a:pos x="14573" y="21600"/>
              </a:cxn>
              <a:cxn ang="0">
                <a:pos x="0" y="1571"/>
              </a:cxn>
            </a:cxnLst>
            <a:rect l="0" t="0" r="r" b="b"/>
            <a:pathLst>
              <a:path w="21600" h="21600">
                <a:moveTo>
                  <a:pt x="0" y="1571"/>
                </a:moveTo>
                <a:lnTo>
                  <a:pt x="21600" y="0"/>
                </a:lnTo>
                <a:lnTo>
                  <a:pt x="14573" y="21600"/>
                </a:lnTo>
                <a:lnTo>
                  <a:pt x="0" y="1571"/>
                </a:lnTo>
              </a:path>
            </a:pathLst>
          </a:custGeom>
          <a:solidFill>
            <a:srgbClr val="BAB9B7"/>
          </a:solidFill>
          <a:ln w="12700" cap="flat">
            <a:solidFill>
              <a:srgbClr val="44422C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622299" dir="5999999" algn="ctr" rotWithShape="0">
              <a:schemeClr val="bg2">
                <a:alpha val="59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4496" y="1809378"/>
            <a:ext cx="8885039" cy="4863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1393032" y="2527102"/>
            <a:ext cx="1779240" cy="752326"/>
            <a:chOff x="0" y="0"/>
            <a:chExt cx="1594" cy="674"/>
          </a:xfrm>
        </p:grpSpPr>
        <p:sp>
          <p:nvSpPr>
            <p:cNvPr id="12" name="Line 13"/>
            <p:cNvSpPr>
              <a:spLocks noChangeShapeType="1"/>
            </p:cNvSpPr>
            <p:nvPr/>
          </p:nvSpPr>
          <p:spPr bwMode="auto">
            <a:xfrm rot="10800000">
              <a:off x="880" y="130"/>
              <a:ext cx="714" cy="544"/>
            </a:xfrm>
            <a:prstGeom prst="line">
              <a:avLst/>
            </a:prstGeom>
            <a:noFill/>
            <a:ln w="25400">
              <a:solidFill>
                <a:srgbClr val="F12217"/>
              </a:solidFill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864" cy="2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2018110" y="3357562"/>
            <a:ext cx="1250156" cy="791394"/>
            <a:chOff x="0" y="0"/>
            <a:chExt cx="1120" cy="709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128" cy="1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" name="Line 9"/>
            <p:cNvSpPr>
              <a:spLocks noChangeShapeType="1"/>
            </p:cNvSpPr>
            <p:nvPr/>
          </p:nvSpPr>
          <p:spPr bwMode="auto">
            <a:xfrm rot="10800000">
              <a:off x="133" y="74"/>
              <a:ext cx="987" cy="635"/>
            </a:xfrm>
            <a:prstGeom prst="line">
              <a:avLst/>
            </a:prstGeom>
            <a:noFill/>
            <a:ln w="25400">
              <a:solidFill>
                <a:srgbClr val="F12217"/>
              </a:solidFill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894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0"/>
    </mc:Choice>
    <mc:Fallback>
      <p:transition xmlns:p14="http://schemas.microsoft.com/office/powerpoint/2010/main" spd="slow" advTm="12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Buffers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84096" y="1398106"/>
            <a:ext cx="4559904" cy="5219595"/>
          </a:xfrm>
        </p:spPr>
        <p:txBody>
          <a:bodyPr>
            <a:normAutofit/>
          </a:bodyPr>
          <a:lstStyle/>
          <a:p>
            <a:r>
              <a:rPr lang="en-US" dirty="0" smtClean="0"/>
              <a:t>Buffers are </a:t>
            </a:r>
            <a:r>
              <a:rPr lang="en-US" dirty="0" smtClean="0">
                <a:solidFill>
                  <a:srgbClr val="C0504D"/>
                </a:solidFill>
              </a:rPr>
              <a:t>2D array of pixels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Color Buffer</a:t>
            </a:r>
          </a:p>
          <a:p>
            <a:pPr lvl="1"/>
            <a:r>
              <a:rPr lang="en-US" dirty="0" smtClean="0"/>
              <a:t>Stores information about color as seen from viewpoint </a:t>
            </a:r>
          </a:p>
          <a:p>
            <a:r>
              <a:rPr lang="en-US" dirty="0" smtClean="0"/>
              <a:t>Depth </a:t>
            </a:r>
            <a:r>
              <a:rPr lang="en-US" dirty="0"/>
              <a:t>buffer</a:t>
            </a:r>
          </a:p>
          <a:p>
            <a:pPr lvl="1"/>
            <a:r>
              <a:rPr lang="en-US" dirty="0"/>
              <a:t>Stores </a:t>
            </a:r>
            <a:r>
              <a:rPr lang="en-US" dirty="0">
                <a:solidFill>
                  <a:srgbClr val="C0504D"/>
                </a:solidFill>
              </a:rPr>
              <a:t>distance to closest object</a:t>
            </a:r>
            <a:r>
              <a:rPr lang="en-US" dirty="0"/>
              <a:t> from </a:t>
            </a:r>
            <a:r>
              <a:rPr lang="en-US" dirty="0" smtClean="0"/>
              <a:t>viewpoint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29" y="1390506"/>
            <a:ext cx="4408650" cy="4653053"/>
          </a:xfrm>
          <a:prstGeom prst="rect">
            <a:avLst/>
          </a:prstGeom>
        </p:spPr>
      </p:pic>
      <p:pic>
        <p:nvPicPr>
          <p:cNvPr id="5" name="Picture 4" descr="pic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89" y="1444520"/>
            <a:ext cx="5230807" cy="4607206"/>
          </a:xfrm>
          <a:prstGeom prst="rect">
            <a:avLst/>
          </a:prstGeom>
        </p:spPr>
      </p:pic>
      <p:pic>
        <p:nvPicPr>
          <p:cNvPr id="4" name="Picture 3" descr="try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6" y="1437050"/>
            <a:ext cx="5211011" cy="45897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8393" y="1094081"/>
            <a:ext cx="147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Buffer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8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82"/>
    </mc:Choice>
    <mc:Fallback>
      <p:transition xmlns:p14="http://schemas.microsoft.com/office/powerpoint/2010/main" spd="slow" advTm="3718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Model of Computation</a:t>
            </a:r>
            <a:endParaRPr lang="en-US" dirty="0"/>
          </a:p>
        </p:txBody>
      </p:sp>
      <p:pic>
        <p:nvPicPr>
          <p:cNvPr id="8" name="Content Placeholder 7" descr="gts_jpg_494212978c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13" b="-781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98600" y="6107044"/>
            <a:ext cx="4931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www.sciweavers.org</a:t>
            </a:r>
            <a:r>
              <a:rPr lang="en-US" sz="1200" dirty="0"/>
              <a:t>/</a:t>
            </a:r>
            <a:r>
              <a:rPr lang="en-US" sz="1200" dirty="0" err="1"/>
              <a:t>sourcecode</a:t>
            </a:r>
            <a:r>
              <a:rPr lang="en-US" sz="1200" dirty="0"/>
              <a:t>/</a:t>
            </a:r>
            <a:r>
              <a:rPr lang="en-US" sz="1200" dirty="0" err="1"/>
              <a:t>gts</a:t>
            </a:r>
            <a:r>
              <a:rPr lang="en-US" sz="1200" dirty="0"/>
              <a:t>-triangulated-surface-library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Speed of processing on GPU more heavily impacted by number of triangles rather than size of each</a:t>
            </a:r>
          </a:p>
        </p:txBody>
      </p:sp>
    </p:spTree>
    <p:extLst>
      <p:ext uri="{BB962C8B-B14F-4D97-AF65-F5344CB8AC3E}">
        <p14:creationId xmlns:p14="http://schemas.microsoft.com/office/powerpoint/2010/main" val="49364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Pixelized</a:t>
            </a:r>
            <a:r>
              <a:rPr lang="en-US" dirty="0" smtClean="0"/>
              <a:t> </a:t>
            </a:r>
            <a:r>
              <a:rPr lang="en-US" dirty="0" err="1" smtClean="0"/>
              <a:t>Voronoi</a:t>
            </a:r>
            <a:r>
              <a:rPr lang="en-US" dirty="0" smtClean="0"/>
              <a:t> Diagram</a:t>
            </a:r>
            <a:endParaRPr lang="en-US" dirty="0"/>
          </a:p>
        </p:txBody>
      </p:sp>
      <p:pic>
        <p:nvPicPr>
          <p:cNvPr id="6" name="Content Placeholder 5" descr="voronoi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r="14502"/>
          <a:stretch>
            <a:fillRect/>
          </a:stretch>
        </p:blipFill>
        <p:spPr/>
      </p:pic>
      <p:pic>
        <p:nvPicPr>
          <p:cNvPr id="7" name="Content Placeholder 6" descr="out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6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2"/>
    </mc:Choice>
    <mc:Fallback>
      <p:transition xmlns:p14="http://schemas.microsoft.com/office/powerpoint/2010/main" spd="slow" advTm="61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out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068" b="-62068"/>
          <a:stretch>
            <a:fillRect/>
          </a:stretch>
        </p:blipFill>
        <p:spPr>
          <a:xfrm>
            <a:off x="4070927" y="826655"/>
            <a:ext cx="5223164" cy="5853476"/>
          </a:xfrm>
        </p:spPr>
      </p:pic>
      <p:pic>
        <p:nvPicPr>
          <p:cNvPr id="8" name="Content Placeholder 7" descr="out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>
            <a:off x="80818" y="1588654"/>
            <a:ext cx="4038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Lower Envelope – Discretized in Time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 descr="poin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4436377"/>
            <a:ext cx="2557572" cy="24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6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38" y="1824182"/>
            <a:ext cx="5803513" cy="43526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Lower Envelope – Discretized in Time &amp; Space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87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4" y="1926188"/>
            <a:ext cx="4038600" cy="4038600"/>
          </a:xfrm>
        </p:spPr>
      </p:pic>
      <p:pic>
        <p:nvPicPr>
          <p:cNvPr id="6" name="Picture 5" descr="poin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5" y="4764990"/>
            <a:ext cx="2557572" cy="24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84"/>
    </mc:Choice>
    <mc:Fallback>
      <p:transition xmlns:p14="http://schemas.microsoft.com/office/powerpoint/2010/main" spd="slow" advTm="164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Lifting Transform </a:t>
            </a:r>
            <a:br>
              <a:rPr lang="en-US" dirty="0" smtClean="0"/>
            </a:br>
            <a:r>
              <a:rPr lang="en-US" dirty="0" smtClean="0"/>
              <a:t>for Weighed Euclidean Metric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6257987"/>
              </p:ext>
            </p:extLst>
          </p:nvPr>
        </p:nvGraphicFramePr>
        <p:xfrm>
          <a:off x="593278" y="4979610"/>
          <a:ext cx="3403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" name="Equation" r:id="rId3" imgW="3403600" imgH="279400" progId="Equation.3">
                  <p:embed/>
                </p:oleObj>
              </mc:Choice>
              <mc:Fallback>
                <p:oleObj name="Equation" r:id="rId3" imgW="3403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278" y="4979610"/>
                        <a:ext cx="34036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Drawing curved surfaces requires many triangles</a:t>
            </a:r>
          </a:p>
          <a:p>
            <a:r>
              <a:rPr lang="en-US" dirty="0" smtClean="0"/>
              <a:t>More efficient if we can just draw a plane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Lower envelope of </a:t>
            </a:r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dirty="0" smtClean="0"/>
              <a:t> is that same as that for 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88</a:t>
            </a:fld>
            <a:endParaRPr lang="en-US"/>
          </a:p>
        </p:txBody>
      </p:sp>
      <p:graphicFrame>
        <p:nvGraphicFramePr>
          <p:cNvPr id="16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309696"/>
              </p:ext>
            </p:extLst>
          </p:nvPr>
        </p:nvGraphicFramePr>
        <p:xfrm>
          <a:off x="713820" y="3404092"/>
          <a:ext cx="785336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" name="Equation" r:id="rId5" imgW="3911600" imgH="241300" progId="Equation.3">
                  <p:embed/>
                </p:oleObj>
              </mc:Choice>
              <mc:Fallback>
                <p:oleObj name="Equation" r:id="rId5" imgW="3911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3820" y="3404092"/>
                        <a:ext cx="7853362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149548"/>
              </p:ext>
            </p:extLst>
          </p:nvPr>
        </p:nvGraphicFramePr>
        <p:xfrm>
          <a:off x="2246380" y="5491927"/>
          <a:ext cx="25511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" name="Equation" r:id="rId7" imgW="1270000" imgH="241300" progId="Equation.3">
                  <p:embed/>
                </p:oleObj>
              </mc:Choice>
              <mc:Fallback>
                <p:oleObj name="Equation" r:id="rId7" imgW="1270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46380" y="5491927"/>
                        <a:ext cx="2551112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4381680" y="3450300"/>
            <a:ext cx="589197" cy="379727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123276" y="3445571"/>
            <a:ext cx="659382" cy="379727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065991" y="3432478"/>
            <a:ext cx="2440064" cy="379727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ftin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696" y="177464"/>
            <a:ext cx="3547636" cy="26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1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48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2D Natural </a:t>
            </a:r>
            <a:r>
              <a:rPr lang="en-US" dirty="0" smtClean="0"/>
              <a:t>Neighbor Interpolation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5050019"/>
              </p:ext>
            </p:extLst>
          </p:nvPr>
        </p:nvGraphicFramePr>
        <p:xfrm>
          <a:off x="5722938" y="5356225"/>
          <a:ext cx="3008312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47" name="Equation" r:id="rId4" imgW="1892300" imgH="457200" progId="Equation.3">
                  <p:embed/>
                </p:oleObj>
              </mc:Choice>
              <mc:Fallback>
                <p:oleObj name="Equation" r:id="rId4" imgW="1892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2938" y="5356225"/>
                        <a:ext cx="3008312" cy="727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040958"/>
            <a:ext cx="4347235" cy="4525963"/>
          </a:xfrm>
        </p:spPr>
        <p:txBody>
          <a:bodyPr>
            <a:normAutofit/>
          </a:bodyPr>
          <a:lstStyle/>
          <a:p>
            <a:r>
              <a:rPr lang="en-US" sz="2300" dirty="0" err="1" smtClean="0"/>
              <a:t>Vor</a:t>
            </a:r>
            <a:r>
              <a:rPr lang="en-US" sz="2300" dirty="0" smtClean="0"/>
              <a:t>(</a:t>
            </a:r>
            <a:r>
              <a:rPr lang="en-US" sz="2300" i="1" dirty="0" smtClean="0">
                <a:latin typeface="Times New Roman"/>
                <a:cs typeface="Times New Roman"/>
              </a:rPr>
              <a:t>q</a:t>
            </a:r>
            <a:r>
              <a:rPr lang="en-US" sz="2300" dirty="0" smtClean="0"/>
              <a:t>) takes area from neighboring cells </a:t>
            </a:r>
            <a:r>
              <a:rPr lang="en-US" sz="2300" dirty="0"/>
              <a:t>(</a:t>
            </a:r>
            <a:r>
              <a:rPr lang="en-US" sz="2300" dirty="0" smtClean="0">
                <a:solidFill>
                  <a:srgbClr val="C0504D"/>
                </a:solidFill>
              </a:rPr>
              <a:t>natural neighbors</a:t>
            </a:r>
            <a:r>
              <a:rPr lang="en-US" sz="2300" dirty="0" smtClean="0"/>
              <a:t>)</a:t>
            </a:r>
          </a:p>
          <a:p>
            <a:r>
              <a:rPr lang="en-US" sz="2300" dirty="0" smtClean="0"/>
              <a:t>Interpolate h(</a:t>
            </a:r>
            <a:r>
              <a:rPr lang="en-US" sz="2300" i="1" dirty="0" smtClean="0">
                <a:latin typeface="Times New Roman"/>
                <a:cs typeface="Times New Roman"/>
              </a:rPr>
              <a:t>q</a:t>
            </a:r>
            <a:r>
              <a:rPr lang="en-US" sz="2300" dirty="0" smtClean="0"/>
              <a:t>) based on </a:t>
            </a:r>
            <a:r>
              <a:rPr lang="en-US" sz="2300" dirty="0" smtClean="0">
                <a:solidFill>
                  <a:srgbClr val="C0504D"/>
                </a:solidFill>
              </a:rPr>
              <a:t>weighted average</a:t>
            </a:r>
            <a:r>
              <a:rPr lang="en-US" sz="2300" dirty="0" smtClean="0"/>
              <a:t> of heights of natural neighbors h(</a:t>
            </a:r>
            <a:r>
              <a:rPr lang="en-US" sz="2300" i="1" dirty="0" smtClean="0">
                <a:latin typeface="Times New Roman"/>
                <a:cs typeface="Times New Roman"/>
              </a:rPr>
              <a:t>p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dirty="0" smtClean="0"/>
              <a:t>)</a:t>
            </a:r>
          </a:p>
          <a:p>
            <a:endParaRPr lang="en-US" sz="2300" dirty="0" smtClean="0"/>
          </a:p>
          <a:p>
            <a:r>
              <a:rPr lang="en-US" sz="2300" dirty="0" smtClean="0"/>
              <a:t>Weights are based on:</a:t>
            </a:r>
            <a:endParaRPr lang="en-US" sz="23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373799"/>
              </p:ext>
            </p:extLst>
          </p:nvPr>
        </p:nvGraphicFramePr>
        <p:xfrm>
          <a:off x="5796428" y="3275957"/>
          <a:ext cx="1866846" cy="596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48" name="Equation" r:id="rId6" imgW="1231900" imgH="393700" progId="Equation.3">
                  <p:embed/>
                </p:oleObj>
              </mc:Choice>
              <mc:Fallback>
                <p:oleObj name="Equation" r:id="rId6" imgW="1231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96428" y="3275957"/>
                        <a:ext cx="1866846" cy="596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010585"/>
              </p:ext>
            </p:extLst>
          </p:nvPr>
        </p:nvGraphicFramePr>
        <p:xfrm>
          <a:off x="5022850" y="4130675"/>
          <a:ext cx="337502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49" name="Equation" r:id="rId8" imgW="2171700" imgH="393700" progId="Equation.3">
                  <p:embed/>
                </p:oleObj>
              </mc:Choice>
              <mc:Fallback>
                <p:oleObj name="Equation" r:id="rId8" imgW="2171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22850" y="4130675"/>
                        <a:ext cx="3375025" cy="611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VDipe.pre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427843"/>
            <a:ext cx="4495800" cy="4292600"/>
          </a:xfrm>
          <a:prstGeom prst="rect">
            <a:avLst/>
          </a:prstGeom>
        </p:spPr>
      </p:pic>
      <p:pic>
        <p:nvPicPr>
          <p:cNvPr id="14" name="Picture 13" descr="VDipe.pre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5" y="1427842"/>
            <a:ext cx="4495800" cy="4292600"/>
          </a:xfrm>
          <a:prstGeom prst="rect">
            <a:avLst/>
          </a:prstGeom>
        </p:spPr>
      </p:pic>
      <p:pic>
        <p:nvPicPr>
          <p:cNvPr id="15" name="Picture 14" descr="VDipe.pres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2" y="1427843"/>
            <a:ext cx="4495800" cy="4292600"/>
          </a:xfrm>
          <a:prstGeom prst="rect">
            <a:avLst/>
          </a:prstGeom>
        </p:spPr>
      </p:pic>
      <p:pic>
        <p:nvPicPr>
          <p:cNvPr id="16" name="Picture 15" descr="VDipe.pres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3" y="1427842"/>
            <a:ext cx="4495800" cy="4292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6231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56"/>
    </mc:Choice>
    <mc:Fallback xmlns="">
      <p:transition spd="slow" advTm="4745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Algorithm Trade-offs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909973"/>
              </p:ext>
            </p:extLst>
          </p:nvPr>
        </p:nvGraphicFramePr>
        <p:xfrm>
          <a:off x="444107" y="1469260"/>
          <a:ext cx="8229600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068"/>
                <a:gridCol w="1754495"/>
                <a:gridCol w="2304413"/>
                <a:gridCol w="26246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Algorithm</a:t>
                      </a:r>
                      <a:r>
                        <a:rPr lang="en-US" baseline="0" dirty="0" smtClean="0"/>
                        <a:t> Number of Passes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copies of </a:t>
                      </a:r>
                      <a:r>
                        <a:rPr lang="en-US" dirty="0" err="1" smtClean="0"/>
                        <a:t>Framebuffer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Triangles rendered per point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Triangles rendered per point: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Euclidean metric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r</a:t>
                      </a:r>
                      <a:r>
                        <a:rPr lang="en-US" i="1" baseline="30000" dirty="0" smtClean="0"/>
                        <a:t>2</a:t>
                      </a:r>
                      <a:endParaRPr lang="en-US" i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O(r</a:t>
                      </a:r>
                      <a:r>
                        <a:rPr lang="en-US" i="1" baseline="30000" dirty="0" smtClean="0"/>
                        <a:t>2</a:t>
                      </a:r>
                      <a:r>
                        <a:rPr lang="en-US" i="1" dirty="0" smtClean="0"/>
                        <a:t>kmn)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O(r</a:t>
                      </a:r>
                      <a:r>
                        <a:rPr lang="en-US" i="1" baseline="30000" dirty="0" smtClean="0"/>
                        <a:t>2</a:t>
                      </a:r>
                      <a:r>
                        <a:rPr lang="en-US" i="1" dirty="0" smtClean="0"/>
                        <a:t>kn)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r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2r+1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O(</a:t>
                      </a:r>
                      <a:r>
                        <a:rPr lang="en-US" i="1" dirty="0" err="1" smtClean="0"/>
                        <a:t>rkmn</a:t>
                      </a:r>
                      <a:r>
                        <a:rPr lang="en-US" i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O(</a:t>
                      </a:r>
                      <a:r>
                        <a:rPr lang="en-US" i="1" dirty="0" err="1" smtClean="0"/>
                        <a:t>rkn</a:t>
                      </a:r>
                      <a:r>
                        <a:rPr lang="en-US" i="1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2(2r+1)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O(</a:t>
                      </a:r>
                      <a:r>
                        <a:rPr lang="en-US" i="1" dirty="0" err="1" smtClean="0"/>
                        <a:t>kmn</a:t>
                      </a:r>
                      <a:r>
                        <a:rPr lang="en-US" i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O(</a:t>
                      </a:r>
                      <a:r>
                        <a:rPr lang="en-US" i="1" dirty="0" err="1" smtClean="0"/>
                        <a:t>kn</a:t>
                      </a:r>
                      <a:r>
                        <a:rPr lang="en-US" i="1" dirty="0" smtClean="0"/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89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79370" y="3679423"/>
            <a:ext cx="437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r=2, k=50, m=5, we get the following:</a:t>
            </a:r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0561781"/>
              </p:ext>
            </p:extLst>
          </p:nvPr>
        </p:nvGraphicFramePr>
        <p:xfrm>
          <a:off x="400108" y="4240466"/>
          <a:ext cx="8229600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068"/>
                <a:gridCol w="1754495"/>
                <a:gridCol w="2304413"/>
                <a:gridCol w="26246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Algorithm</a:t>
                      </a:r>
                      <a:r>
                        <a:rPr lang="en-US" baseline="0" dirty="0" smtClean="0"/>
                        <a:t> Number of Passes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copies of </a:t>
                      </a:r>
                      <a:r>
                        <a:rPr lang="en-US" dirty="0" err="1" smtClean="0"/>
                        <a:t>Framebuffer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Triangles rendered per point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Triangles rendered per point: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Euclidean metric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r</a:t>
                      </a:r>
                      <a:r>
                        <a:rPr lang="en-US" i="1" baseline="30000" dirty="0" smtClean="0"/>
                        <a:t>2</a:t>
                      </a:r>
                      <a:endParaRPr lang="en-US" i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O(1000n)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O(200n)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r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5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O(500n)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O(100n)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10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O(250n)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O(50n)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81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90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83066950"/>
              </p:ext>
            </p:extLst>
          </p:nvPr>
        </p:nvGraphicFramePr>
        <p:xfrm>
          <a:off x="3183830" y="154380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3"/>
          <p:cNvSpPr/>
          <p:nvPr/>
        </p:nvSpPr>
        <p:spPr>
          <a:xfrm rot="359527">
            <a:off x="4864158" y="4546247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urved Left Arrow 2"/>
          <p:cNvSpPr/>
          <p:nvPr/>
        </p:nvSpPr>
        <p:spPr>
          <a:xfrm flipH="1" flipV="1">
            <a:off x="2793999" y="3833091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ircular Arrow 5"/>
          <p:cNvSpPr/>
          <p:nvPr/>
        </p:nvSpPr>
        <p:spPr>
          <a:xfrm rot="1928297" flipH="1">
            <a:off x="5672823" y="3530116"/>
            <a:ext cx="848734" cy="85980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663109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7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31"/>
    </mc:Choice>
    <mc:Fallback>
      <p:transition xmlns:p14="http://schemas.microsoft.com/office/powerpoint/2010/main" spd="slow" advTm="207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3" grpId="1" animBg="1"/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Using Bit-Tricks….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[Fan, et al. </a:t>
            </a:r>
            <a:r>
              <a:rPr lang="en-US" dirty="0" smtClean="0"/>
              <a:t>‘</a:t>
            </a:r>
            <a:r>
              <a:rPr lang="en-US" dirty="0" smtClean="0"/>
              <a:t>05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"/>
    </mc:Choice>
    <mc:Fallback>
      <p:transition xmlns:p14="http://schemas.microsoft.com/office/powerpoint/2010/main" spd="slow" advTm="15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 </a:t>
            </a:r>
            <a:r>
              <a:rPr lang="en-US" dirty="0" smtClean="0"/>
              <a:t>Batch Query </a:t>
            </a:r>
            <a:r>
              <a:rPr lang="en-US" dirty="0"/>
              <a:t>Processing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92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45425723"/>
              </p:ext>
            </p:extLst>
          </p:nvPr>
        </p:nvGraphicFramePr>
        <p:xfrm>
          <a:off x="3183830" y="1543808"/>
          <a:ext cx="2853099" cy="50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/>
          <p:cNvSpPr/>
          <p:nvPr/>
        </p:nvSpPr>
        <p:spPr>
          <a:xfrm rot="359527">
            <a:off x="4864158" y="4546247"/>
            <a:ext cx="187104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SLOW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urved Left Arrow 2"/>
          <p:cNvSpPr/>
          <p:nvPr/>
        </p:nvSpPr>
        <p:spPr>
          <a:xfrm flipH="1" flipV="1">
            <a:off x="2793999" y="3833091"/>
            <a:ext cx="623455" cy="263236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1"/>
    </mc:Choice>
    <mc:Fallback>
      <p:transition xmlns:p14="http://schemas.microsoft.com/office/powerpoint/2010/main" spd="slow" advTm="123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Terrain Dynamics in North Carolina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if we have spatial-temporal data?</a:t>
            </a:r>
          </a:p>
          <a:p>
            <a:pPr lvl="1"/>
            <a:r>
              <a:rPr lang="en-US" dirty="0" smtClean="0"/>
              <a:t>Planes scan same region different years</a:t>
            </a:r>
          </a:p>
          <a:p>
            <a:r>
              <a:rPr lang="en-US" dirty="0" smtClean="0"/>
              <a:t>Want to accurately analyze terrain dynamics over time</a:t>
            </a:r>
          </a:p>
        </p:txBody>
      </p:sp>
      <p:pic>
        <p:nvPicPr>
          <p:cNvPr id="12" name="Content Placeholder 11" descr="NH9908p_anim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75023" y="6041382"/>
            <a:ext cx="5468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http://skagit.meas.ncsu.edu/~helena/grasswork/NH9908p_anim.gif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59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61"/>
    </mc:Choice>
    <mc:Fallback xmlns="">
      <p:transition xmlns:p14="http://schemas.microsoft.com/office/powerpoint/2010/main" spd="slow" advTm="414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pic>
        <p:nvPicPr>
          <p:cNvPr id="4" name="Picture 3" descr="Afghanistan_0_5m_from_tin_1_c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072" y="1928661"/>
            <a:ext cx="3572259" cy="40493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881" y="1600200"/>
            <a:ext cx="5104191" cy="49799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GPU background</a:t>
            </a:r>
          </a:p>
          <a:p>
            <a:r>
              <a:rPr lang="en-US" dirty="0" err="1" smtClean="0"/>
              <a:t>Voronoi</a:t>
            </a:r>
            <a:r>
              <a:rPr lang="en-US" dirty="0" smtClean="0"/>
              <a:t> diagrams</a:t>
            </a:r>
          </a:p>
          <a:p>
            <a:pPr lvl="1"/>
            <a:r>
              <a:rPr lang="en-US" dirty="0" smtClean="0"/>
              <a:t>Triangulation</a:t>
            </a:r>
          </a:p>
          <a:p>
            <a:pPr lvl="1"/>
            <a:r>
              <a:rPr lang="en-US" dirty="0" smtClean="0"/>
              <a:t>Lifting Transform</a:t>
            </a:r>
          </a:p>
          <a:p>
            <a:r>
              <a:rPr lang="en-US" dirty="0" smtClean="0"/>
              <a:t>NNI optimization in 2D</a:t>
            </a:r>
          </a:p>
          <a:p>
            <a:r>
              <a:rPr lang="en-US" dirty="0" smtClean="0"/>
              <a:t>NNI algorithms for 3D grids</a:t>
            </a:r>
          </a:p>
          <a:p>
            <a:pPr lvl="1"/>
            <a:r>
              <a:rPr lang="en-US" i="1" dirty="0" smtClean="0"/>
              <a:t>r</a:t>
            </a:r>
            <a:r>
              <a:rPr lang="en-US" i="1" baseline="30000" dirty="0" smtClean="0"/>
              <a:t>2</a:t>
            </a:r>
            <a:r>
              <a:rPr lang="en-US" dirty="0" smtClean="0"/>
              <a:t>-pass</a:t>
            </a:r>
          </a:p>
          <a:p>
            <a:pPr lvl="1"/>
            <a:r>
              <a:rPr lang="en-US" i="1" dirty="0" smtClean="0"/>
              <a:t>r</a:t>
            </a:r>
            <a:r>
              <a:rPr lang="en-US" dirty="0" smtClean="0"/>
              <a:t>-pass</a:t>
            </a:r>
          </a:p>
          <a:p>
            <a:pPr lvl="1"/>
            <a:r>
              <a:rPr lang="en-US" dirty="0" smtClean="0"/>
              <a:t>1-pass</a:t>
            </a:r>
          </a:p>
          <a:p>
            <a:r>
              <a:rPr lang="en-US" dirty="0" smtClean="0"/>
              <a:t>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87217" y="1374874"/>
            <a:ext cx="130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PIC?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333684" y="1431137"/>
            <a:ext cx="4507872" cy="1470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33684" y="4659414"/>
            <a:ext cx="4507872" cy="13948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Model of Computation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95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520044" y="4999621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GPU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918802" y="4999621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Graphics Card Memory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520044" y="1723525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918802" y="1723525"/>
            <a:ext cx="1757644" cy="7824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Memory</a:t>
            </a:r>
            <a:endParaRPr lang="en-US" dirty="0"/>
          </a:p>
        </p:txBody>
      </p:sp>
      <p:sp>
        <p:nvSpPr>
          <p:cNvPr id="12" name="Left-Right Arrow 11"/>
          <p:cNvSpPr/>
          <p:nvPr/>
        </p:nvSpPr>
        <p:spPr>
          <a:xfrm>
            <a:off x="4277688" y="5305807"/>
            <a:ext cx="641114" cy="29484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>
            <a:off x="4277688" y="1972208"/>
            <a:ext cx="641114" cy="29484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4414874" y="2924360"/>
            <a:ext cx="396887" cy="166701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39445" y="3408186"/>
            <a:ext cx="142859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SLOW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15739" y="1431137"/>
            <a:ext cx="123343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FAST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14629" y="4838181"/>
            <a:ext cx="123343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FAST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4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22"/>
    </mc:Choice>
    <mc:Fallback xmlns="">
      <p:transition xmlns:p14="http://schemas.microsoft.com/office/powerpoint/2010/main" spd="slow" advTm="3022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Triangulation of the Lower Envelope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Assume that </a:t>
            </a:r>
            <a:r>
              <a:rPr lang="en-US" i="1" dirty="0" smtClean="0"/>
              <a:t>d()</a:t>
            </a:r>
            <a:r>
              <a:rPr lang="en-US" dirty="0" smtClean="0"/>
              <a:t> doesn’t have cross terms between 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, and </a:t>
            </a:r>
            <a:r>
              <a:rPr lang="en-US" i="1" dirty="0" smtClean="0"/>
              <a:t>t</a:t>
            </a:r>
          </a:p>
          <a:p>
            <a:r>
              <a:rPr lang="en-US" dirty="0" smtClean="0"/>
              <a:t>General method for triangulation distance function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Truncated Polygonal Hyperboloids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97</a:t>
            </a:fld>
            <a:endParaRPr lang="en-US"/>
          </a:p>
        </p:txBody>
      </p:sp>
      <p:pic>
        <p:nvPicPr>
          <p:cNvPr id="4" name="Content Placeholder 3" descr="polyhyperboloid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44" b="-223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52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"/>
    </mc:Choice>
    <mc:Fallback xmlns="">
      <p:transition xmlns:p14="http://schemas.microsoft.com/office/powerpoint/2010/main" spd="slow" advTm="98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1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Lifting Transform </a:t>
            </a:r>
            <a:br>
              <a:rPr lang="en-US" dirty="0" smtClean="0"/>
            </a:br>
            <a:r>
              <a:rPr lang="en-US" dirty="0" smtClean="0"/>
              <a:t>for Weighed Euclidean Metric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269787" y="5779248"/>
            <a:ext cx="4975341" cy="96623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Images?  Don’t know how to explain without math.  Can talk through it slowly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4D27-41E9-DD4D-9FB8-F0FCDA801493}" type="slidenum">
              <a:rPr lang="en-US" smtClean="0"/>
              <a:t>98</a:t>
            </a:fld>
            <a:endParaRPr lang="en-US"/>
          </a:p>
        </p:txBody>
      </p:sp>
      <p:graphicFrame>
        <p:nvGraphicFramePr>
          <p:cNvPr id="11" name="Content Placeholder 10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39437280"/>
              </p:ext>
            </p:extLst>
          </p:nvPr>
        </p:nvGraphicFramePr>
        <p:xfrm>
          <a:off x="1169988" y="1365250"/>
          <a:ext cx="6807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03" name="Equation" r:id="rId3" imgW="3403600" imgH="279400" progId="Equation.3">
                  <p:embed/>
                </p:oleObj>
              </mc:Choice>
              <mc:Fallback>
                <p:oleObj name="Equation" r:id="rId3" imgW="3403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9988" y="1365250"/>
                        <a:ext cx="6807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979155"/>
              </p:ext>
            </p:extLst>
          </p:nvPr>
        </p:nvGraphicFramePr>
        <p:xfrm>
          <a:off x="1607001" y="2511471"/>
          <a:ext cx="6477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04" name="Equation" r:id="rId5" imgW="3225800" imgH="241300" progId="Equation.3">
                  <p:embed/>
                </p:oleObj>
              </mc:Choice>
              <mc:Fallback>
                <p:oleObj name="Equation" r:id="rId5" imgW="3225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7001" y="2511471"/>
                        <a:ext cx="64770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217055"/>
              </p:ext>
            </p:extLst>
          </p:nvPr>
        </p:nvGraphicFramePr>
        <p:xfrm>
          <a:off x="2194727" y="1957456"/>
          <a:ext cx="47942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05" name="Equation" r:id="rId7" imgW="2387600" imgH="241300" progId="Equation.3">
                  <p:embed/>
                </p:oleObj>
              </mc:Choice>
              <mc:Fallback>
                <p:oleObj name="Equation" r:id="rId7" imgW="2387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4727" y="1957456"/>
                        <a:ext cx="479425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743990"/>
              </p:ext>
            </p:extLst>
          </p:nvPr>
        </p:nvGraphicFramePr>
        <p:xfrm>
          <a:off x="379791" y="3200063"/>
          <a:ext cx="80327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06" name="Equation" r:id="rId9" imgW="4000500" imgH="254000" progId="Equation.3">
                  <p:embed/>
                </p:oleObj>
              </mc:Choice>
              <mc:Fallback>
                <p:oleObj name="Equation" r:id="rId9" imgW="4000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9791" y="3200063"/>
                        <a:ext cx="80327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403802"/>
              </p:ext>
            </p:extLst>
          </p:nvPr>
        </p:nvGraphicFramePr>
        <p:xfrm>
          <a:off x="2855551" y="3668061"/>
          <a:ext cx="56102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07" name="Equation" r:id="rId11" imgW="2794000" imgH="254000" progId="Equation.3">
                  <p:embed/>
                </p:oleObj>
              </mc:Choice>
              <mc:Fallback>
                <p:oleObj name="Equation" r:id="rId11" imgW="2794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55551" y="3668061"/>
                        <a:ext cx="5610225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931145"/>
              </p:ext>
            </p:extLst>
          </p:nvPr>
        </p:nvGraphicFramePr>
        <p:xfrm>
          <a:off x="626727" y="4484328"/>
          <a:ext cx="785336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08" name="Equation" r:id="rId13" imgW="3911600" imgH="241300" progId="Equation.3">
                  <p:embed/>
                </p:oleObj>
              </mc:Choice>
              <mc:Fallback>
                <p:oleObj name="Equation" r:id="rId13" imgW="3911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26727" y="4484328"/>
                        <a:ext cx="7853362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Content Placeholder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34530"/>
              </p:ext>
            </p:extLst>
          </p:nvPr>
        </p:nvGraphicFramePr>
        <p:xfrm>
          <a:off x="3299655" y="5159746"/>
          <a:ext cx="25511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09" name="Equation" r:id="rId15" imgW="1270000" imgH="241300" progId="Equation.3">
                  <p:embed/>
                </p:oleObj>
              </mc:Choice>
              <mc:Fallback>
                <p:oleObj name="Equation" r:id="rId15" imgW="1270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99655" y="5159746"/>
                        <a:ext cx="2551112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 flipV="1">
            <a:off x="3103101" y="3286602"/>
            <a:ext cx="405891" cy="353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006729" y="3766353"/>
            <a:ext cx="405891" cy="353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648298" y="3294968"/>
            <a:ext cx="405891" cy="353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655243" y="3744266"/>
            <a:ext cx="405891" cy="353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294587" y="4530536"/>
            <a:ext cx="589197" cy="379727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036183" y="4525807"/>
            <a:ext cx="659382" cy="379727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78898" y="4512714"/>
            <a:ext cx="2440064" cy="379727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0.7|7.8|1.2|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|8.2|10.4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1|0.1|2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5.8|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5.8|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8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5.1|9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0.7|1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5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5|2.6|7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4|14.4|6.5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|8.2|10.4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8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5|2.6|7|1.5"/>
</p:tagLst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3705</Words>
  <Application>Microsoft Macintosh PowerPoint</Application>
  <PresentationFormat>On-screen Show (4:3)</PresentationFormat>
  <Paragraphs>982</Paragraphs>
  <Slides>108</Slides>
  <Notes>31</Notes>
  <HiddenSlides>19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11" baseType="lpstr">
      <vt:lpstr>Office Theme</vt:lpstr>
      <vt:lpstr>Equation</vt:lpstr>
      <vt:lpstr>Microsoft Equation</vt:lpstr>
      <vt:lpstr>TerraNNI: Natural Neighbor Interpolation on a 3D Grid Using a GPU </vt:lpstr>
      <vt:lpstr>Flood mapping – Mandø, Denmark</vt:lpstr>
      <vt:lpstr>Change Detection – Nags Head, NC</vt:lpstr>
      <vt:lpstr>Change Detection – Nags Head, NC</vt:lpstr>
      <vt:lpstr>LIDAR – Light Detection and Ranging</vt:lpstr>
      <vt:lpstr>Digital Elevation Model (DEM)</vt:lpstr>
      <vt:lpstr>GRID Terrain Models</vt:lpstr>
      <vt:lpstr>Voronoi Diagram in 2D</vt:lpstr>
      <vt:lpstr>2D Natural Neighbor Interpolation</vt:lpstr>
      <vt:lpstr>3D Interpolation</vt:lpstr>
      <vt:lpstr>3D Natural Neighbor Interpolation</vt:lpstr>
      <vt:lpstr>Outline</vt:lpstr>
      <vt:lpstr>Graphics Processing Unit (GPU)</vt:lpstr>
      <vt:lpstr>Computing the 3D Voronoi Diagram</vt:lpstr>
      <vt:lpstr>3D Voronoi Diagram</vt:lpstr>
      <vt:lpstr>3D Voronoi Diagram</vt:lpstr>
      <vt:lpstr>Pixelized 3D Voronoi Diagram</vt:lpstr>
      <vt:lpstr>Pixelized Voronoi Diagram</vt:lpstr>
      <vt:lpstr>Cylindrical Region of Influence</vt:lpstr>
      <vt:lpstr>Truncated Pixelized Voronoi Diagram</vt:lpstr>
      <vt:lpstr>Voronoi Diagram and Lower Envelopes</vt:lpstr>
      <vt:lpstr>Weighted Euclidean Lower Envelope</vt:lpstr>
      <vt:lpstr>Lower Envelope</vt:lpstr>
      <vt:lpstr>Lower Envelope – Discretized in Time &amp; Space</vt:lpstr>
      <vt:lpstr>Triangulation of the Lower Envelope</vt:lpstr>
      <vt:lpstr>Lifting Transform  for Weighed Euclidean Metric</vt:lpstr>
      <vt:lpstr>Lifting Transform  for Weighed Euclidean Metric</vt:lpstr>
      <vt:lpstr>Computing TPVor(S,τ)</vt:lpstr>
      <vt:lpstr>Natural Neighbor Interpolation</vt:lpstr>
      <vt:lpstr>Natural Neighbor Interpolation</vt:lpstr>
      <vt:lpstr>BufferAnalysis</vt:lpstr>
      <vt:lpstr>NNI Query Processing</vt:lpstr>
      <vt:lpstr>Answering Multiple Queries</vt:lpstr>
      <vt:lpstr>NNI Batch Query Processing</vt:lpstr>
      <vt:lpstr>Using Bit Tricks while Exploiting Region of Influence and Grid Structure ….</vt:lpstr>
      <vt:lpstr>NNI Grid Query Processing</vt:lpstr>
      <vt:lpstr>NNI Batch Query Processing</vt:lpstr>
      <vt:lpstr>NNI in 3D</vt:lpstr>
      <vt:lpstr>Natural Neighbor Interpolation</vt:lpstr>
      <vt:lpstr>NNI on N x N Grid at to</vt:lpstr>
      <vt:lpstr>NNI on N x N Grid at to</vt:lpstr>
      <vt:lpstr>Handling N x N x N Grids</vt:lpstr>
      <vt:lpstr>r2-pass Algorithm</vt:lpstr>
      <vt:lpstr>Voronoi Generation Redundancy</vt:lpstr>
      <vt:lpstr>PowerPoint Presentation</vt:lpstr>
      <vt:lpstr>1-pass Algorithm</vt:lpstr>
      <vt:lpstr>Review Algorithm Trade-offs</vt:lpstr>
      <vt:lpstr>Experiments</vt:lpstr>
      <vt:lpstr>Implementation</vt:lpstr>
      <vt:lpstr>Tests</vt:lpstr>
      <vt:lpstr>Implementation Comparison</vt:lpstr>
      <vt:lpstr>Implementation Comparison</vt:lpstr>
      <vt:lpstr>Performance</vt:lpstr>
      <vt:lpstr>Performance</vt:lpstr>
      <vt:lpstr>Performance</vt:lpstr>
      <vt:lpstr>Future Work</vt:lpstr>
      <vt:lpstr>Thanks!</vt:lpstr>
      <vt:lpstr>NNI Query Processing</vt:lpstr>
      <vt:lpstr>Natural Neighbor Interpolation</vt:lpstr>
      <vt:lpstr>BufferAnalysis</vt:lpstr>
      <vt:lpstr>BufferAnalysis</vt:lpstr>
      <vt:lpstr>BufferAnalysis</vt:lpstr>
      <vt:lpstr>BufferAnalysis</vt:lpstr>
      <vt:lpstr>BufferAnalysis</vt:lpstr>
      <vt:lpstr>BufferAnalysis</vt:lpstr>
      <vt:lpstr>BufferAnalysis</vt:lpstr>
      <vt:lpstr>BufferAnalysis</vt:lpstr>
      <vt:lpstr>NNI on N x N x N Grids</vt:lpstr>
      <vt:lpstr>GPUVoronoi(S) Overlap</vt:lpstr>
      <vt:lpstr>Lower Envelope – Continuous in Time</vt:lpstr>
      <vt:lpstr>GPU Buffers</vt:lpstr>
      <vt:lpstr>Larger Grids</vt:lpstr>
      <vt:lpstr>Performance - Efficiency</vt:lpstr>
      <vt:lpstr>Performance - Efficiency</vt:lpstr>
      <vt:lpstr>Performance - Quality</vt:lpstr>
      <vt:lpstr>Batching NNI Queries</vt:lpstr>
      <vt:lpstr>NNI for Grid DEM Construction</vt:lpstr>
      <vt:lpstr>Batched NNI on Grids</vt:lpstr>
      <vt:lpstr>Batched NNI on Grids</vt:lpstr>
      <vt:lpstr>Putting it together</vt:lpstr>
      <vt:lpstr>Performance - Efficiency</vt:lpstr>
      <vt:lpstr>Voronoi Generation Redundancy</vt:lpstr>
      <vt:lpstr>Digital Elevation Models</vt:lpstr>
      <vt:lpstr>GPU Buffers</vt:lpstr>
      <vt:lpstr>GPU Model of Computation</vt:lpstr>
      <vt:lpstr>Pixelized Voronoi Diagram</vt:lpstr>
      <vt:lpstr>Lower Envelope – Discretized in Time</vt:lpstr>
      <vt:lpstr>Lower Envelope – Discretized in Time &amp; Space</vt:lpstr>
      <vt:lpstr>Lifting Transform  for Weighed Euclidean Metric</vt:lpstr>
      <vt:lpstr>Review Algorithm Trade-offs</vt:lpstr>
      <vt:lpstr>NNI Batch Query Processing</vt:lpstr>
      <vt:lpstr>Using Bit-Tricks….</vt:lpstr>
      <vt:lpstr>NNI Batch Query Processing</vt:lpstr>
      <vt:lpstr>Terrain Dynamics in North Carolina</vt:lpstr>
      <vt:lpstr>Outline</vt:lpstr>
      <vt:lpstr>GPU Model of Computation</vt:lpstr>
      <vt:lpstr>Triangulation of the Lower Envelope</vt:lpstr>
      <vt:lpstr>Truncated Polygonal Hyperboloids</vt:lpstr>
      <vt:lpstr>Lifting Transform  for Weighed Euclidean Metric</vt:lpstr>
      <vt:lpstr>Rendering the Voronoi Diagram</vt:lpstr>
      <vt:lpstr>Pixelized Voronoi Diagram</vt:lpstr>
      <vt:lpstr>Generating Pixelized Voronoi Diagrams</vt:lpstr>
      <vt:lpstr>Truncated Pixelized Voronoi Diagram TPVor(S)</vt:lpstr>
      <vt:lpstr>NNI Batch Query Processing</vt:lpstr>
      <vt:lpstr>Batching N x N Grids</vt:lpstr>
      <vt:lpstr>Interpolate</vt:lpstr>
      <vt:lpstr>PowerPoint Presentation</vt:lpstr>
      <vt:lpstr>Performance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2011-03-21T12:32:10Z</dcterms:created>
  <dcterms:modified xsi:type="dcterms:W3CDTF">2011-11-02T19:27:16Z</dcterms:modified>
</cp:coreProperties>
</file>