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embeddings/oleObject10.bin" ContentType="application/vnd.openxmlformats-officedocument.oleObject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embeddings/oleObject19.bin" ContentType="application/vnd.openxmlformats-officedocument.oleObject"/>
  <Override PartName="/ppt/notesSlides/notesSlide6.xml" ContentType="application/vnd.openxmlformats-officedocument.presentationml.notesSlide+xml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717" r:id="rId1"/>
  </p:sldMasterIdLst>
  <p:notesMasterIdLst>
    <p:notesMasterId r:id="rId72"/>
  </p:notesMasterIdLst>
  <p:handoutMasterIdLst>
    <p:handoutMasterId r:id="rId73"/>
  </p:handoutMasterIdLst>
  <p:sldIdLst>
    <p:sldId id="256" r:id="rId2"/>
    <p:sldId id="320" r:id="rId3"/>
    <p:sldId id="259" r:id="rId4"/>
    <p:sldId id="306" r:id="rId5"/>
    <p:sldId id="300" r:id="rId6"/>
    <p:sldId id="301" r:id="rId7"/>
    <p:sldId id="263" r:id="rId8"/>
    <p:sldId id="257" r:id="rId9"/>
    <p:sldId id="261" r:id="rId10"/>
    <p:sldId id="334" r:id="rId11"/>
    <p:sldId id="285" r:id="rId12"/>
    <p:sldId id="316" r:id="rId13"/>
    <p:sldId id="302" r:id="rId14"/>
    <p:sldId id="265" r:id="rId15"/>
    <p:sldId id="266" r:id="rId16"/>
    <p:sldId id="264" r:id="rId17"/>
    <p:sldId id="290" r:id="rId18"/>
    <p:sldId id="268" r:id="rId19"/>
    <p:sldId id="317" r:id="rId20"/>
    <p:sldId id="303" r:id="rId21"/>
    <p:sldId id="346" r:id="rId22"/>
    <p:sldId id="323" r:id="rId23"/>
    <p:sldId id="318" r:id="rId24"/>
    <p:sldId id="324" r:id="rId25"/>
    <p:sldId id="271" r:id="rId26"/>
    <p:sldId id="326" r:id="rId27"/>
    <p:sldId id="319" r:id="rId28"/>
    <p:sldId id="330" r:id="rId29"/>
    <p:sldId id="332" r:id="rId30"/>
    <p:sldId id="333" r:id="rId31"/>
    <p:sldId id="327" r:id="rId32"/>
    <p:sldId id="329" r:id="rId33"/>
    <p:sldId id="337" r:id="rId34"/>
    <p:sldId id="277" r:id="rId35"/>
    <p:sldId id="328" r:id="rId36"/>
    <p:sldId id="291" r:id="rId37"/>
    <p:sldId id="279" r:id="rId38"/>
    <p:sldId id="339" r:id="rId39"/>
    <p:sldId id="340" r:id="rId40"/>
    <p:sldId id="344" r:id="rId41"/>
    <p:sldId id="345" r:id="rId42"/>
    <p:sldId id="281" r:id="rId43"/>
    <p:sldId id="335" r:id="rId44"/>
    <p:sldId id="283" r:id="rId45"/>
    <p:sldId id="338" r:id="rId46"/>
    <p:sldId id="280" r:id="rId47"/>
    <p:sldId id="312" r:id="rId48"/>
    <p:sldId id="262" r:id="rId49"/>
    <p:sldId id="313" r:id="rId50"/>
    <p:sldId id="269" r:id="rId51"/>
    <p:sldId id="336" r:id="rId52"/>
    <p:sldId id="282" r:id="rId53"/>
    <p:sldId id="275" r:id="rId54"/>
    <p:sldId id="314" r:id="rId55"/>
    <p:sldId id="304" r:id="rId56"/>
    <p:sldId id="297" r:id="rId57"/>
    <p:sldId id="278" r:id="rId58"/>
    <p:sldId id="289" r:id="rId59"/>
    <p:sldId id="286" r:id="rId60"/>
    <p:sldId id="325" r:id="rId61"/>
    <p:sldId id="292" r:id="rId62"/>
    <p:sldId id="287" r:id="rId63"/>
    <p:sldId id="272" r:id="rId64"/>
    <p:sldId id="273" r:id="rId65"/>
    <p:sldId id="296" r:id="rId66"/>
    <p:sldId id="274" r:id="rId67"/>
    <p:sldId id="293" r:id="rId68"/>
    <p:sldId id="305" r:id="rId69"/>
    <p:sldId id="260" r:id="rId70"/>
    <p:sldId id="270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50AA"/>
    <a:srgbClr val="7BE127"/>
    <a:srgbClr val="608CC4"/>
    <a:srgbClr val="3760BB"/>
    <a:srgbClr val="FBD03E"/>
    <a:srgbClr val="9C6997"/>
    <a:srgbClr val="E3AB5B"/>
    <a:srgbClr val="357B45"/>
    <a:srgbClr val="FBE7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73" autoAdjust="0"/>
    <p:restoredTop sz="89710" autoAdjust="0"/>
  </p:normalViewPr>
  <p:slideViewPr>
    <p:cSldViewPr snapToGrid="0">
      <p:cViewPr varScale="1">
        <p:scale>
          <a:sx n="106" d="100"/>
          <a:sy n="106" d="100"/>
        </p:scale>
        <p:origin x="-79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handoutMaster" Target="handoutMasters/handoutMaster1.xml"/><Relationship Id="rId74" Type="http://schemas.openxmlformats.org/officeDocument/2006/relationships/printerSettings" Target="printerSettings/printerSettings1.bin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187EE7-D008-2C41-99F5-DE655E403C66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A6BBEC-8BA5-BA43-8A9C-078FDC2D270A}">
      <dgm:prSet phldrT="[Text]"/>
      <dgm:spPr/>
      <dgm:t>
        <a:bodyPr/>
        <a:lstStyle/>
        <a:p>
          <a:r>
            <a:rPr lang="en-US" dirty="0" smtClean="0"/>
            <a:t>Draw </a:t>
          </a:r>
          <a:r>
            <a:rPr lang="en-US" dirty="0" err="1" smtClean="0"/>
            <a:t>TPVor</a:t>
          </a:r>
          <a:r>
            <a:rPr lang="en-US" dirty="0" smtClean="0"/>
            <a:t>(S)</a:t>
          </a:r>
          <a:endParaRPr lang="en-US" dirty="0"/>
        </a:p>
      </dgm:t>
    </dgm:pt>
    <dgm:pt modelId="{81106432-A03E-1844-A9F4-85886E814069}" type="parTrans" cxnId="{854F5EA3-3A5B-8E48-B20A-152517071A42}">
      <dgm:prSet/>
      <dgm:spPr/>
      <dgm:t>
        <a:bodyPr/>
        <a:lstStyle/>
        <a:p>
          <a:endParaRPr lang="en-US"/>
        </a:p>
      </dgm:t>
    </dgm:pt>
    <dgm:pt modelId="{D31AC763-E53E-5B45-BDDA-F0860B0A711E}" type="sibTrans" cxnId="{854F5EA3-3A5B-8E48-B20A-152517071A42}">
      <dgm:prSet/>
      <dgm:spPr/>
      <dgm:t>
        <a:bodyPr/>
        <a:lstStyle/>
        <a:p>
          <a:endParaRPr lang="en-US"/>
        </a:p>
      </dgm:t>
    </dgm:pt>
    <dgm:pt modelId="{7395E36E-5C28-4F49-B3DA-F45BC7D6E2F2}">
      <dgm:prSet phldrT="[Text]"/>
      <dgm:spPr/>
      <dgm:t>
        <a:bodyPr/>
        <a:lstStyle/>
        <a:p>
          <a:r>
            <a:rPr lang="en-US" dirty="0" smtClean="0"/>
            <a:t>Save and clear color buffer</a:t>
          </a:r>
          <a:endParaRPr lang="en-US" dirty="0"/>
        </a:p>
      </dgm:t>
    </dgm:pt>
    <dgm:pt modelId="{77BD9BEC-AD54-9147-B84A-FA4A27945AD6}" type="parTrans" cxnId="{90C66118-1037-FF46-9C56-5306C52B05DD}">
      <dgm:prSet/>
      <dgm:spPr/>
      <dgm:t>
        <a:bodyPr/>
        <a:lstStyle/>
        <a:p>
          <a:endParaRPr lang="en-US"/>
        </a:p>
      </dgm:t>
    </dgm:pt>
    <dgm:pt modelId="{49AC5912-BAE5-7B4C-8564-E555D8E44A1B}" type="sibTrans" cxnId="{90C66118-1037-FF46-9C56-5306C52B05DD}">
      <dgm:prSet/>
      <dgm:spPr/>
      <dgm:t>
        <a:bodyPr/>
        <a:lstStyle/>
        <a:p>
          <a:endParaRPr lang="en-US"/>
        </a:p>
      </dgm:t>
    </dgm:pt>
    <dgm:pt modelId="{C82781A0-0BF1-D642-B39B-F3994C4AAACB}">
      <dgm:prSet phldrT="[Text]"/>
      <dgm:spPr/>
      <dgm:t>
        <a:bodyPr/>
        <a:lstStyle/>
        <a:p>
          <a:r>
            <a:rPr lang="en-US" dirty="0" smtClean="0"/>
            <a:t>Draw </a:t>
          </a:r>
          <a:r>
            <a:rPr lang="en-US" dirty="0" err="1" smtClean="0"/>
            <a:t>Voronoi</a:t>
          </a:r>
          <a:r>
            <a:rPr lang="en-US" dirty="0" smtClean="0"/>
            <a:t> cell for query q</a:t>
          </a:r>
          <a:endParaRPr lang="en-US" dirty="0"/>
        </a:p>
      </dgm:t>
    </dgm:pt>
    <dgm:pt modelId="{BEE828C6-4028-AE48-8550-9B380D777013}" type="parTrans" cxnId="{D06BC6E5-35B5-2F42-8C23-6B5C40041878}">
      <dgm:prSet/>
      <dgm:spPr/>
      <dgm:t>
        <a:bodyPr/>
        <a:lstStyle/>
        <a:p>
          <a:endParaRPr lang="en-US"/>
        </a:p>
      </dgm:t>
    </dgm:pt>
    <dgm:pt modelId="{62D6124A-B688-1140-8905-98BF26B1AB31}" type="sibTrans" cxnId="{D06BC6E5-35B5-2F42-8C23-6B5C40041878}">
      <dgm:prSet/>
      <dgm:spPr/>
      <dgm:t>
        <a:bodyPr/>
        <a:lstStyle/>
        <a:p>
          <a:endParaRPr lang="en-US"/>
        </a:p>
      </dgm:t>
    </dgm:pt>
    <dgm:pt modelId="{368C1E50-6CE0-C446-88CF-C297A8B04A5C}">
      <dgm:prSet phldrT="[Text]"/>
      <dgm:spPr/>
      <dgm:t>
        <a:bodyPr/>
        <a:lstStyle/>
        <a:p>
          <a:r>
            <a:rPr lang="en-US" dirty="0" smtClean="0"/>
            <a:t>Save color buffer</a:t>
          </a:r>
          <a:endParaRPr lang="en-US" dirty="0"/>
        </a:p>
      </dgm:t>
    </dgm:pt>
    <dgm:pt modelId="{F693A920-4C1C-D341-937A-1AED42EAD4B0}" type="parTrans" cxnId="{625C3040-3EC9-F540-85BD-99B7E17BEAFA}">
      <dgm:prSet/>
      <dgm:spPr/>
      <dgm:t>
        <a:bodyPr/>
        <a:lstStyle/>
        <a:p>
          <a:endParaRPr lang="en-US"/>
        </a:p>
      </dgm:t>
    </dgm:pt>
    <dgm:pt modelId="{2EEA60CE-3D9B-AE41-9A09-0A4E70B107F7}" type="sibTrans" cxnId="{625C3040-3EC9-F540-85BD-99B7E17BEAFA}">
      <dgm:prSet/>
      <dgm:spPr/>
      <dgm:t>
        <a:bodyPr/>
        <a:lstStyle/>
        <a:p>
          <a:endParaRPr lang="en-US"/>
        </a:p>
      </dgm:t>
    </dgm:pt>
    <dgm:pt modelId="{FB73C647-B71F-D54D-BF73-D648F9D130AC}">
      <dgm:prSet phldrT="[Text]"/>
      <dgm:spPr/>
      <dgm:t>
        <a:bodyPr/>
        <a:lstStyle/>
        <a:p>
          <a:r>
            <a:rPr lang="en-US" dirty="0" err="1" smtClean="0">
              <a:latin typeface="Courier"/>
              <a:cs typeface="Courier"/>
            </a:rPr>
            <a:t>BufferAnalysis</a:t>
          </a:r>
          <a:endParaRPr lang="en-US" dirty="0">
            <a:latin typeface="Courier"/>
            <a:cs typeface="Courier"/>
          </a:endParaRPr>
        </a:p>
      </dgm:t>
    </dgm:pt>
    <dgm:pt modelId="{D7C6DC98-6750-1442-B579-6FB62CFF08B0}" type="parTrans" cxnId="{69A8EEF5-7D89-2E44-A700-5847F363B1CA}">
      <dgm:prSet/>
      <dgm:spPr/>
      <dgm:t>
        <a:bodyPr/>
        <a:lstStyle/>
        <a:p>
          <a:endParaRPr lang="en-US"/>
        </a:p>
      </dgm:t>
    </dgm:pt>
    <dgm:pt modelId="{B7BBC305-B2FD-8B4B-AA47-8042C3831EA0}" type="sibTrans" cxnId="{69A8EEF5-7D89-2E44-A700-5847F363B1CA}">
      <dgm:prSet/>
      <dgm:spPr/>
      <dgm:t>
        <a:bodyPr/>
        <a:lstStyle/>
        <a:p>
          <a:endParaRPr lang="en-US"/>
        </a:p>
      </dgm:t>
    </dgm:pt>
    <dgm:pt modelId="{6430B7D3-2977-FA47-91AE-45369CC5BE69}" type="pres">
      <dgm:prSet presAssocID="{88187EE7-D008-2C41-99F5-DE655E403C66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BEBFE7-0799-8F45-9BB4-38240387BCA3}" type="pres">
      <dgm:prSet presAssocID="{E5A6BBEC-8BA5-BA43-8A9C-078FDC2D270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710544-DF41-254E-BCBD-A16485CC8CE4}" type="pres">
      <dgm:prSet presAssocID="{D31AC763-E53E-5B45-BDDA-F0860B0A711E}" presName="sibTrans" presStyleLbl="sibTrans2D1" presStyleIdx="0" presStyleCnt="4"/>
      <dgm:spPr/>
      <dgm:t>
        <a:bodyPr/>
        <a:lstStyle/>
        <a:p>
          <a:endParaRPr lang="en-US"/>
        </a:p>
      </dgm:t>
    </dgm:pt>
    <dgm:pt modelId="{AC47FD68-87E5-1F41-BBFD-895F8F38F77E}" type="pres">
      <dgm:prSet presAssocID="{D31AC763-E53E-5B45-BDDA-F0860B0A711E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BEE11E83-0AB3-0445-B8ED-157A2D50BBE5}" type="pres">
      <dgm:prSet presAssocID="{7395E36E-5C28-4F49-B3DA-F45BC7D6E2F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AFE8C7-0CD8-6847-BC99-E9C9F63463FE}" type="pres">
      <dgm:prSet presAssocID="{49AC5912-BAE5-7B4C-8564-E555D8E44A1B}" presName="sibTrans" presStyleLbl="sibTrans2D1" presStyleIdx="1" presStyleCnt="4"/>
      <dgm:spPr/>
      <dgm:t>
        <a:bodyPr/>
        <a:lstStyle/>
        <a:p>
          <a:endParaRPr lang="en-US"/>
        </a:p>
      </dgm:t>
    </dgm:pt>
    <dgm:pt modelId="{642B2133-BF73-AC4B-B761-987D89F26B79}" type="pres">
      <dgm:prSet presAssocID="{49AC5912-BAE5-7B4C-8564-E555D8E44A1B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AC13792B-2690-9C44-B004-FAF5D99E90B7}" type="pres">
      <dgm:prSet presAssocID="{C82781A0-0BF1-D642-B39B-F3994C4AAAC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13669D-5059-1C43-9C85-ECFA4B71AEE8}" type="pres">
      <dgm:prSet presAssocID="{62D6124A-B688-1140-8905-98BF26B1AB31}" presName="sibTrans" presStyleLbl="sibTrans2D1" presStyleIdx="2" presStyleCnt="4"/>
      <dgm:spPr/>
      <dgm:t>
        <a:bodyPr/>
        <a:lstStyle/>
        <a:p>
          <a:endParaRPr lang="en-US"/>
        </a:p>
      </dgm:t>
    </dgm:pt>
    <dgm:pt modelId="{F33BADF0-5D66-D643-B30F-8D2EBA903A0F}" type="pres">
      <dgm:prSet presAssocID="{62D6124A-B688-1140-8905-98BF26B1AB31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D53F695F-F812-734F-BEF0-3354179A99F1}" type="pres">
      <dgm:prSet presAssocID="{368C1E50-6CE0-C446-88CF-C297A8B04A5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F941B0-1CDD-ED44-89D1-976EFF2A0DDA}" type="pres">
      <dgm:prSet presAssocID="{2EEA60CE-3D9B-AE41-9A09-0A4E70B107F7}" presName="sibTrans" presStyleLbl="sibTrans2D1" presStyleIdx="3" presStyleCnt="4"/>
      <dgm:spPr/>
      <dgm:t>
        <a:bodyPr/>
        <a:lstStyle/>
        <a:p>
          <a:endParaRPr lang="en-US"/>
        </a:p>
      </dgm:t>
    </dgm:pt>
    <dgm:pt modelId="{2F933A6B-64A9-8743-A751-3D970F8D5502}" type="pres">
      <dgm:prSet presAssocID="{2EEA60CE-3D9B-AE41-9A09-0A4E70B107F7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D41AF0D6-08D1-9044-AEC0-69537F27C8F9}" type="pres">
      <dgm:prSet presAssocID="{FB73C647-B71F-D54D-BF73-D648F9D130A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47951C-A6C0-BE4D-8D8F-7921DEA801AD}" type="presOf" srcId="{62D6124A-B688-1140-8905-98BF26B1AB31}" destId="{3213669D-5059-1C43-9C85-ECFA4B71AEE8}" srcOrd="0" destOrd="0" presId="urn:microsoft.com/office/officeart/2005/8/layout/process2"/>
    <dgm:cxn modelId="{F3BAEEF3-5B16-D74A-82DA-DC964E155EF4}" type="presOf" srcId="{2EEA60CE-3D9B-AE41-9A09-0A4E70B107F7}" destId="{04F941B0-1CDD-ED44-89D1-976EFF2A0DDA}" srcOrd="0" destOrd="0" presId="urn:microsoft.com/office/officeart/2005/8/layout/process2"/>
    <dgm:cxn modelId="{5499DF53-659E-7142-AAEC-3BB81DE94EC1}" type="presOf" srcId="{368C1E50-6CE0-C446-88CF-C297A8B04A5C}" destId="{D53F695F-F812-734F-BEF0-3354179A99F1}" srcOrd="0" destOrd="0" presId="urn:microsoft.com/office/officeart/2005/8/layout/process2"/>
    <dgm:cxn modelId="{D06BC6E5-35B5-2F42-8C23-6B5C40041878}" srcId="{88187EE7-D008-2C41-99F5-DE655E403C66}" destId="{C82781A0-0BF1-D642-B39B-F3994C4AAACB}" srcOrd="2" destOrd="0" parTransId="{BEE828C6-4028-AE48-8550-9B380D777013}" sibTransId="{62D6124A-B688-1140-8905-98BF26B1AB31}"/>
    <dgm:cxn modelId="{A30B0B47-6815-574F-965B-E0DC220BAFDD}" type="presOf" srcId="{D31AC763-E53E-5B45-BDDA-F0860B0A711E}" destId="{75710544-DF41-254E-BCBD-A16485CC8CE4}" srcOrd="0" destOrd="0" presId="urn:microsoft.com/office/officeart/2005/8/layout/process2"/>
    <dgm:cxn modelId="{854F5EA3-3A5B-8E48-B20A-152517071A42}" srcId="{88187EE7-D008-2C41-99F5-DE655E403C66}" destId="{E5A6BBEC-8BA5-BA43-8A9C-078FDC2D270A}" srcOrd="0" destOrd="0" parTransId="{81106432-A03E-1844-A9F4-85886E814069}" sibTransId="{D31AC763-E53E-5B45-BDDA-F0860B0A711E}"/>
    <dgm:cxn modelId="{408DA0B8-57C6-2E4D-A26E-01EC0FFF551D}" type="presOf" srcId="{D31AC763-E53E-5B45-BDDA-F0860B0A711E}" destId="{AC47FD68-87E5-1F41-BBFD-895F8F38F77E}" srcOrd="1" destOrd="0" presId="urn:microsoft.com/office/officeart/2005/8/layout/process2"/>
    <dgm:cxn modelId="{7EB2E75E-9116-624F-B432-F92AD4B64A24}" type="presOf" srcId="{62D6124A-B688-1140-8905-98BF26B1AB31}" destId="{F33BADF0-5D66-D643-B30F-8D2EBA903A0F}" srcOrd="1" destOrd="0" presId="urn:microsoft.com/office/officeart/2005/8/layout/process2"/>
    <dgm:cxn modelId="{0A433ABB-766A-744B-AD50-D99FFED6DF9D}" type="presOf" srcId="{7395E36E-5C28-4F49-B3DA-F45BC7D6E2F2}" destId="{BEE11E83-0AB3-0445-B8ED-157A2D50BBE5}" srcOrd="0" destOrd="0" presId="urn:microsoft.com/office/officeart/2005/8/layout/process2"/>
    <dgm:cxn modelId="{B4390C48-9DA1-514A-B055-C8C581AD3F23}" type="presOf" srcId="{C82781A0-0BF1-D642-B39B-F3994C4AAACB}" destId="{AC13792B-2690-9C44-B004-FAF5D99E90B7}" srcOrd="0" destOrd="0" presId="urn:microsoft.com/office/officeart/2005/8/layout/process2"/>
    <dgm:cxn modelId="{70009AE7-5F36-3647-860D-C1D5CA899F12}" type="presOf" srcId="{49AC5912-BAE5-7B4C-8564-E555D8E44A1B}" destId="{642B2133-BF73-AC4B-B761-987D89F26B79}" srcOrd="1" destOrd="0" presId="urn:microsoft.com/office/officeart/2005/8/layout/process2"/>
    <dgm:cxn modelId="{625C3040-3EC9-F540-85BD-99B7E17BEAFA}" srcId="{88187EE7-D008-2C41-99F5-DE655E403C66}" destId="{368C1E50-6CE0-C446-88CF-C297A8B04A5C}" srcOrd="3" destOrd="0" parTransId="{F693A920-4C1C-D341-937A-1AED42EAD4B0}" sibTransId="{2EEA60CE-3D9B-AE41-9A09-0A4E70B107F7}"/>
    <dgm:cxn modelId="{0FE60687-DCE4-594C-9E79-3F3D5E203C30}" type="presOf" srcId="{49AC5912-BAE5-7B4C-8564-E555D8E44A1B}" destId="{E3AFE8C7-0CD8-6847-BC99-E9C9F63463FE}" srcOrd="0" destOrd="0" presId="urn:microsoft.com/office/officeart/2005/8/layout/process2"/>
    <dgm:cxn modelId="{69A8EEF5-7D89-2E44-A700-5847F363B1CA}" srcId="{88187EE7-D008-2C41-99F5-DE655E403C66}" destId="{FB73C647-B71F-D54D-BF73-D648F9D130AC}" srcOrd="4" destOrd="0" parTransId="{D7C6DC98-6750-1442-B579-6FB62CFF08B0}" sibTransId="{B7BBC305-B2FD-8B4B-AA47-8042C3831EA0}"/>
    <dgm:cxn modelId="{249BA56C-4A9F-894D-BEC9-4F8A6C8F2A8A}" type="presOf" srcId="{88187EE7-D008-2C41-99F5-DE655E403C66}" destId="{6430B7D3-2977-FA47-91AE-45369CC5BE69}" srcOrd="0" destOrd="0" presId="urn:microsoft.com/office/officeart/2005/8/layout/process2"/>
    <dgm:cxn modelId="{90C66118-1037-FF46-9C56-5306C52B05DD}" srcId="{88187EE7-D008-2C41-99F5-DE655E403C66}" destId="{7395E36E-5C28-4F49-B3DA-F45BC7D6E2F2}" srcOrd="1" destOrd="0" parTransId="{77BD9BEC-AD54-9147-B84A-FA4A27945AD6}" sibTransId="{49AC5912-BAE5-7B4C-8564-E555D8E44A1B}"/>
    <dgm:cxn modelId="{DAF7E9BD-D057-FE48-A56F-D63C7B78113A}" type="presOf" srcId="{E5A6BBEC-8BA5-BA43-8A9C-078FDC2D270A}" destId="{75BEBFE7-0799-8F45-9BB4-38240387BCA3}" srcOrd="0" destOrd="0" presId="urn:microsoft.com/office/officeart/2005/8/layout/process2"/>
    <dgm:cxn modelId="{4C7D5E0E-BD96-3C4D-B955-3D79CE0BDA57}" type="presOf" srcId="{2EEA60CE-3D9B-AE41-9A09-0A4E70B107F7}" destId="{2F933A6B-64A9-8743-A751-3D970F8D5502}" srcOrd="1" destOrd="0" presId="urn:microsoft.com/office/officeart/2005/8/layout/process2"/>
    <dgm:cxn modelId="{A8BD617F-1891-BB4D-BD30-369C09F2F712}" type="presOf" srcId="{FB73C647-B71F-D54D-BF73-D648F9D130AC}" destId="{D41AF0D6-08D1-9044-AEC0-69537F27C8F9}" srcOrd="0" destOrd="0" presId="urn:microsoft.com/office/officeart/2005/8/layout/process2"/>
    <dgm:cxn modelId="{0891DF02-A39B-F840-B6A9-AD66E48F658C}" type="presParOf" srcId="{6430B7D3-2977-FA47-91AE-45369CC5BE69}" destId="{75BEBFE7-0799-8F45-9BB4-38240387BCA3}" srcOrd="0" destOrd="0" presId="urn:microsoft.com/office/officeart/2005/8/layout/process2"/>
    <dgm:cxn modelId="{22F58D30-A204-E84D-96F3-A285B1F42F8B}" type="presParOf" srcId="{6430B7D3-2977-FA47-91AE-45369CC5BE69}" destId="{75710544-DF41-254E-BCBD-A16485CC8CE4}" srcOrd="1" destOrd="0" presId="urn:microsoft.com/office/officeart/2005/8/layout/process2"/>
    <dgm:cxn modelId="{808E7D41-8F40-804C-8AE1-27562851FCFB}" type="presParOf" srcId="{75710544-DF41-254E-BCBD-A16485CC8CE4}" destId="{AC47FD68-87E5-1F41-BBFD-895F8F38F77E}" srcOrd="0" destOrd="0" presId="urn:microsoft.com/office/officeart/2005/8/layout/process2"/>
    <dgm:cxn modelId="{B400166E-99CC-6542-B3A8-3D61EFAB3998}" type="presParOf" srcId="{6430B7D3-2977-FA47-91AE-45369CC5BE69}" destId="{BEE11E83-0AB3-0445-B8ED-157A2D50BBE5}" srcOrd="2" destOrd="0" presId="urn:microsoft.com/office/officeart/2005/8/layout/process2"/>
    <dgm:cxn modelId="{D51881B6-E056-1D46-BC1B-B266C1195F08}" type="presParOf" srcId="{6430B7D3-2977-FA47-91AE-45369CC5BE69}" destId="{E3AFE8C7-0CD8-6847-BC99-E9C9F63463FE}" srcOrd="3" destOrd="0" presId="urn:microsoft.com/office/officeart/2005/8/layout/process2"/>
    <dgm:cxn modelId="{BEBD86BE-A2A5-D446-82BC-56DAA41CF1D0}" type="presParOf" srcId="{E3AFE8C7-0CD8-6847-BC99-E9C9F63463FE}" destId="{642B2133-BF73-AC4B-B761-987D89F26B79}" srcOrd="0" destOrd="0" presId="urn:microsoft.com/office/officeart/2005/8/layout/process2"/>
    <dgm:cxn modelId="{B9FAA0A1-6D9A-1743-AD0C-A05DC4D9A8A5}" type="presParOf" srcId="{6430B7D3-2977-FA47-91AE-45369CC5BE69}" destId="{AC13792B-2690-9C44-B004-FAF5D99E90B7}" srcOrd="4" destOrd="0" presId="urn:microsoft.com/office/officeart/2005/8/layout/process2"/>
    <dgm:cxn modelId="{2F25EFC7-A3B3-0E48-8C7A-B3D2656BE8A3}" type="presParOf" srcId="{6430B7D3-2977-FA47-91AE-45369CC5BE69}" destId="{3213669D-5059-1C43-9C85-ECFA4B71AEE8}" srcOrd="5" destOrd="0" presId="urn:microsoft.com/office/officeart/2005/8/layout/process2"/>
    <dgm:cxn modelId="{B15DA4C0-DF3A-4F46-964B-AD7286375CDB}" type="presParOf" srcId="{3213669D-5059-1C43-9C85-ECFA4B71AEE8}" destId="{F33BADF0-5D66-D643-B30F-8D2EBA903A0F}" srcOrd="0" destOrd="0" presId="urn:microsoft.com/office/officeart/2005/8/layout/process2"/>
    <dgm:cxn modelId="{351773C8-EB37-DB48-96BE-8C8560B6C96D}" type="presParOf" srcId="{6430B7D3-2977-FA47-91AE-45369CC5BE69}" destId="{D53F695F-F812-734F-BEF0-3354179A99F1}" srcOrd="6" destOrd="0" presId="urn:microsoft.com/office/officeart/2005/8/layout/process2"/>
    <dgm:cxn modelId="{2F289960-BE82-8D4D-B07E-B8FE56EEC9D0}" type="presParOf" srcId="{6430B7D3-2977-FA47-91AE-45369CC5BE69}" destId="{04F941B0-1CDD-ED44-89D1-976EFF2A0DDA}" srcOrd="7" destOrd="0" presId="urn:microsoft.com/office/officeart/2005/8/layout/process2"/>
    <dgm:cxn modelId="{C509D4F3-C884-E84A-8FAD-A3B7DEAEB6DB}" type="presParOf" srcId="{04F941B0-1CDD-ED44-89D1-976EFF2A0DDA}" destId="{2F933A6B-64A9-8743-A751-3D970F8D5502}" srcOrd="0" destOrd="0" presId="urn:microsoft.com/office/officeart/2005/8/layout/process2"/>
    <dgm:cxn modelId="{AFBE7FF6-25D4-F441-9AF1-0DD5FE2B4E14}" type="presParOf" srcId="{6430B7D3-2977-FA47-91AE-45369CC5BE69}" destId="{D41AF0D6-08D1-9044-AEC0-69537F27C8F9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187EE7-D008-2C41-99F5-DE655E403C66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A6BBEC-8BA5-BA43-8A9C-078FDC2D270A}">
      <dgm:prSet phldrT="[Text]"/>
      <dgm:spPr/>
      <dgm:t>
        <a:bodyPr/>
        <a:lstStyle/>
        <a:p>
          <a:r>
            <a:rPr lang="en-US" dirty="0" smtClean="0"/>
            <a:t>Draw </a:t>
          </a:r>
          <a:r>
            <a:rPr lang="en-US" dirty="0" err="1" smtClean="0"/>
            <a:t>TPVor</a:t>
          </a:r>
          <a:r>
            <a:rPr lang="en-US" dirty="0" smtClean="0"/>
            <a:t>(S)</a:t>
          </a:r>
          <a:endParaRPr lang="en-US" dirty="0"/>
        </a:p>
      </dgm:t>
    </dgm:pt>
    <dgm:pt modelId="{81106432-A03E-1844-A9F4-85886E814069}" type="parTrans" cxnId="{854F5EA3-3A5B-8E48-B20A-152517071A42}">
      <dgm:prSet/>
      <dgm:spPr/>
      <dgm:t>
        <a:bodyPr/>
        <a:lstStyle/>
        <a:p>
          <a:endParaRPr lang="en-US"/>
        </a:p>
      </dgm:t>
    </dgm:pt>
    <dgm:pt modelId="{D31AC763-E53E-5B45-BDDA-F0860B0A711E}" type="sibTrans" cxnId="{854F5EA3-3A5B-8E48-B20A-152517071A42}">
      <dgm:prSet/>
      <dgm:spPr/>
      <dgm:t>
        <a:bodyPr/>
        <a:lstStyle/>
        <a:p>
          <a:endParaRPr lang="en-US"/>
        </a:p>
      </dgm:t>
    </dgm:pt>
    <dgm:pt modelId="{7395E36E-5C28-4F49-B3DA-F45BC7D6E2F2}">
      <dgm:prSet phldrT="[Text]"/>
      <dgm:spPr/>
      <dgm:t>
        <a:bodyPr/>
        <a:lstStyle/>
        <a:p>
          <a:r>
            <a:rPr lang="en-US" dirty="0" smtClean="0"/>
            <a:t>Save and clear color buffer</a:t>
          </a:r>
          <a:endParaRPr lang="en-US" dirty="0"/>
        </a:p>
      </dgm:t>
    </dgm:pt>
    <dgm:pt modelId="{77BD9BEC-AD54-9147-B84A-FA4A27945AD6}" type="parTrans" cxnId="{90C66118-1037-FF46-9C56-5306C52B05DD}">
      <dgm:prSet/>
      <dgm:spPr/>
      <dgm:t>
        <a:bodyPr/>
        <a:lstStyle/>
        <a:p>
          <a:endParaRPr lang="en-US"/>
        </a:p>
      </dgm:t>
    </dgm:pt>
    <dgm:pt modelId="{49AC5912-BAE5-7B4C-8564-E555D8E44A1B}" type="sibTrans" cxnId="{90C66118-1037-FF46-9C56-5306C52B05DD}">
      <dgm:prSet/>
      <dgm:spPr/>
      <dgm:t>
        <a:bodyPr/>
        <a:lstStyle/>
        <a:p>
          <a:endParaRPr lang="en-US"/>
        </a:p>
      </dgm:t>
    </dgm:pt>
    <dgm:pt modelId="{C82781A0-0BF1-D642-B39B-F3994C4AAACB}">
      <dgm:prSet phldrT="[Text]"/>
      <dgm:spPr/>
      <dgm:t>
        <a:bodyPr/>
        <a:lstStyle/>
        <a:p>
          <a:r>
            <a:rPr lang="en-US" dirty="0" smtClean="0"/>
            <a:t>Draw </a:t>
          </a:r>
          <a:r>
            <a:rPr lang="en-US" dirty="0" err="1" smtClean="0"/>
            <a:t>Voronoi</a:t>
          </a:r>
          <a:r>
            <a:rPr lang="en-US" dirty="0" smtClean="0"/>
            <a:t> cell for query q</a:t>
          </a:r>
          <a:endParaRPr lang="en-US" dirty="0"/>
        </a:p>
      </dgm:t>
    </dgm:pt>
    <dgm:pt modelId="{BEE828C6-4028-AE48-8550-9B380D777013}" type="parTrans" cxnId="{D06BC6E5-35B5-2F42-8C23-6B5C40041878}">
      <dgm:prSet/>
      <dgm:spPr/>
      <dgm:t>
        <a:bodyPr/>
        <a:lstStyle/>
        <a:p>
          <a:endParaRPr lang="en-US"/>
        </a:p>
      </dgm:t>
    </dgm:pt>
    <dgm:pt modelId="{62D6124A-B688-1140-8905-98BF26B1AB31}" type="sibTrans" cxnId="{D06BC6E5-35B5-2F42-8C23-6B5C40041878}">
      <dgm:prSet/>
      <dgm:spPr/>
      <dgm:t>
        <a:bodyPr/>
        <a:lstStyle/>
        <a:p>
          <a:endParaRPr lang="en-US"/>
        </a:p>
      </dgm:t>
    </dgm:pt>
    <dgm:pt modelId="{368C1E50-6CE0-C446-88CF-C297A8B04A5C}">
      <dgm:prSet phldrT="[Text]"/>
      <dgm:spPr/>
      <dgm:t>
        <a:bodyPr/>
        <a:lstStyle/>
        <a:p>
          <a:r>
            <a:rPr lang="en-US" dirty="0" smtClean="0"/>
            <a:t>Save color buffer</a:t>
          </a:r>
          <a:endParaRPr lang="en-US" dirty="0"/>
        </a:p>
      </dgm:t>
    </dgm:pt>
    <dgm:pt modelId="{F693A920-4C1C-D341-937A-1AED42EAD4B0}" type="parTrans" cxnId="{625C3040-3EC9-F540-85BD-99B7E17BEAFA}">
      <dgm:prSet/>
      <dgm:spPr/>
      <dgm:t>
        <a:bodyPr/>
        <a:lstStyle/>
        <a:p>
          <a:endParaRPr lang="en-US"/>
        </a:p>
      </dgm:t>
    </dgm:pt>
    <dgm:pt modelId="{2EEA60CE-3D9B-AE41-9A09-0A4E70B107F7}" type="sibTrans" cxnId="{625C3040-3EC9-F540-85BD-99B7E17BEAFA}">
      <dgm:prSet/>
      <dgm:spPr/>
      <dgm:t>
        <a:bodyPr/>
        <a:lstStyle/>
        <a:p>
          <a:endParaRPr lang="en-US"/>
        </a:p>
      </dgm:t>
    </dgm:pt>
    <dgm:pt modelId="{FB73C647-B71F-D54D-BF73-D648F9D130AC}">
      <dgm:prSet phldrT="[Text]"/>
      <dgm:spPr/>
      <dgm:t>
        <a:bodyPr/>
        <a:lstStyle/>
        <a:p>
          <a:r>
            <a:rPr lang="en-US" dirty="0" err="1" smtClean="0">
              <a:latin typeface="Courier"/>
              <a:cs typeface="Courier"/>
            </a:rPr>
            <a:t>BufferAnalysis</a:t>
          </a:r>
          <a:endParaRPr lang="en-US" dirty="0">
            <a:latin typeface="Courier"/>
            <a:cs typeface="Courier"/>
          </a:endParaRPr>
        </a:p>
      </dgm:t>
    </dgm:pt>
    <dgm:pt modelId="{D7C6DC98-6750-1442-B579-6FB62CFF08B0}" type="parTrans" cxnId="{69A8EEF5-7D89-2E44-A700-5847F363B1CA}">
      <dgm:prSet/>
      <dgm:spPr/>
      <dgm:t>
        <a:bodyPr/>
        <a:lstStyle/>
        <a:p>
          <a:endParaRPr lang="en-US"/>
        </a:p>
      </dgm:t>
    </dgm:pt>
    <dgm:pt modelId="{B7BBC305-B2FD-8B4B-AA47-8042C3831EA0}" type="sibTrans" cxnId="{69A8EEF5-7D89-2E44-A700-5847F363B1CA}">
      <dgm:prSet/>
      <dgm:spPr/>
      <dgm:t>
        <a:bodyPr/>
        <a:lstStyle/>
        <a:p>
          <a:endParaRPr lang="en-US"/>
        </a:p>
      </dgm:t>
    </dgm:pt>
    <dgm:pt modelId="{6430B7D3-2977-FA47-91AE-45369CC5BE69}" type="pres">
      <dgm:prSet presAssocID="{88187EE7-D008-2C41-99F5-DE655E403C66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BEBFE7-0799-8F45-9BB4-38240387BCA3}" type="pres">
      <dgm:prSet presAssocID="{E5A6BBEC-8BA5-BA43-8A9C-078FDC2D270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710544-DF41-254E-BCBD-A16485CC8CE4}" type="pres">
      <dgm:prSet presAssocID="{D31AC763-E53E-5B45-BDDA-F0860B0A711E}" presName="sibTrans" presStyleLbl="sibTrans2D1" presStyleIdx="0" presStyleCnt="4"/>
      <dgm:spPr/>
      <dgm:t>
        <a:bodyPr/>
        <a:lstStyle/>
        <a:p>
          <a:endParaRPr lang="en-US"/>
        </a:p>
      </dgm:t>
    </dgm:pt>
    <dgm:pt modelId="{AC47FD68-87E5-1F41-BBFD-895F8F38F77E}" type="pres">
      <dgm:prSet presAssocID="{D31AC763-E53E-5B45-BDDA-F0860B0A711E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BEE11E83-0AB3-0445-B8ED-157A2D50BBE5}" type="pres">
      <dgm:prSet presAssocID="{7395E36E-5C28-4F49-B3DA-F45BC7D6E2F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AFE8C7-0CD8-6847-BC99-E9C9F63463FE}" type="pres">
      <dgm:prSet presAssocID="{49AC5912-BAE5-7B4C-8564-E555D8E44A1B}" presName="sibTrans" presStyleLbl="sibTrans2D1" presStyleIdx="1" presStyleCnt="4"/>
      <dgm:spPr/>
      <dgm:t>
        <a:bodyPr/>
        <a:lstStyle/>
        <a:p>
          <a:endParaRPr lang="en-US"/>
        </a:p>
      </dgm:t>
    </dgm:pt>
    <dgm:pt modelId="{642B2133-BF73-AC4B-B761-987D89F26B79}" type="pres">
      <dgm:prSet presAssocID="{49AC5912-BAE5-7B4C-8564-E555D8E44A1B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AC13792B-2690-9C44-B004-FAF5D99E90B7}" type="pres">
      <dgm:prSet presAssocID="{C82781A0-0BF1-D642-B39B-F3994C4AAAC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13669D-5059-1C43-9C85-ECFA4B71AEE8}" type="pres">
      <dgm:prSet presAssocID="{62D6124A-B688-1140-8905-98BF26B1AB31}" presName="sibTrans" presStyleLbl="sibTrans2D1" presStyleIdx="2" presStyleCnt="4"/>
      <dgm:spPr/>
      <dgm:t>
        <a:bodyPr/>
        <a:lstStyle/>
        <a:p>
          <a:endParaRPr lang="en-US"/>
        </a:p>
      </dgm:t>
    </dgm:pt>
    <dgm:pt modelId="{F33BADF0-5D66-D643-B30F-8D2EBA903A0F}" type="pres">
      <dgm:prSet presAssocID="{62D6124A-B688-1140-8905-98BF26B1AB31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D53F695F-F812-734F-BEF0-3354179A99F1}" type="pres">
      <dgm:prSet presAssocID="{368C1E50-6CE0-C446-88CF-C297A8B04A5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F941B0-1CDD-ED44-89D1-976EFF2A0DDA}" type="pres">
      <dgm:prSet presAssocID="{2EEA60CE-3D9B-AE41-9A09-0A4E70B107F7}" presName="sibTrans" presStyleLbl="sibTrans2D1" presStyleIdx="3" presStyleCnt="4"/>
      <dgm:spPr/>
      <dgm:t>
        <a:bodyPr/>
        <a:lstStyle/>
        <a:p>
          <a:endParaRPr lang="en-US"/>
        </a:p>
      </dgm:t>
    </dgm:pt>
    <dgm:pt modelId="{2F933A6B-64A9-8743-A751-3D970F8D5502}" type="pres">
      <dgm:prSet presAssocID="{2EEA60CE-3D9B-AE41-9A09-0A4E70B107F7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D41AF0D6-08D1-9044-AEC0-69537F27C8F9}" type="pres">
      <dgm:prSet presAssocID="{FB73C647-B71F-D54D-BF73-D648F9D130A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4F5EA3-3A5B-8E48-B20A-152517071A42}" srcId="{88187EE7-D008-2C41-99F5-DE655E403C66}" destId="{E5A6BBEC-8BA5-BA43-8A9C-078FDC2D270A}" srcOrd="0" destOrd="0" parTransId="{81106432-A03E-1844-A9F4-85886E814069}" sibTransId="{D31AC763-E53E-5B45-BDDA-F0860B0A711E}"/>
    <dgm:cxn modelId="{FAF41855-DDD0-B140-A55C-BA372C21BA5C}" type="presOf" srcId="{D31AC763-E53E-5B45-BDDA-F0860B0A711E}" destId="{75710544-DF41-254E-BCBD-A16485CC8CE4}" srcOrd="0" destOrd="0" presId="urn:microsoft.com/office/officeart/2005/8/layout/process2"/>
    <dgm:cxn modelId="{BC13FD2D-7562-AA4C-9B7A-FB26308B2AD5}" type="presOf" srcId="{E5A6BBEC-8BA5-BA43-8A9C-078FDC2D270A}" destId="{75BEBFE7-0799-8F45-9BB4-38240387BCA3}" srcOrd="0" destOrd="0" presId="urn:microsoft.com/office/officeart/2005/8/layout/process2"/>
    <dgm:cxn modelId="{5BB59B67-836B-A247-BAA8-0177C18855BB}" type="presOf" srcId="{FB73C647-B71F-D54D-BF73-D648F9D130AC}" destId="{D41AF0D6-08D1-9044-AEC0-69537F27C8F9}" srcOrd="0" destOrd="0" presId="urn:microsoft.com/office/officeart/2005/8/layout/process2"/>
    <dgm:cxn modelId="{9527499C-09C0-ED4C-8728-149718E0FAD3}" type="presOf" srcId="{368C1E50-6CE0-C446-88CF-C297A8B04A5C}" destId="{D53F695F-F812-734F-BEF0-3354179A99F1}" srcOrd="0" destOrd="0" presId="urn:microsoft.com/office/officeart/2005/8/layout/process2"/>
    <dgm:cxn modelId="{E465CA44-7ED1-CA43-928F-4359C6EADB47}" type="presOf" srcId="{62D6124A-B688-1140-8905-98BF26B1AB31}" destId="{3213669D-5059-1C43-9C85-ECFA4B71AEE8}" srcOrd="0" destOrd="0" presId="urn:microsoft.com/office/officeart/2005/8/layout/process2"/>
    <dgm:cxn modelId="{9E5E7A97-E33B-964E-BC07-6B8A2A2FA2C7}" type="presOf" srcId="{C82781A0-0BF1-D642-B39B-F3994C4AAACB}" destId="{AC13792B-2690-9C44-B004-FAF5D99E90B7}" srcOrd="0" destOrd="0" presId="urn:microsoft.com/office/officeart/2005/8/layout/process2"/>
    <dgm:cxn modelId="{FE8E0ED3-0973-DE40-940E-7F8FEBC3424C}" type="presOf" srcId="{7395E36E-5C28-4F49-B3DA-F45BC7D6E2F2}" destId="{BEE11E83-0AB3-0445-B8ED-157A2D50BBE5}" srcOrd="0" destOrd="0" presId="urn:microsoft.com/office/officeart/2005/8/layout/process2"/>
    <dgm:cxn modelId="{9EA82AAA-C457-D942-8843-AD65FCB0BC0F}" type="presOf" srcId="{2EEA60CE-3D9B-AE41-9A09-0A4E70B107F7}" destId="{04F941B0-1CDD-ED44-89D1-976EFF2A0DDA}" srcOrd="0" destOrd="0" presId="urn:microsoft.com/office/officeart/2005/8/layout/process2"/>
    <dgm:cxn modelId="{1266AB02-0A5C-6B4F-8C70-BE15DD8A9474}" type="presOf" srcId="{49AC5912-BAE5-7B4C-8564-E555D8E44A1B}" destId="{642B2133-BF73-AC4B-B761-987D89F26B79}" srcOrd="1" destOrd="0" presId="urn:microsoft.com/office/officeart/2005/8/layout/process2"/>
    <dgm:cxn modelId="{EC8BCF4F-DA6F-F047-93C2-064B51038FE6}" type="presOf" srcId="{D31AC763-E53E-5B45-BDDA-F0860B0A711E}" destId="{AC47FD68-87E5-1F41-BBFD-895F8F38F77E}" srcOrd="1" destOrd="0" presId="urn:microsoft.com/office/officeart/2005/8/layout/process2"/>
    <dgm:cxn modelId="{356293A8-915F-564C-A98D-DDEFAADC601A}" type="presOf" srcId="{49AC5912-BAE5-7B4C-8564-E555D8E44A1B}" destId="{E3AFE8C7-0CD8-6847-BC99-E9C9F63463FE}" srcOrd="0" destOrd="0" presId="urn:microsoft.com/office/officeart/2005/8/layout/process2"/>
    <dgm:cxn modelId="{D06BC6E5-35B5-2F42-8C23-6B5C40041878}" srcId="{88187EE7-D008-2C41-99F5-DE655E403C66}" destId="{C82781A0-0BF1-D642-B39B-F3994C4AAACB}" srcOrd="2" destOrd="0" parTransId="{BEE828C6-4028-AE48-8550-9B380D777013}" sibTransId="{62D6124A-B688-1140-8905-98BF26B1AB31}"/>
    <dgm:cxn modelId="{33576496-BEE8-C74A-BC27-4B7773FB2C92}" type="presOf" srcId="{88187EE7-D008-2C41-99F5-DE655E403C66}" destId="{6430B7D3-2977-FA47-91AE-45369CC5BE69}" srcOrd="0" destOrd="0" presId="urn:microsoft.com/office/officeart/2005/8/layout/process2"/>
    <dgm:cxn modelId="{625C3040-3EC9-F540-85BD-99B7E17BEAFA}" srcId="{88187EE7-D008-2C41-99F5-DE655E403C66}" destId="{368C1E50-6CE0-C446-88CF-C297A8B04A5C}" srcOrd="3" destOrd="0" parTransId="{F693A920-4C1C-D341-937A-1AED42EAD4B0}" sibTransId="{2EEA60CE-3D9B-AE41-9A09-0A4E70B107F7}"/>
    <dgm:cxn modelId="{90C66118-1037-FF46-9C56-5306C52B05DD}" srcId="{88187EE7-D008-2C41-99F5-DE655E403C66}" destId="{7395E36E-5C28-4F49-B3DA-F45BC7D6E2F2}" srcOrd="1" destOrd="0" parTransId="{77BD9BEC-AD54-9147-B84A-FA4A27945AD6}" sibTransId="{49AC5912-BAE5-7B4C-8564-E555D8E44A1B}"/>
    <dgm:cxn modelId="{69A8EEF5-7D89-2E44-A700-5847F363B1CA}" srcId="{88187EE7-D008-2C41-99F5-DE655E403C66}" destId="{FB73C647-B71F-D54D-BF73-D648F9D130AC}" srcOrd="4" destOrd="0" parTransId="{D7C6DC98-6750-1442-B579-6FB62CFF08B0}" sibTransId="{B7BBC305-B2FD-8B4B-AA47-8042C3831EA0}"/>
    <dgm:cxn modelId="{FBD199DB-A099-684D-A1AE-EC4243F6D967}" type="presOf" srcId="{2EEA60CE-3D9B-AE41-9A09-0A4E70B107F7}" destId="{2F933A6B-64A9-8743-A751-3D970F8D5502}" srcOrd="1" destOrd="0" presId="urn:microsoft.com/office/officeart/2005/8/layout/process2"/>
    <dgm:cxn modelId="{1A56CD37-BC95-074B-9711-DC92BDAE8DA2}" type="presOf" srcId="{62D6124A-B688-1140-8905-98BF26B1AB31}" destId="{F33BADF0-5D66-D643-B30F-8D2EBA903A0F}" srcOrd="1" destOrd="0" presId="urn:microsoft.com/office/officeart/2005/8/layout/process2"/>
    <dgm:cxn modelId="{EF8BC2AF-17E0-4040-B0D1-0AE170A97630}" type="presParOf" srcId="{6430B7D3-2977-FA47-91AE-45369CC5BE69}" destId="{75BEBFE7-0799-8F45-9BB4-38240387BCA3}" srcOrd="0" destOrd="0" presId="urn:microsoft.com/office/officeart/2005/8/layout/process2"/>
    <dgm:cxn modelId="{AD2E24E6-7868-E246-AF08-173DC8C4B577}" type="presParOf" srcId="{6430B7D3-2977-FA47-91AE-45369CC5BE69}" destId="{75710544-DF41-254E-BCBD-A16485CC8CE4}" srcOrd="1" destOrd="0" presId="urn:microsoft.com/office/officeart/2005/8/layout/process2"/>
    <dgm:cxn modelId="{AD1D3260-0917-D04B-B564-F7B2870E8DE8}" type="presParOf" srcId="{75710544-DF41-254E-BCBD-A16485CC8CE4}" destId="{AC47FD68-87E5-1F41-BBFD-895F8F38F77E}" srcOrd="0" destOrd="0" presId="urn:microsoft.com/office/officeart/2005/8/layout/process2"/>
    <dgm:cxn modelId="{A4472FDC-62E9-054A-8A01-F6DA10B7D57B}" type="presParOf" srcId="{6430B7D3-2977-FA47-91AE-45369CC5BE69}" destId="{BEE11E83-0AB3-0445-B8ED-157A2D50BBE5}" srcOrd="2" destOrd="0" presId="urn:microsoft.com/office/officeart/2005/8/layout/process2"/>
    <dgm:cxn modelId="{8060D26D-407D-3243-9181-78020060B666}" type="presParOf" srcId="{6430B7D3-2977-FA47-91AE-45369CC5BE69}" destId="{E3AFE8C7-0CD8-6847-BC99-E9C9F63463FE}" srcOrd="3" destOrd="0" presId="urn:microsoft.com/office/officeart/2005/8/layout/process2"/>
    <dgm:cxn modelId="{95CF3A4F-2170-FA4D-AAAD-24B98789F8DF}" type="presParOf" srcId="{E3AFE8C7-0CD8-6847-BC99-E9C9F63463FE}" destId="{642B2133-BF73-AC4B-B761-987D89F26B79}" srcOrd="0" destOrd="0" presId="urn:microsoft.com/office/officeart/2005/8/layout/process2"/>
    <dgm:cxn modelId="{0484D2AE-7C06-0D41-B0A0-3F50D2E3EB8A}" type="presParOf" srcId="{6430B7D3-2977-FA47-91AE-45369CC5BE69}" destId="{AC13792B-2690-9C44-B004-FAF5D99E90B7}" srcOrd="4" destOrd="0" presId="urn:microsoft.com/office/officeart/2005/8/layout/process2"/>
    <dgm:cxn modelId="{EB7E49EF-45C4-CB4C-81D4-24BF0842250B}" type="presParOf" srcId="{6430B7D3-2977-FA47-91AE-45369CC5BE69}" destId="{3213669D-5059-1C43-9C85-ECFA4B71AEE8}" srcOrd="5" destOrd="0" presId="urn:microsoft.com/office/officeart/2005/8/layout/process2"/>
    <dgm:cxn modelId="{DC0E616F-0567-0E48-AD5B-A2B98688E629}" type="presParOf" srcId="{3213669D-5059-1C43-9C85-ECFA4B71AEE8}" destId="{F33BADF0-5D66-D643-B30F-8D2EBA903A0F}" srcOrd="0" destOrd="0" presId="urn:microsoft.com/office/officeart/2005/8/layout/process2"/>
    <dgm:cxn modelId="{25C03C05-1E97-E54A-8FAF-79B6728EC206}" type="presParOf" srcId="{6430B7D3-2977-FA47-91AE-45369CC5BE69}" destId="{D53F695F-F812-734F-BEF0-3354179A99F1}" srcOrd="6" destOrd="0" presId="urn:microsoft.com/office/officeart/2005/8/layout/process2"/>
    <dgm:cxn modelId="{A9999005-5EF4-3D49-B818-AF4275AD3ADD}" type="presParOf" srcId="{6430B7D3-2977-FA47-91AE-45369CC5BE69}" destId="{04F941B0-1CDD-ED44-89D1-976EFF2A0DDA}" srcOrd="7" destOrd="0" presId="urn:microsoft.com/office/officeart/2005/8/layout/process2"/>
    <dgm:cxn modelId="{5E4CA569-5988-EC46-AB81-8EE29A7ADB36}" type="presParOf" srcId="{04F941B0-1CDD-ED44-89D1-976EFF2A0DDA}" destId="{2F933A6B-64A9-8743-A751-3D970F8D5502}" srcOrd="0" destOrd="0" presId="urn:microsoft.com/office/officeart/2005/8/layout/process2"/>
    <dgm:cxn modelId="{C47E243E-46B2-4145-A743-55258F3047B1}" type="presParOf" srcId="{6430B7D3-2977-FA47-91AE-45369CC5BE69}" destId="{D41AF0D6-08D1-9044-AEC0-69537F27C8F9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8187EE7-D008-2C41-99F5-DE655E403C66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A6BBEC-8BA5-BA43-8A9C-078FDC2D270A}">
      <dgm:prSet phldrT="[Text]"/>
      <dgm:spPr/>
      <dgm:t>
        <a:bodyPr/>
        <a:lstStyle/>
        <a:p>
          <a:r>
            <a:rPr lang="en-US" dirty="0" smtClean="0"/>
            <a:t>Draw </a:t>
          </a:r>
          <a:r>
            <a:rPr lang="en-US" dirty="0" err="1" smtClean="0"/>
            <a:t>TPVor</a:t>
          </a:r>
          <a:r>
            <a:rPr lang="en-US" dirty="0" smtClean="0"/>
            <a:t>(S)</a:t>
          </a:r>
          <a:endParaRPr lang="en-US" dirty="0"/>
        </a:p>
      </dgm:t>
    </dgm:pt>
    <dgm:pt modelId="{81106432-A03E-1844-A9F4-85886E814069}" type="parTrans" cxnId="{854F5EA3-3A5B-8E48-B20A-152517071A42}">
      <dgm:prSet/>
      <dgm:spPr/>
      <dgm:t>
        <a:bodyPr/>
        <a:lstStyle/>
        <a:p>
          <a:endParaRPr lang="en-US"/>
        </a:p>
      </dgm:t>
    </dgm:pt>
    <dgm:pt modelId="{D31AC763-E53E-5B45-BDDA-F0860B0A711E}" type="sibTrans" cxnId="{854F5EA3-3A5B-8E48-B20A-152517071A42}">
      <dgm:prSet/>
      <dgm:spPr/>
      <dgm:t>
        <a:bodyPr/>
        <a:lstStyle/>
        <a:p>
          <a:endParaRPr lang="en-US"/>
        </a:p>
      </dgm:t>
    </dgm:pt>
    <dgm:pt modelId="{7395E36E-5C28-4F49-B3DA-F45BC7D6E2F2}">
      <dgm:prSet phldrT="[Text]"/>
      <dgm:spPr/>
      <dgm:t>
        <a:bodyPr/>
        <a:lstStyle/>
        <a:p>
          <a:r>
            <a:rPr lang="en-US" dirty="0" smtClean="0"/>
            <a:t>Save and clear color buffer</a:t>
          </a:r>
          <a:endParaRPr lang="en-US" dirty="0"/>
        </a:p>
      </dgm:t>
    </dgm:pt>
    <dgm:pt modelId="{77BD9BEC-AD54-9147-B84A-FA4A27945AD6}" type="parTrans" cxnId="{90C66118-1037-FF46-9C56-5306C52B05DD}">
      <dgm:prSet/>
      <dgm:spPr/>
      <dgm:t>
        <a:bodyPr/>
        <a:lstStyle/>
        <a:p>
          <a:endParaRPr lang="en-US"/>
        </a:p>
      </dgm:t>
    </dgm:pt>
    <dgm:pt modelId="{49AC5912-BAE5-7B4C-8564-E555D8E44A1B}" type="sibTrans" cxnId="{90C66118-1037-FF46-9C56-5306C52B05DD}">
      <dgm:prSet/>
      <dgm:spPr/>
      <dgm:t>
        <a:bodyPr/>
        <a:lstStyle/>
        <a:p>
          <a:endParaRPr lang="en-US"/>
        </a:p>
      </dgm:t>
    </dgm:pt>
    <dgm:pt modelId="{C82781A0-0BF1-D642-B39B-F3994C4AAACB}">
      <dgm:prSet phldrT="[Text]"/>
      <dgm:spPr/>
      <dgm:t>
        <a:bodyPr/>
        <a:lstStyle/>
        <a:p>
          <a:r>
            <a:rPr lang="en-US" dirty="0" smtClean="0"/>
            <a:t>Draw </a:t>
          </a:r>
          <a:r>
            <a:rPr lang="en-US" dirty="0" err="1" smtClean="0"/>
            <a:t>Voronoi</a:t>
          </a:r>
          <a:r>
            <a:rPr lang="en-US" dirty="0" smtClean="0"/>
            <a:t> cell for 32 queries</a:t>
          </a:r>
          <a:endParaRPr lang="en-US" dirty="0"/>
        </a:p>
      </dgm:t>
    </dgm:pt>
    <dgm:pt modelId="{BEE828C6-4028-AE48-8550-9B380D777013}" type="parTrans" cxnId="{D06BC6E5-35B5-2F42-8C23-6B5C40041878}">
      <dgm:prSet/>
      <dgm:spPr/>
      <dgm:t>
        <a:bodyPr/>
        <a:lstStyle/>
        <a:p>
          <a:endParaRPr lang="en-US"/>
        </a:p>
      </dgm:t>
    </dgm:pt>
    <dgm:pt modelId="{62D6124A-B688-1140-8905-98BF26B1AB31}" type="sibTrans" cxnId="{D06BC6E5-35B5-2F42-8C23-6B5C40041878}">
      <dgm:prSet/>
      <dgm:spPr/>
      <dgm:t>
        <a:bodyPr/>
        <a:lstStyle/>
        <a:p>
          <a:endParaRPr lang="en-US"/>
        </a:p>
      </dgm:t>
    </dgm:pt>
    <dgm:pt modelId="{368C1E50-6CE0-C446-88CF-C297A8B04A5C}">
      <dgm:prSet phldrT="[Text]"/>
      <dgm:spPr/>
      <dgm:t>
        <a:bodyPr/>
        <a:lstStyle/>
        <a:p>
          <a:r>
            <a:rPr lang="en-US" dirty="0" smtClean="0"/>
            <a:t>Save color buffer</a:t>
          </a:r>
          <a:endParaRPr lang="en-US" dirty="0"/>
        </a:p>
      </dgm:t>
    </dgm:pt>
    <dgm:pt modelId="{F693A920-4C1C-D341-937A-1AED42EAD4B0}" type="parTrans" cxnId="{625C3040-3EC9-F540-85BD-99B7E17BEAFA}">
      <dgm:prSet/>
      <dgm:spPr/>
      <dgm:t>
        <a:bodyPr/>
        <a:lstStyle/>
        <a:p>
          <a:endParaRPr lang="en-US"/>
        </a:p>
      </dgm:t>
    </dgm:pt>
    <dgm:pt modelId="{2EEA60CE-3D9B-AE41-9A09-0A4E70B107F7}" type="sibTrans" cxnId="{625C3040-3EC9-F540-85BD-99B7E17BEAFA}">
      <dgm:prSet/>
      <dgm:spPr/>
      <dgm:t>
        <a:bodyPr/>
        <a:lstStyle/>
        <a:p>
          <a:endParaRPr lang="en-US"/>
        </a:p>
      </dgm:t>
    </dgm:pt>
    <dgm:pt modelId="{FB73C647-B71F-D54D-BF73-D648F9D130AC}">
      <dgm:prSet phldrT="[Text]"/>
      <dgm:spPr/>
      <dgm:t>
        <a:bodyPr/>
        <a:lstStyle/>
        <a:p>
          <a:r>
            <a:rPr lang="en-US" dirty="0" err="1" smtClean="0">
              <a:latin typeface="Courier"/>
              <a:cs typeface="Courier"/>
            </a:rPr>
            <a:t>BufferAnalysis</a:t>
          </a:r>
          <a:endParaRPr lang="en-US" dirty="0">
            <a:latin typeface="Courier"/>
            <a:cs typeface="Courier"/>
          </a:endParaRPr>
        </a:p>
      </dgm:t>
    </dgm:pt>
    <dgm:pt modelId="{D7C6DC98-6750-1442-B579-6FB62CFF08B0}" type="parTrans" cxnId="{69A8EEF5-7D89-2E44-A700-5847F363B1CA}">
      <dgm:prSet/>
      <dgm:spPr/>
      <dgm:t>
        <a:bodyPr/>
        <a:lstStyle/>
        <a:p>
          <a:endParaRPr lang="en-US"/>
        </a:p>
      </dgm:t>
    </dgm:pt>
    <dgm:pt modelId="{B7BBC305-B2FD-8B4B-AA47-8042C3831EA0}" type="sibTrans" cxnId="{69A8EEF5-7D89-2E44-A700-5847F363B1CA}">
      <dgm:prSet/>
      <dgm:spPr/>
      <dgm:t>
        <a:bodyPr/>
        <a:lstStyle/>
        <a:p>
          <a:endParaRPr lang="en-US"/>
        </a:p>
      </dgm:t>
    </dgm:pt>
    <dgm:pt modelId="{6430B7D3-2977-FA47-91AE-45369CC5BE69}" type="pres">
      <dgm:prSet presAssocID="{88187EE7-D008-2C41-99F5-DE655E403C66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BEBFE7-0799-8F45-9BB4-38240387BCA3}" type="pres">
      <dgm:prSet presAssocID="{E5A6BBEC-8BA5-BA43-8A9C-078FDC2D270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710544-DF41-254E-BCBD-A16485CC8CE4}" type="pres">
      <dgm:prSet presAssocID="{D31AC763-E53E-5B45-BDDA-F0860B0A711E}" presName="sibTrans" presStyleLbl="sibTrans2D1" presStyleIdx="0" presStyleCnt="4"/>
      <dgm:spPr/>
      <dgm:t>
        <a:bodyPr/>
        <a:lstStyle/>
        <a:p>
          <a:endParaRPr lang="en-US"/>
        </a:p>
      </dgm:t>
    </dgm:pt>
    <dgm:pt modelId="{AC47FD68-87E5-1F41-BBFD-895F8F38F77E}" type="pres">
      <dgm:prSet presAssocID="{D31AC763-E53E-5B45-BDDA-F0860B0A711E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BEE11E83-0AB3-0445-B8ED-157A2D50BBE5}" type="pres">
      <dgm:prSet presAssocID="{7395E36E-5C28-4F49-B3DA-F45BC7D6E2F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AFE8C7-0CD8-6847-BC99-E9C9F63463FE}" type="pres">
      <dgm:prSet presAssocID="{49AC5912-BAE5-7B4C-8564-E555D8E44A1B}" presName="sibTrans" presStyleLbl="sibTrans2D1" presStyleIdx="1" presStyleCnt="4"/>
      <dgm:spPr/>
      <dgm:t>
        <a:bodyPr/>
        <a:lstStyle/>
        <a:p>
          <a:endParaRPr lang="en-US"/>
        </a:p>
      </dgm:t>
    </dgm:pt>
    <dgm:pt modelId="{642B2133-BF73-AC4B-B761-987D89F26B79}" type="pres">
      <dgm:prSet presAssocID="{49AC5912-BAE5-7B4C-8564-E555D8E44A1B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AC13792B-2690-9C44-B004-FAF5D99E90B7}" type="pres">
      <dgm:prSet presAssocID="{C82781A0-0BF1-D642-B39B-F3994C4AAAC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13669D-5059-1C43-9C85-ECFA4B71AEE8}" type="pres">
      <dgm:prSet presAssocID="{62D6124A-B688-1140-8905-98BF26B1AB31}" presName="sibTrans" presStyleLbl="sibTrans2D1" presStyleIdx="2" presStyleCnt="4"/>
      <dgm:spPr/>
      <dgm:t>
        <a:bodyPr/>
        <a:lstStyle/>
        <a:p>
          <a:endParaRPr lang="en-US"/>
        </a:p>
      </dgm:t>
    </dgm:pt>
    <dgm:pt modelId="{F33BADF0-5D66-D643-B30F-8D2EBA903A0F}" type="pres">
      <dgm:prSet presAssocID="{62D6124A-B688-1140-8905-98BF26B1AB31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D53F695F-F812-734F-BEF0-3354179A99F1}" type="pres">
      <dgm:prSet presAssocID="{368C1E50-6CE0-C446-88CF-C297A8B04A5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F941B0-1CDD-ED44-89D1-976EFF2A0DDA}" type="pres">
      <dgm:prSet presAssocID="{2EEA60CE-3D9B-AE41-9A09-0A4E70B107F7}" presName="sibTrans" presStyleLbl="sibTrans2D1" presStyleIdx="3" presStyleCnt="4"/>
      <dgm:spPr/>
      <dgm:t>
        <a:bodyPr/>
        <a:lstStyle/>
        <a:p>
          <a:endParaRPr lang="en-US"/>
        </a:p>
      </dgm:t>
    </dgm:pt>
    <dgm:pt modelId="{2F933A6B-64A9-8743-A751-3D970F8D5502}" type="pres">
      <dgm:prSet presAssocID="{2EEA60CE-3D9B-AE41-9A09-0A4E70B107F7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D41AF0D6-08D1-9044-AEC0-69537F27C8F9}" type="pres">
      <dgm:prSet presAssocID="{FB73C647-B71F-D54D-BF73-D648F9D130A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4F5EA3-3A5B-8E48-B20A-152517071A42}" srcId="{88187EE7-D008-2C41-99F5-DE655E403C66}" destId="{E5A6BBEC-8BA5-BA43-8A9C-078FDC2D270A}" srcOrd="0" destOrd="0" parTransId="{81106432-A03E-1844-A9F4-85886E814069}" sibTransId="{D31AC763-E53E-5B45-BDDA-F0860B0A711E}"/>
    <dgm:cxn modelId="{50AAED5E-6FBE-BA40-9EFC-BD3947D02781}" type="presOf" srcId="{2EEA60CE-3D9B-AE41-9A09-0A4E70B107F7}" destId="{04F941B0-1CDD-ED44-89D1-976EFF2A0DDA}" srcOrd="0" destOrd="0" presId="urn:microsoft.com/office/officeart/2005/8/layout/process2"/>
    <dgm:cxn modelId="{BA25CB4B-99F5-8349-8FB2-0E089E7280CF}" type="presOf" srcId="{E5A6BBEC-8BA5-BA43-8A9C-078FDC2D270A}" destId="{75BEBFE7-0799-8F45-9BB4-38240387BCA3}" srcOrd="0" destOrd="0" presId="urn:microsoft.com/office/officeart/2005/8/layout/process2"/>
    <dgm:cxn modelId="{ADDB2A7E-275D-2F4C-BAF9-962540C26E5C}" type="presOf" srcId="{2EEA60CE-3D9B-AE41-9A09-0A4E70B107F7}" destId="{2F933A6B-64A9-8743-A751-3D970F8D5502}" srcOrd="1" destOrd="0" presId="urn:microsoft.com/office/officeart/2005/8/layout/process2"/>
    <dgm:cxn modelId="{0ADFC009-59E9-FD43-BFF8-C9C509A0CF29}" type="presOf" srcId="{D31AC763-E53E-5B45-BDDA-F0860B0A711E}" destId="{AC47FD68-87E5-1F41-BBFD-895F8F38F77E}" srcOrd="1" destOrd="0" presId="urn:microsoft.com/office/officeart/2005/8/layout/process2"/>
    <dgm:cxn modelId="{D06BC6E5-35B5-2F42-8C23-6B5C40041878}" srcId="{88187EE7-D008-2C41-99F5-DE655E403C66}" destId="{C82781A0-0BF1-D642-B39B-F3994C4AAACB}" srcOrd="2" destOrd="0" parTransId="{BEE828C6-4028-AE48-8550-9B380D777013}" sibTransId="{62D6124A-B688-1140-8905-98BF26B1AB31}"/>
    <dgm:cxn modelId="{F4B0D795-4AF8-B646-90BC-68F4750C6C10}" type="presOf" srcId="{D31AC763-E53E-5B45-BDDA-F0860B0A711E}" destId="{75710544-DF41-254E-BCBD-A16485CC8CE4}" srcOrd="0" destOrd="0" presId="urn:microsoft.com/office/officeart/2005/8/layout/process2"/>
    <dgm:cxn modelId="{B8958FED-5F62-FB43-AD52-3E500997E6F8}" type="presOf" srcId="{62D6124A-B688-1140-8905-98BF26B1AB31}" destId="{3213669D-5059-1C43-9C85-ECFA4B71AEE8}" srcOrd="0" destOrd="0" presId="urn:microsoft.com/office/officeart/2005/8/layout/process2"/>
    <dgm:cxn modelId="{6A44F3E2-82D2-134A-AC23-5494F0DEA4DC}" type="presOf" srcId="{7395E36E-5C28-4F49-B3DA-F45BC7D6E2F2}" destId="{BEE11E83-0AB3-0445-B8ED-157A2D50BBE5}" srcOrd="0" destOrd="0" presId="urn:microsoft.com/office/officeart/2005/8/layout/process2"/>
    <dgm:cxn modelId="{33E7DBCD-4552-2D42-A747-180B1A76BA59}" type="presOf" srcId="{C82781A0-0BF1-D642-B39B-F3994C4AAACB}" destId="{AC13792B-2690-9C44-B004-FAF5D99E90B7}" srcOrd="0" destOrd="0" presId="urn:microsoft.com/office/officeart/2005/8/layout/process2"/>
    <dgm:cxn modelId="{11581369-F3FE-8C48-842C-EAAFFF131FE0}" type="presOf" srcId="{368C1E50-6CE0-C446-88CF-C297A8B04A5C}" destId="{D53F695F-F812-734F-BEF0-3354179A99F1}" srcOrd="0" destOrd="0" presId="urn:microsoft.com/office/officeart/2005/8/layout/process2"/>
    <dgm:cxn modelId="{625C3040-3EC9-F540-85BD-99B7E17BEAFA}" srcId="{88187EE7-D008-2C41-99F5-DE655E403C66}" destId="{368C1E50-6CE0-C446-88CF-C297A8B04A5C}" srcOrd="3" destOrd="0" parTransId="{F693A920-4C1C-D341-937A-1AED42EAD4B0}" sibTransId="{2EEA60CE-3D9B-AE41-9A09-0A4E70B107F7}"/>
    <dgm:cxn modelId="{90C66118-1037-FF46-9C56-5306C52B05DD}" srcId="{88187EE7-D008-2C41-99F5-DE655E403C66}" destId="{7395E36E-5C28-4F49-B3DA-F45BC7D6E2F2}" srcOrd="1" destOrd="0" parTransId="{77BD9BEC-AD54-9147-B84A-FA4A27945AD6}" sibTransId="{49AC5912-BAE5-7B4C-8564-E555D8E44A1B}"/>
    <dgm:cxn modelId="{2999860E-4A9F-8247-9CA3-B2D19B1A4EFC}" type="presOf" srcId="{49AC5912-BAE5-7B4C-8564-E555D8E44A1B}" destId="{642B2133-BF73-AC4B-B761-987D89F26B79}" srcOrd="1" destOrd="0" presId="urn:microsoft.com/office/officeart/2005/8/layout/process2"/>
    <dgm:cxn modelId="{69A8EEF5-7D89-2E44-A700-5847F363B1CA}" srcId="{88187EE7-D008-2C41-99F5-DE655E403C66}" destId="{FB73C647-B71F-D54D-BF73-D648F9D130AC}" srcOrd="4" destOrd="0" parTransId="{D7C6DC98-6750-1442-B579-6FB62CFF08B0}" sibTransId="{B7BBC305-B2FD-8B4B-AA47-8042C3831EA0}"/>
    <dgm:cxn modelId="{3A806539-8733-D446-9743-310FC02487D1}" type="presOf" srcId="{FB73C647-B71F-D54D-BF73-D648F9D130AC}" destId="{D41AF0D6-08D1-9044-AEC0-69537F27C8F9}" srcOrd="0" destOrd="0" presId="urn:microsoft.com/office/officeart/2005/8/layout/process2"/>
    <dgm:cxn modelId="{4802A94F-D2D6-6346-AE27-B7584197C147}" type="presOf" srcId="{49AC5912-BAE5-7B4C-8564-E555D8E44A1B}" destId="{E3AFE8C7-0CD8-6847-BC99-E9C9F63463FE}" srcOrd="0" destOrd="0" presId="urn:microsoft.com/office/officeart/2005/8/layout/process2"/>
    <dgm:cxn modelId="{741D5573-5125-5D48-B3AA-9D3A71C0F3DD}" type="presOf" srcId="{88187EE7-D008-2C41-99F5-DE655E403C66}" destId="{6430B7D3-2977-FA47-91AE-45369CC5BE69}" srcOrd="0" destOrd="0" presId="urn:microsoft.com/office/officeart/2005/8/layout/process2"/>
    <dgm:cxn modelId="{1163BC46-FCF6-F64D-BACB-A45ABD9CE65B}" type="presOf" srcId="{62D6124A-B688-1140-8905-98BF26B1AB31}" destId="{F33BADF0-5D66-D643-B30F-8D2EBA903A0F}" srcOrd="1" destOrd="0" presId="urn:microsoft.com/office/officeart/2005/8/layout/process2"/>
    <dgm:cxn modelId="{7BDFA01F-8D98-344B-9319-CDE221F3A22C}" type="presParOf" srcId="{6430B7D3-2977-FA47-91AE-45369CC5BE69}" destId="{75BEBFE7-0799-8F45-9BB4-38240387BCA3}" srcOrd="0" destOrd="0" presId="urn:microsoft.com/office/officeart/2005/8/layout/process2"/>
    <dgm:cxn modelId="{31DD2336-5003-4647-ABB7-0430A297F577}" type="presParOf" srcId="{6430B7D3-2977-FA47-91AE-45369CC5BE69}" destId="{75710544-DF41-254E-BCBD-A16485CC8CE4}" srcOrd="1" destOrd="0" presId="urn:microsoft.com/office/officeart/2005/8/layout/process2"/>
    <dgm:cxn modelId="{ED2FCDFB-4783-7A46-8D56-CB83F3D9C90A}" type="presParOf" srcId="{75710544-DF41-254E-BCBD-A16485CC8CE4}" destId="{AC47FD68-87E5-1F41-BBFD-895F8F38F77E}" srcOrd="0" destOrd="0" presId="urn:microsoft.com/office/officeart/2005/8/layout/process2"/>
    <dgm:cxn modelId="{2FE6D789-B913-6D45-B5AA-7DAC0F801595}" type="presParOf" srcId="{6430B7D3-2977-FA47-91AE-45369CC5BE69}" destId="{BEE11E83-0AB3-0445-B8ED-157A2D50BBE5}" srcOrd="2" destOrd="0" presId="urn:microsoft.com/office/officeart/2005/8/layout/process2"/>
    <dgm:cxn modelId="{AB238DA7-5725-F149-9B48-C9CF7917F548}" type="presParOf" srcId="{6430B7D3-2977-FA47-91AE-45369CC5BE69}" destId="{E3AFE8C7-0CD8-6847-BC99-E9C9F63463FE}" srcOrd="3" destOrd="0" presId="urn:microsoft.com/office/officeart/2005/8/layout/process2"/>
    <dgm:cxn modelId="{8BADB114-355A-4344-AF80-410269CF819F}" type="presParOf" srcId="{E3AFE8C7-0CD8-6847-BC99-E9C9F63463FE}" destId="{642B2133-BF73-AC4B-B761-987D89F26B79}" srcOrd="0" destOrd="0" presId="urn:microsoft.com/office/officeart/2005/8/layout/process2"/>
    <dgm:cxn modelId="{3B155E71-DBB2-7D4C-A4B6-A3078C291A47}" type="presParOf" srcId="{6430B7D3-2977-FA47-91AE-45369CC5BE69}" destId="{AC13792B-2690-9C44-B004-FAF5D99E90B7}" srcOrd="4" destOrd="0" presId="urn:microsoft.com/office/officeart/2005/8/layout/process2"/>
    <dgm:cxn modelId="{27C697D0-EF8C-DD4B-B7A6-C91E6E3FF0DF}" type="presParOf" srcId="{6430B7D3-2977-FA47-91AE-45369CC5BE69}" destId="{3213669D-5059-1C43-9C85-ECFA4B71AEE8}" srcOrd="5" destOrd="0" presId="urn:microsoft.com/office/officeart/2005/8/layout/process2"/>
    <dgm:cxn modelId="{5E284BEA-75B4-074C-86E6-875AC5F0D749}" type="presParOf" srcId="{3213669D-5059-1C43-9C85-ECFA4B71AEE8}" destId="{F33BADF0-5D66-D643-B30F-8D2EBA903A0F}" srcOrd="0" destOrd="0" presId="urn:microsoft.com/office/officeart/2005/8/layout/process2"/>
    <dgm:cxn modelId="{C89AA0A3-C15C-DD40-B54E-7DB0BB3497FE}" type="presParOf" srcId="{6430B7D3-2977-FA47-91AE-45369CC5BE69}" destId="{D53F695F-F812-734F-BEF0-3354179A99F1}" srcOrd="6" destOrd="0" presId="urn:microsoft.com/office/officeart/2005/8/layout/process2"/>
    <dgm:cxn modelId="{829FE2B6-8AB5-C74C-8AE9-6B0D42B8BE94}" type="presParOf" srcId="{6430B7D3-2977-FA47-91AE-45369CC5BE69}" destId="{04F941B0-1CDD-ED44-89D1-976EFF2A0DDA}" srcOrd="7" destOrd="0" presId="urn:microsoft.com/office/officeart/2005/8/layout/process2"/>
    <dgm:cxn modelId="{D41614C0-647F-D04F-8777-E208393B5A1F}" type="presParOf" srcId="{04F941B0-1CDD-ED44-89D1-976EFF2A0DDA}" destId="{2F933A6B-64A9-8743-A751-3D970F8D5502}" srcOrd="0" destOrd="0" presId="urn:microsoft.com/office/officeart/2005/8/layout/process2"/>
    <dgm:cxn modelId="{9F541507-D009-4441-8958-A33BA07FBBCF}" type="presParOf" srcId="{6430B7D3-2977-FA47-91AE-45369CC5BE69}" destId="{D41AF0D6-08D1-9044-AEC0-69537F27C8F9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8187EE7-D008-2C41-99F5-DE655E403C66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A6BBEC-8BA5-BA43-8A9C-078FDC2D270A}">
      <dgm:prSet phldrT="[Text]"/>
      <dgm:spPr/>
      <dgm:t>
        <a:bodyPr/>
        <a:lstStyle/>
        <a:p>
          <a:r>
            <a:rPr lang="en-US" dirty="0" smtClean="0"/>
            <a:t>Draw </a:t>
          </a:r>
          <a:r>
            <a:rPr lang="en-US" dirty="0" err="1" smtClean="0"/>
            <a:t>TPVor</a:t>
          </a:r>
          <a:r>
            <a:rPr lang="en-US" dirty="0" smtClean="0"/>
            <a:t>(S)</a:t>
          </a:r>
          <a:endParaRPr lang="en-US" dirty="0"/>
        </a:p>
      </dgm:t>
    </dgm:pt>
    <dgm:pt modelId="{81106432-A03E-1844-A9F4-85886E814069}" type="parTrans" cxnId="{854F5EA3-3A5B-8E48-B20A-152517071A42}">
      <dgm:prSet/>
      <dgm:spPr/>
      <dgm:t>
        <a:bodyPr/>
        <a:lstStyle/>
        <a:p>
          <a:endParaRPr lang="en-US"/>
        </a:p>
      </dgm:t>
    </dgm:pt>
    <dgm:pt modelId="{D31AC763-E53E-5B45-BDDA-F0860B0A711E}" type="sibTrans" cxnId="{854F5EA3-3A5B-8E48-B20A-152517071A42}">
      <dgm:prSet/>
      <dgm:spPr/>
      <dgm:t>
        <a:bodyPr/>
        <a:lstStyle/>
        <a:p>
          <a:endParaRPr lang="en-US"/>
        </a:p>
      </dgm:t>
    </dgm:pt>
    <dgm:pt modelId="{7395E36E-5C28-4F49-B3DA-F45BC7D6E2F2}">
      <dgm:prSet phldrT="[Text]"/>
      <dgm:spPr/>
      <dgm:t>
        <a:bodyPr/>
        <a:lstStyle/>
        <a:p>
          <a:r>
            <a:rPr lang="en-US" dirty="0" smtClean="0"/>
            <a:t>Save and clear color buffer</a:t>
          </a:r>
          <a:endParaRPr lang="en-US" dirty="0"/>
        </a:p>
      </dgm:t>
    </dgm:pt>
    <dgm:pt modelId="{77BD9BEC-AD54-9147-B84A-FA4A27945AD6}" type="parTrans" cxnId="{90C66118-1037-FF46-9C56-5306C52B05DD}">
      <dgm:prSet/>
      <dgm:spPr/>
      <dgm:t>
        <a:bodyPr/>
        <a:lstStyle/>
        <a:p>
          <a:endParaRPr lang="en-US"/>
        </a:p>
      </dgm:t>
    </dgm:pt>
    <dgm:pt modelId="{49AC5912-BAE5-7B4C-8564-E555D8E44A1B}" type="sibTrans" cxnId="{90C66118-1037-FF46-9C56-5306C52B05DD}">
      <dgm:prSet/>
      <dgm:spPr/>
      <dgm:t>
        <a:bodyPr/>
        <a:lstStyle/>
        <a:p>
          <a:endParaRPr lang="en-US"/>
        </a:p>
      </dgm:t>
    </dgm:pt>
    <dgm:pt modelId="{C82781A0-0BF1-D642-B39B-F3994C4AAACB}">
      <dgm:prSet phldrT="[Text]"/>
      <dgm:spPr/>
      <dgm:t>
        <a:bodyPr/>
        <a:lstStyle/>
        <a:p>
          <a:r>
            <a:rPr lang="en-US" dirty="0" smtClean="0"/>
            <a:t>Draw </a:t>
          </a:r>
          <a:r>
            <a:rPr lang="en-US" dirty="0" err="1" smtClean="0"/>
            <a:t>Voronoi</a:t>
          </a:r>
          <a:r>
            <a:rPr lang="en-US" dirty="0" smtClean="0"/>
            <a:t> cell for ~10</a:t>
          </a:r>
          <a:r>
            <a:rPr lang="en-US" baseline="30000" dirty="0" smtClean="0"/>
            <a:t>6</a:t>
          </a:r>
          <a:r>
            <a:rPr lang="en-US" dirty="0" smtClean="0"/>
            <a:t> queries</a:t>
          </a:r>
          <a:endParaRPr lang="en-US" dirty="0"/>
        </a:p>
      </dgm:t>
    </dgm:pt>
    <dgm:pt modelId="{BEE828C6-4028-AE48-8550-9B380D777013}" type="parTrans" cxnId="{D06BC6E5-35B5-2F42-8C23-6B5C40041878}">
      <dgm:prSet/>
      <dgm:spPr/>
      <dgm:t>
        <a:bodyPr/>
        <a:lstStyle/>
        <a:p>
          <a:endParaRPr lang="en-US"/>
        </a:p>
      </dgm:t>
    </dgm:pt>
    <dgm:pt modelId="{62D6124A-B688-1140-8905-98BF26B1AB31}" type="sibTrans" cxnId="{D06BC6E5-35B5-2F42-8C23-6B5C40041878}">
      <dgm:prSet/>
      <dgm:spPr/>
      <dgm:t>
        <a:bodyPr/>
        <a:lstStyle/>
        <a:p>
          <a:endParaRPr lang="en-US"/>
        </a:p>
      </dgm:t>
    </dgm:pt>
    <dgm:pt modelId="{368C1E50-6CE0-C446-88CF-C297A8B04A5C}">
      <dgm:prSet phldrT="[Text]"/>
      <dgm:spPr/>
      <dgm:t>
        <a:bodyPr/>
        <a:lstStyle/>
        <a:p>
          <a:r>
            <a:rPr lang="en-US" dirty="0" smtClean="0"/>
            <a:t>Save color buffer</a:t>
          </a:r>
          <a:endParaRPr lang="en-US" dirty="0"/>
        </a:p>
      </dgm:t>
    </dgm:pt>
    <dgm:pt modelId="{F693A920-4C1C-D341-937A-1AED42EAD4B0}" type="parTrans" cxnId="{625C3040-3EC9-F540-85BD-99B7E17BEAFA}">
      <dgm:prSet/>
      <dgm:spPr/>
      <dgm:t>
        <a:bodyPr/>
        <a:lstStyle/>
        <a:p>
          <a:endParaRPr lang="en-US"/>
        </a:p>
      </dgm:t>
    </dgm:pt>
    <dgm:pt modelId="{2EEA60CE-3D9B-AE41-9A09-0A4E70B107F7}" type="sibTrans" cxnId="{625C3040-3EC9-F540-85BD-99B7E17BEAFA}">
      <dgm:prSet/>
      <dgm:spPr/>
      <dgm:t>
        <a:bodyPr/>
        <a:lstStyle/>
        <a:p>
          <a:endParaRPr lang="en-US"/>
        </a:p>
      </dgm:t>
    </dgm:pt>
    <dgm:pt modelId="{FB73C647-B71F-D54D-BF73-D648F9D130AC}">
      <dgm:prSet phldrT="[Text]"/>
      <dgm:spPr/>
      <dgm:t>
        <a:bodyPr/>
        <a:lstStyle/>
        <a:p>
          <a:r>
            <a:rPr lang="en-US" dirty="0" err="1" smtClean="0">
              <a:latin typeface="Courier"/>
              <a:cs typeface="Courier"/>
            </a:rPr>
            <a:t>BufferAnalysis</a:t>
          </a:r>
          <a:endParaRPr lang="en-US" dirty="0">
            <a:latin typeface="Courier"/>
            <a:cs typeface="Courier"/>
          </a:endParaRPr>
        </a:p>
      </dgm:t>
    </dgm:pt>
    <dgm:pt modelId="{D7C6DC98-6750-1442-B579-6FB62CFF08B0}" type="parTrans" cxnId="{69A8EEF5-7D89-2E44-A700-5847F363B1CA}">
      <dgm:prSet/>
      <dgm:spPr/>
      <dgm:t>
        <a:bodyPr/>
        <a:lstStyle/>
        <a:p>
          <a:endParaRPr lang="en-US"/>
        </a:p>
      </dgm:t>
    </dgm:pt>
    <dgm:pt modelId="{B7BBC305-B2FD-8B4B-AA47-8042C3831EA0}" type="sibTrans" cxnId="{69A8EEF5-7D89-2E44-A700-5847F363B1CA}">
      <dgm:prSet/>
      <dgm:spPr/>
      <dgm:t>
        <a:bodyPr/>
        <a:lstStyle/>
        <a:p>
          <a:endParaRPr lang="en-US"/>
        </a:p>
      </dgm:t>
    </dgm:pt>
    <dgm:pt modelId="{6430B7D3-2977-FA47-91AE-45369CC5BE69}" type="pres">
      <dgm:prSet presAssocID="{88187EE7-D008-2C41-99F5-DE655E403C66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BEBFE7-0799-8F45-9BB4-38240387BCA3}" type="pres">
      <dgm:prSet presAssocID="{E5A6BBEC-8BA5-BA43-8A9C-078FDC2D270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710544-DF41-254E-BCBD-A16485CC8CE4}" type="pres">
      <dgm:prSet presAssocID="{D31AC763-E53E-5B45-BDDA-F0860B0A711E}" presName="sibTrans" presStyleLbl="sibTrans2D1" presStyleIdx="0" presStyleCnt="4"/>
      <dgm:spPr/>
      <dgm:t>
        <a:bodyPr/>
        <a:lstStyle/>
        <a:p>
          <a:endParaRPr lang="en-US"/>
        </a:p>
      </dgm:t>
    </dgm:pt>
    <dgm:pt modelId="{AC47FD68-87E5-1F41-BBFD-895F8F38F77E}" type="pres">
      <dgm:prSet presAssocID="{D31AC763-E53E-5B45-BDDA-F0860B0A711E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BEE11E83-0AB3-0445-B8ED-157A2D50BBE5}" type="pres">
      <dgm:prSet presAssocID="{7395E36E-5C28-4F49-B3DA-F45BC7D6E2F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AFE8C7-0CD8-6847-BC99-E9C9F63463FE}" type="pres">
      <dgm:prSet presAssocID="{49AC5912-BAE5-7B4C-8564-E555D8E44A1B}" presName="sibTrans" presStyleLbl="sibTrans2D1" presStyleIdx="1" presStyleCnt="4"/>
      <dgm:spPr/>
      <dgm:t>
        <a:bodyPr/>
        <a:lstStyle/>
        <a:p>
          <a:endParaRPr lang="en-US"/>
        </a:p>
      </dgm:t>
    </dgm:pt>
    <dgm:pt modelId="{642B2133-BF73-AC4B-B761-987D89F26B79}" type="pres">
      <dgm:prSet presAssocID="{49AC5912-BAE5-7B4C-8564-E555D8E44A1B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AC13792B-2690-9C44-B004-FAF5D99E90B7}" type="pres">
      <dgm:prSet presAssocID="{C82781A0-0BF1-D642-B39B-F3994C4AAAC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13669D-5059-1C43-9C85-ECFA4B71AEE8}" type="pres">
      <dgm:prSet presAssocID="{62D6124A-B688-1140-8905-98BF26B1AB31}" presName="sibTrans" presStyleLbl="sibTrans2D1" presStyleIdx="2" presStyleCnt="4"/>
      <dgm:spPr/>
      <dgm:t>
        <a:bodyPr/>
        <a:lstStyle/>
        <a:p>
          <a:endParaRPr lang="en-US"/>
        </a:p>
      </dgm:t>
    </dgm:pt>
    <dgm:pt modelId="{F33BADF0-5D66-D643-B30F-8D2EBA903A0F}" type="pres">
      <dgm:prSet presAssocID="{62D6124A-B688-1140-8905-98BF26B1AB31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D53F695F-F812-734F-BEF0-3354179A99F1}" type="pres">
      <dgm:prSet presAssocID="{368C1E50-6CE0-C446-88CF-C297A8B04A5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F941B0-1CDD-ED44-89D1-976EFF2A0DDA}" type="pres">
      <dgm:prSet presAssocID="{2EEA60CE-3D9B-AE41-9A09-0A4E70B107F7}" presName="sibTrans" presStyleLbl="sibTrans2D1" presStyleIdx="3" presStyleCnt="4"/>
      <dgm:spPr/>
      <dgm:t>
        <a:bodyPr/>
        <a:lstStyle/>
        <a:p>
          <a:endParaRPr lang="en-US"/>
        </a:p>
      </dgm:t>
    </dgm:pt>
    <dgm:pt modelId="{2F933A6B-64A9-8743-A751-3D970F8D5502}" type="pres">
      <dgm:prSet presAssocID="{2EEA60CE-3D9B-AE41-9A09-0A4E70B107F7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D41AF0D6-08D1-9044-AEC0-69537F27C8F9}" type="pres">
      <dgm:prSet presAssocID="{FB73C647-B71F-D54D-BF73-D648F9D130A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A05C0F7-BCC3-8B49-9077-4C81EF5400B2}" type="presOf" srcId="{D31AC763-E53E-5B45-BDDA-F0860B0A711E}" destId="{75710544-DF41-254E-BCBD-A16485CC8CE4}" srcOrd="0" destOrd="0" presId="urn:microsoft.com/office/officeart/2005/8/layout/process2"/>
    <dgm:cxn modelId="{58DE229C-2E84-9945-8930-BAC30B0D6797}" type="presOf" srcId="{D31AC763-E53E-5B45-BDDA-F0860B0A711E}" destId="{AC47FD68-87E5-1F41-BBFD-895F8F38F77E}" srcOrd="1" destOrd="0" presId="urn:microsoft.com/office/officeart/2005/8/layout/process2"/>
    <dgm:cxn modelId="{A0C93EA8-F9AC-3C4B-804D-888D1FE21410}" type="presOf" srcId="{FB73C647-B71F-D54D-BF73-D648F9D130AC}" destId="{D41AF0D6-08D1-9044-AEC0-69537F27C8F9}" srcOrd="0" destOrd="0" presId="urn:microsoft.com/office/officeart/2005/8/layout/process2"/>
    <dgm:cxn modelId="{B680B3AD-58BD-364F-85EA-D5D7FF3B86FF}" type="presOf" srcId="{2EEA60CE-3D9B-AE41-9A09-0A4E70B107F7}" destId="{2F933A6B-64A9-8743-A751-3D970F8D5502}" srcOrd="1" destOrd="0" presId="urn:microsoft.com/office/officeart/2005/8/layout/process2"/>
    <dgm:cxn modelId="{D06BC6E5-35B5-2F42-8C23-6B5C40041878}" srcId="{88187EE7-D008-2C41-99F5-DE655E403C66}" destId="{C82781A0-0BF1-D642-B39B-F3994C4AAACB}" srcOrd="2" destOrd="0" parTransId="{BEE828C6-4028-AE48-8550-9B380D777013}" sibTransId="{62D6124A-B688-1140-8905-98BF26B1AB31}"/>
    <dgm:cxn modelId="{854F5EA3-3A5B-8E48-B20A-152517071A42}" srcId="{88187EE7-D008-2C41-99F5-DE655E403C66}" destId="{E5A6BBEC-8BA5-BA43-8A9C-078FDC2D270A}" srcOrd="0" destOrd="0" parTransId="{81106432-A03E-1844-A9F4-85886E814069}" sibTransId="{D31AC763-E53E-5B45-BDDA-F0860B0A711E}"/>
    <dgm:cxn modelId="{007CB20C-6FFD-544F-BE7D-9A31B77B84E3}" type="presOf" srcId="{E5A6BBEC-8BA5-BA43-8A9C-078FDC2D270A}" destId="{75BEBFE7-0799-8F45-9BB4-38240387BCA3}" srcOrd="0" destOrd="0" presId="urn:microsoft.com/office/officeart/2005/8/layout/process2"/>
    <dgm:cxn modelId="{BB859BC4-D4FD-124F-9323-918A34B5D90E}" type="presOf" srcId="{49AC5912-BAE5-7B4C-8564-E555D8E44A1B}" destId="{642B2133-BF73-AC4B-B761-987D89F26B79}" srcOrd="1" destOrd="0" presId="urn:microsoft.com/office/officeart/2005/8/layout/process2"/>
    <dgm:cxn modelId="{9BEADA67-D5BE-A545-BBA9-082EF8FE0790}" type="presOf" srcId="{62D6124A-B688-1140-8905-98BF26B1AB31}" destId="{F33BADF0-5D66-D643-B30F-8D2EBA903A0F}" srcOrd="1" destOrd="0" presId="urn:microsoft.com/office/officeart/2005/8/layout/process2"/>
    <dgm:cxn modelId="{92F32BFA-9E92-324B-9149-7ACE983B98DE}" type="presOf" srcId="{49AC5912-BAE5-7B4C-8564-E555D8E44A1B}" destId="{E3AFE8C7-0CD8-6847-BC99-E9C9F63463FE}" srcOrd="0" destOrd="0" presId="urn:microsoft.com/office/officeart/2005/8/layout/process2"/>
    <dgm:cxn modelId="{625C3040-3EC9-F540-85BD-99B7E17BEAFA}" srcId="{88187EE7-D008-2C41-99F5-DE655E403C66}" destId="{368C1E50-6CE0-C446-88CF-C297A8B04A5C}" srcOrd="3" destOrd="0" parTransId="{F693A920-4C1C-D341-937A-1AED42EAD4B0}" sibTransId="{2EEA60CE-3D9B-AE41-9A09-0A4E70B107F7}"/>
    <dgm:cxn modelId="{69A8EEF5-7D89-2E44-A700-5847F363B1CA}" srcId="{88187EE7-D008-2C41-99F5-DE655E403C66}" destId="{FB73C647-B71F-D54D-BF73-D648F9D130AC}" srcOrd="4" destOrd="0" parTransId="{D7C6DC98-6750-1442-B579-6FB62CFF08B0}" sibTransId="{B7BBC305-B2FD-8B4B-AA47-8042C3831EA0}"/>
    <dgm:cxn modelId="{D9CF717C-5A0C-F040-9192-D1E05C16BB4D}" type="presOf" srcId="{368C1E50-6CE0-C446-88CF-C297A8B04A5C}" destId="{D53F695F-F812-734F-BEF0-3354179A99F1}" srcOrd="0" destOrd="0" presId="urn:microsoft.com/office/officeart/2005/8/layout/process2"/>
    <dgm:cxn modelId="{9ADD53E7-C977-D54E-9E1B-F06F3FDF3776}" type="presOf" srcId="{2EEA60CE-3D9B-AE41-9A09-0A4E70B107F7}" destId="{04F941B0-1CDD-ED44-89D1-976EFF2A0DDA}" srcOrd="0" destOrd="0" presId="urn:microsoft.com/office/officeart/2005/8/layout/process2"/>
    <dgm:cxn modelId="{11CBB67A-583C-0642-A73B-83ABCFD19557}" type="presOf" srcId="{62D6124A-B688-1140-8905-98BF26B1AB31}" destId="{3213669D-5059-1C43-9C85-ECFA4B71AEE8}" srcOrd="0" destOrd="0" presId="urn:microsoft.com/office/officeart/2005/8/layout/process2"/>
    <dgm:cxn modelId="{90C66118-1037-FF46-9C56-5306C52B05DD}" srcId="{88187EE7-D008-2C41-99F5-DE655E403C66}" destId="{7395E36E-5C28-4F49-B3DA-F45BC7D6E2F2}" srcOrd="1" destOrd="0" parTransId="{77BD9BEC-AD54-9147-B84A-FA4A27945AD6}" sibTransId="{49AC5912-BAE5-7B4C-8564-E555D8E44A1B}"/>
    <dgm:cxn modelId="{BB7904CB-526F-234B-8C84-22B312675F87}" type="presOf" srcId="{7395E36E-5C28-4F49-B3DA-F45BC7D6E2F2}" destId="{BEE11E83-0AB3-0445-B8ED-157A2D50BBE5}" srcOrd="0" destOrd="0" presId="urn:microsoft.com/office/officeart/2005/8/layout/process2"/>
    <dgm:cxn modelId="{58379E3D-9DF1-934B-94AD-ED100FA21C57}" type="presOf" srcId="{C82781A0-0BF1-D642-B39B-F3994C4AAACB}" destId="{AC13792B-2690-9C44-B004-FAF5D99E90B7}" srcOrd="0" destOrd="0" presId="urn:microsoft.com/office/officeart/2005/8/layout/process2"/>
    <dgm:cxn modelId="{E629B695-A547-7148-A980-096951EA1295}" type="presOf" srcId="{88187EE7-D008-2C41-99F5-DE655E403C66}" destId="{6430B7D3-2977-FA47-91AE-45369CC5BE69}" srcOrd="0" destOrd="0" presId="urn:microsoft.com/office/officeart/2005/8/layout/process2"/>
    <dgm:cxn modelId="{AAA4F787-BBAE-E84E-BD1C-167110F60488}" type="presParOf" srcId="{6430B7D3-2977-FA47-91AE-45369CC5BE69}" destId="{75BEBFE7-0799-8F45-9BB4-38240387BCA3}" srcOrd="0" destOrd="0" presId="urn:microsoft.com/office/officeart/2005/8/layout/process2"/>
    <dgm:cxn modelId="{006D298C-B113-9644-9F48-B36C3FDF9F78}" type="presParOf" srcId="{6430B7D3-2977-FA47-91AE-45369CC5BE69}" destId="{75710544-DF41-254E-BCBD-A16485CC8CE4}" srcOrd="1" destOrd="0" presId="urn:microsoft.com/office/officeart/2005/8/layout/process2"/>
    <dgm:cxn modelId="{A7C0A144-AE3C-BE46-BFB5-2B8314B19A24}" type="presParOf" srcId="{75710544-DF41-254E-BCBD-A16485CC8CE4}" destId="{AC47FD68-87E5-1F41-BBFD-895F8F38F77E}" srcOrd="0" destOrd="0" presId="urn:microsoft.com/office/officeart/2005/8/layout/process2"/>
    <dgm:cxn modelId="{5FCB5BB4-0750-9342-A1D9-B338D20D801A}" type="presParOf" srcId="{6430B7D3-2977-FA47-91AE-45369CC5BE69}" destId="{BEE11E83-0AB3-0445-B8ED-157A2D50BBE5}" srcOrd="2" destOrd="0" presId="urn:microsoft.com/office/officeart/2005/8/layout/process2"/>
    <dgm:cxn modelId="{D8D7CC1D-1D60-2545-9B83-F533E60D31C8}" type="presParOf" srcId="{6430B7D3-2977-FA47-91AE-45369CC5BE69}" destId="{E3AFE8C7-0CD8-6847-BC99-E9C9F63463FE}" srcOrd="3" destOrd="0" presId="urn:microsoft.com/office/officeart/2005/8/layout/process2"/>
    <dgm:cxn modelId="{B9580BCA-0B23-5E44-ACEA-89208EC00363}" type="presParOf" srcId="{E3AFE8C7-0CD8-6847-BC99-E9C9F63463FE}" destId="{642B2133-BF73-AC4B-B761-987D89F26B79}" srcOrd="0" destOrd="0" presId="urn:microsoft.com/office/officeart/2005/8/layout/process2"/>
    <dgm:cxn modelId="{F353D122-5627-7D48-9EFF-A966A84F8909}" type="presParOf" srcId="{6430B7D3-2977-FA47-91AE-45369CC5BE69}" destId="{AC13792B-2690-9C44-B004-FAF5D99E90B7}" srcOrd="4" destOrd="0" presId="urn:microsoft.com/office/officeart/2005/8/layout/process2"/>
    <dgm:cxn modelId="{D1C9F48F-8AB5-7943-A5E3-3B29A08719AF}" type="presParOf" srcId="{6430B7D3-2977-FA47-91AE-45369CC5BE69}" destId="{3213669D-5059-1C43-9C85-ECFA4B71AEE8}" srcOrd="5" destOrd="0" presId="urn:microsoft.com/office/officeart/2005/8/layout/process2"/>
    <dgm:cxn modelId="{B8DCAA27-5A61-2D4B-9972-618880795B2E}" type="presParOf" srcId="{3213669D-5059-1C43-9C85-ECFA4B71AEE8}" destId="{F33BADF0-5D66-D643-B30F-8D2EBA903A0F}" srcOrd="0" destOrd="0" presId="urn:microsoft.com/office/officeart/2005/8/layout/process2"/>
    <dgm:cxn modelId="{CCE4EF74-1664-F942-8783-FB2417EDDC3A}" type="presParOf" srcId="{6430B7D3-2977-FA47-91AE-45369CC5BE69}" destId="{D53F695F-F812-734F-BEF0-3354179A99F1}" srcOrd="6" destOrd="0" presId="urn:microsoft.com/office/officeart/2005/8/layout/process2"/>
    <dgm:cxn modelId="{8E5FC0A5-5B8E-3E4F-86CC-02709BC29BD1}" type="presParOf" srcId="{6430B7D3-2977-FA47-91AE-45369CC5BE69}" destId="{04F941B0-1CDD-ED44-89D1-976EFF2A0DDA}" srcOrd="7" destOrd="0" presId="urn:microsoft.com/office/officeart/2005/8/layout/process2"/>
    <dgm:cxn modelId="{A61A344B-D6B4-3C4C-B506-87F54B823A5A}" type="presParOf" srcId="{04F941B0-1CDD-ED44-89D1-976EFF2A0DDA}" destId="{2F933A6B-64A9-8743-A751-3D970F8D5502}" srcOrd="0" destOrd="0" presId="urn:microsoft.com/office/officeart/2005/8/layout/process2"/>
    <dgm:cxn modelId="{5C263939-DB66-8747-9F7A-2D23BEFDC9CD}" type="presParOf" srcId="{6430B7D3-2977-FA47-91AE-45369CC5BE69}" destId="{D41AF0D6-08D1-9044-AEC0-69537F27C8F9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8187EE7-D008-2C41-99F5-DE655E403C66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A6BBEC-8BA5-BA43-8A9C-078FDC2D270A}">
      <dgm:prSet phldrT="[Text]"/>
      <dgm:spPr/>
      <dgm:t>
        <a:bodyPr/>
        <a:lstStyle/>
        <a:p>
          <a:r>
            <a:rPr lang="en-US" dirty="0" smtClean="0"/>
            <a:t>Draw </a:t>
          </a:r>
          <a:r>
            <a:rPr lang="en-US" dirty="0" err="1" smtClean="0"/>
            <a:t>TPVor</a:t>
          </a:r>
          <a:r>
            <a:rPr lang="en-US" dirty="0" smtClean="0"/>
            <a:t>(S)</a:t>
          </a:r>
          <a:endParaRPr lang="en-US" dirty="0"/>
        </a:p>
      </dgm:t>
    </dgm:pt>
    <dgm:pt modelId="{81106432-A03E-1844-A9F4-85886E814069}" type="parTrans" cxnId="{854F5EA3-3A5B-8E48-B20A-152517071A42}">
      <dgm:prSet/>
      <dgm:spPr/>
      <dgm:t>
        <a:bodyPr/>
        <a:lstStyle/>
        <a:p>
          <a:endParaRPr lang="en-US"/>
        </a:p>
      </dgm:t>
    </dgm:pt>
    <dgm:pt modelId="{D31AC763-E53E-5B45-BDDA-F0860B0A711E}" type="sibTrans" cxnId="{854F5EA3-3A5B-8E48-B20A-152517071A42}">
      <dgm:prSet/>
      <dgm:spPr/>
      <dgm:t>
        <a:bodyPr/>
        <a:lstStyle/>
        <a:p>
          <a:endParaRPr lang="en-US"/>
        </a:p>
      </dgm:t>
    </dgm:pt>
    <dgm:pt modelId="{7395E36E-5C28-4F49-B3DA-F45BC7D6E2F2}">
      <dgm:prSet phldrT="[Text]"/>
      <dgm:spPr/>
      <dgm:t>
        <a:bodyPr/>
        <a:lstStyle/>
        <a:p>
          <a:r>
            <a:rPr lang="en-US" dirty="0" smtClean="0"/>
            <a:t>Save and clear color buffer</a:t>
          </a:r>
          <a:endParaRPr lang="en-US" dirty="0"/>
        </a:p>
      </dgm:t>
    </dgm:pt>
    <dgm:pt modelId="{77BD9BEC-AD54-9147-B84A-FA4A27945AD6}" type="parTrans" cxnId="{90C66118-1037-FF46-9C56-5306C52B05DD}">
      <dgm:prSet/>
      <dgm:spPr/>
      <dgm:t>
        <a:bodyPr/>
        <a:lstStyle/>
        <a:p>
          <a:endParaRPr lang="en-US"/>
        </a:p>
      </dgm:t>
    </dgm:pt>
    <dgm:pt modelId="{49AC5912-BAE5-7B4C-8564-E555D8E44A1B}" type="sibTrans" cxnId="{90C66118-1037-FF46-9C56-5306C52B05DD}">
      <dgm:prSet/>
      <dgm:spPr/>
      <dgm:t>
        <a:bodyPr/>
        <a:lstStyle/>
        <a:p>
          <a:endParaRPr lang="en-US"/>
        </a:p>
      </dgm:t>
    </dgm:pt>
    <dgm:pt modelId="{C82781A0-0BF1-D642-B39B-F3994C4AAACB}">
      <dgm:prSet phldrT="[Text]"/>
      <dgm:spPr/>
      <dgm:t>
        <a:bodyPr/>
        <a:lstStyle/>
        <a:p>
          <a:r>
            <a:rPr lang="en-US" dirty="0" smtClean="0"/>
            <a:t>Draw </a:t>
          </a:r>
          <a:r>
            <a:rPr lang="en-US" dirty="0" err="1" smtClean="0"/>
            <a:t>Voronoi</a:t>
          </a:r>
          <a:r>
            <a:rPr lang="en-US" dirty="0" smtClean="0"/>
            <a:t> cell for ~10</a:t>
          </a:r>
          <a:r>
            <a:rPr lang="en-US" baseline="30000" dirty="0" smtClean="0"/>
            <a:t>6</a:t>
          </a:r>
          <a:r>
            <a:rPr lang="en-US" dirty="0" smtClean="0"/>
            <a:t> queries</a:t>
          </a:r>
          <a:endParaRPr lang="en-US" dirty="0"/>
        </a:p>
      </dgm:t>
    </dgm:pt>
    <dgm:pt modelId="{BEE828C6-4028-AE48-8550-9B380D777013}" type="parTrans" cxnId="{D06BC6E5-35B5-2F42-8C23-6B5C40041878}">
      <dgm:prSet/>
      <dgm:spPr/>
      <dgm:t>
        <a:bodyPr/>
        <a:lstStyle/>
        <a:p>
          <a:endParaRPr lang="en-US"/>
        </a:p>
      </dgm:t>
    </dgm:pt>
    <dgm:pt modelId="{62D6124A-B688-1140-8905-98BF26B1AB31}" type="sibTrans" cxnId="{D06BC6E5-35B5-2F42-8C23-6B5C40041878}">
      <dgm:prSet/>
      <dgm:spPr/>
      <dgm:t>
        <a:bodyPr/>
        <a:lstStyle/>
        <a:p>
          <a:endParaRPr lang="en-US"/>
        </a:p>
      </dgm:t>
    </dgm:pt>
    <dgm:pt modelId="{368C1E50-6CE0-C446-88CF-C297A8B04A5C}">
      <dgm:prSet phldrT="[Text]"/>
      <dgm:spPr/>
      <dgm:t>
        <a:bodyPr/>
        <a:lstStyle/>
        <a:p>
          <a:r>
            <a:rPr lang="en-US" dirty="0" smtClean="0"/>
            <a:t>Save color buffer</a:t>
          </a:r>
          <a:endParaRPr lang="en-US" dirty="0"/>
        </a:p>
      </dgm:t>
    </dgm:pt>
    <dgm:pt modelId="{F693A920-4C1C-D341-937A-1AED42EAD4B0}" type="parTrans" cxnId="{625C3040-3EC9-F540-85BD-99B7E17BEAFA}">
      <dgm:prSet/>
      <dgm:spPr/>
      <dgm:t>
        <a:bodyPr/>
        <a:lstStyle/>
        <a:p>
          <a:endParaRPr lang="en-US"/>
        </a:p>
      </dgm:t>
    </dgm:pt>
    <dgm:pt modelId="{2EEA60CE-3D9B-AE41-9A09-0A4E70B107F7}" type="sibTrans" cxnId="{625C3040-3EC9-F540-85BD-99B7E17BEAFA}">
      <dgm:prSet/>
      <dgm:spPr/>
      <dgm:t>
        <a:bodyPr/>
        <a:lstStyle/>
        <a:p>
          <a:endParaRPr lang="en-US"/>
        </a:p>
      </dgm:t>
    </dgm:pt>
    <dgm:pt modelId="{FB73C647-B71F-D54D-BF73-D648F9D130AC}">
      <dgm:prSet phldrT="[Text]"/>
      <dgm:spPr/>
      <dgm:t>
        <a:bodyPr/>
        <a:lstStyle/>
        <a:p>
          <a:r>
            <a:rPr lang="en-US" dirty="0" err="1" smtClean="0">
              <a:latin typeface="Courier"/>
              <a:cs typeface="Courier"/>
            </a:rPr>
            <a:t>BufferAnalysis</a:t>
          </a:r>
          <a:endParaRPr lang="en-US" dirty="0">
            <a:latin typeface="Courier"/>
            <a:cs typeface="Courier"/>
          </a:endParaRPr>
        </a:p>
      </dgm:t>
    </dgm:pt>
    <dgm:pt modelId="{D7C6DC98-6750-1442-B579-6FB62CFF08B0}" type="parTrans" cxnId="{69A8EEF5-7D89-2E44-A700-5847F363B1CA}">
      <dgm:prSet/>
      <dgm:spPr/>
      <dgm:t>
        <a:bodyPr/>
        <a:lstStyle/>
        <a:p>
          <a:endParaRPr lang="en-US"/>
        </a:p>
      </dgm:t>
    </dgm:pt>
    <dgm:pt modelId="{B7BBC305-B2FD-8B4B-AA47-8042C3831EA0}" type="sibTrans" cxnId="{69A8EEF5-7D89-2E44-A700-5847F363B1CA}">
      <dgm:prSet/>
      <dgm:spPr/>
      <dgm:t>
        <a:bodyPr/>
        <a:lstStyle/>
        <a:p>
          <a:endParaRPr lang="en-US"/>
        </a:p>
      </dgm:t>
    </dgm:pt>
    <dgm:pt modelId="{6430B7D3-2977-FA47-91AE-45369CC5BE69}" type="pres">
      <dgm:prSet presAssocID="{88187EE7-D008-2C41-99F5-DE655E403C66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BEBFE7-0799-8F45-9BB4-38240387BCA3}" type="pres">
      <dgm:prSet presAssocID="{E5A6BBEC-8BA5-BA43-8A9C-078FDC2D270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710544-DF41-254E-BCBD-A16485CC8CE4}" type="pres">
      <dgm:prSet presAssocID="{D31AC763-E53E-5B45-BDDA-F0860B0A711E}" presName="sibTrans" presStyleLbl="sibTrans2D1" presStyleIdx="0" presStyleCnt="4"/>
      <dgm:spPr/>
      <dgm:t>
        <a:bodyPr/>
        <a:lstStyle/>
        <a:p>
          <a:endParaRPr lang="en-US"/>
        </a:p>
      </dgm:t>
    </dgm:pt>
    <dgm:pt modelId="{AC47FD68-87E5-1F41-BBFD-895F8F38F77E}" type="pres">
      <dgm:prSet presAssocID="{D31AC763-E53E-5B45-BDDA-F0860B0A711E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BEE11E83-0AB3-0445-B8ED-157A2D50BBE5}" type="pres">
      <dgm:prSet presAssocID="{7395E36E-5C28-4F49-B3DA-F45BC7D6E2F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AFE8C7-0CD8-6847-BC99-E9C9F63463FE}" type="pres">
      <dgm:prSet presAssocID="{49AC5912-BAE5-7B4C-8564-E555D8E44A1B}" presName="sibTrans" presStyleLbl="sibTrans2D1" presStyleIdx="1" presStyleCnt="4"/>
      <dgm:spPr/>
      <dgm:t>
        <a:bodyPr/>
        <a:lstStyle/>
        <a:p>
          <a:endParaRPr lang="en-US"/>
        </a:p>
      </dgm:t>
    </dgm:pt>
    <dgm:pt modelId="{642B2133-BF73-AC4B-B761-987D89F26B79}" type="pres">
      <dgm:prSet presAssocID="{49AC5912-BAE5-7B4C-8564-E555D8E44A1B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AC13792B-2690-9C44-B004-FAF5D99E90B7}" type="pres">
      <dgm:prSet presAssocID="{C82781A0-0BF1-D642-B39B-F3994C4AAAC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13669D-5059-1C43-9C85-ECFA4B71AEE8}" type="pres">
      <dgm:prSet presAssocID="{62D6124A-B688-1140-8905-98BF26B1AB31}" presName="sibTrans" presStyleLbl="sibTrans2D1" presStyleIdx="2" presStyleCnt="4"/>
      <dgm:spPr/>
      <dgm:t>
        <a:bodyPr/>
        <a:lstStyle/>
        <a:p>
          <a:endParaRPr lang="en-US"/>
        </a:p>
      </dgm:t>
    </dgm:pt>
    <dgm:pt modelId="{F33BADF0-5D66-D643-B30F-8D2EBA903A0F}" type="pres">
      <dgm:prSet presAssocID="{62D6124A-B688-1140-8905-98BF26B1AB31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D53F695F-F812-734F-BEF0-3354179A99F1}" type="pres">
      <dgm:prSet presAssocID="{368C1E50-6CE0-C446-88CF-C297A8B04A5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F941B0-1CDD-ED44-89D1-976EFF2A0DDA}" type="pres">
      <dgm:prSet presAssocID="{2EEA60CE-3D9B-AE41-9A09-0A4E70B107F7}" presName="sibTrans" presStyleLbl="sibTrans2D1" presStyleIdx="3" presStyleCnt="4"/>
      <dgm:spPr/>
      <dgm:t>
        <a:bodyPr/>
        <a:lstStyle/>
        <a:p>
          <a:endParaRPr lang="en-US"/>
        </a:p>
      </dgm:t>
    </dgm:pt>
    <dgm:pt modelId="{2F933A6B-64A9-8743-A751-3D970F8D5502}" type="pres">
      <dgm:prSet presAssocID="{2EEA60CE-3D9B-AE41-9A09-0A4E70B107F7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D41AF0D6-08D1-9044-AEC0-69537F27C8F9}" type="pres">
      <dgm:prSet presAssocID="{FB73C647-B71F-D54D-BF73-D648F9D130A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8C57949-D135-3C4F-82A0-B52194B08105}" type="presOf" srcId="{62D6124A-B688-1140-8905-98BF26B1AB31}" destId="{F33BADF0-5D66-D643-B30F-8D2EBA903A0F}" srcOrd="1" destOrd="0" presId="urn:microsoft.com/office/officeart/2005/8/layout/process2"/>
    <dgm:cxn modelId="{854F5EA3-3A5B-8E48-B20A-152517071A42}" srcId="{88187EE7-D008-2C41-99F5-DE655E403C66}" destId="{E5A6BBEC-8BA5-BA43-8A9C-078FDC2D270A}" srcOrd="0" destOrd="0" parTransId="{81106432-A03E-1844-A9F4-85886E814069}" sibTransId="{D31AC763-E53E-5B45-BDDA-F0860B0A711E}"/>
    <dgm:cxn modelId="{B183348C-5202-8E4E-9686-865440012CEF}" type="presOf" srcId="{368C1E50-6CE0-C446-88CF-C297A8B04A5C}" destId="{D53F695F-F812-734F-BEF0-3354179A99F1}" srcOrd="0" destOrd="0" presId="urn:microsoft.com/office/officeart/2005/8/layout/process2"/>
    <dgm:cxn modelId="{0AFA37BB-CE47-A249-8812-28153657C6F9}" type="presOf" srcId="{49AC5912-BAE5-7B4C-8564-E555D8E44A1B}" destId="{E3AFE8C7-0CD8-6847-BC99-E9C9F63463FE}" srcOrd="0" destOrd="0" presId="urn:microsoft.com/office/officeart/2005/8/layout/process2"/>
    <dgm:cxn modelId="{8095CB72-79E4-B249-88BF-87A37A22551B}" type="presOf" srcId="{2EEA60CE-3D9B-AE41-9A09-0A4E70B107F7}" destId="{2F933A6B-64A9-8743-A751-3D970F8D5502}" srcOrd="1" destOrd="0" presId="urn:microsoft.com/office/officeart/2005/8/layout/process2"/>
    <dgm:cxn modelId="{10958065-A0F1-3642-86BF-E3FD52ADCFCE}" type="presOf" srcId="{88187EE7-D008-2C41-99F5-DE655E403C66}" destId="{6430B7D3-2977-FA47-91AE-45369CC5BE69}" srcOrd="0" destOrd="0" presId="urn:microsoft.com/office/officeart/2005/8/layout/process2"/>
    <dgm:cxn modelId="{A543A6ED-8C26-8145-AEDA-65AB00692812}" type="presOf" srcId="{7395E36E-5C28-4F49-B3DA-F45BC7D6E2F2}" destId="{BEE11E83-0AB3-0445-B8ED-157A2D50BBE5}" srcOrd="0" destOrd="0" presId="urn:microsoft.com/office/officeart/2005/8/layout/process2"/>
    <dgm:cxn modelId="{F45E83AF-4A55-5A43-A118-3D101A2DBEF7}" type="presOf" srcId="{49AC5912-BAE5-7B4C-8564-E555D8E44A1B}" destId="{642B2133-BF73-AC4B-B761-987D89F26B79}" srcOrd="1" destOrd="0" presId="urn:microsoft.com/office/officeart/2005/8/layout/process2"/>
    <dgm:cxn modelId="{B2DDAE57-5217-0844-BAF9-8665B73FDD46}" type="presOf" srcId="{2EEA60CE-3D9B-AE41-9A09-0A4E70B107F7}" destId="{04F941B0-1CDD-ED44-89D1-976EFF2A0DDA}" srcOrd="0" destOrd="0" presId="urn:microsoft.com/office/officeart/2005/8/layout/process2"/>
    <dgm:cxn modelId="{D06BC6E5-35B5-2F42-8C23-6B5C40041878}" srcId="{88187EE7-D008-2C41-99F5-DE655E403C66}" destId="{C82781A0-0BF1-D642-B39B-F3994C4AAACB}" srcOrd="2" destOrd="0" parTransId="{BEE828C6-4028-AE48-8550-9B380D777013}" sibTransId="{62D6124A-B688-1140-8905-98BF26B1AB31}"/>
    <dgm:cxn modelId="{AA30561D-400A-164B-8669-029F54162223}" type="presOf" srcId="{D31AC763-E53E-5B45-BDDA-F0860B0A711E}" destId="{AC47FD68-87E5-1F41-BBFD-895F8F38F77E}" srcOrd="1" destOrd="0" presId="urn:microsoft.com/office/officeart/2005/8/layout/process2"/>
    <dgm:cxn modelId="{5BE65079-A239-2C46-AF1F-4AB35BA550CC}" type="presOf" srcId="{D31AC763-E53E-5B45-BDDA-F0860B0A711E}" destId="{75710544-DF41-254E-BCBD-A16485CC8CE4}" srcOrd="0" destOrd="0" presId="urn:microsoft.com/office/officeart/2005/8/layout/process2"/>
    <dgm:cxn modelId="{625C3040-3EC9-F540-85BD-99B7E17BEAFA}" srcId="{88187EE7-D008-2C41-99F5-DE655E403C66}" destId="{368C1E50-6CE0-C446-88CF-C297A8B04A5C}" srcOrd="3" destOrd="0" parTransId="{F693A920-4C1C-D341-937A-1AED42EAD4B0}" sibTransId="{2EEA60CE-3D9B-AE41-9A09-0A4E70B107F7}"/>
    <dgm:cxn modelId="{90C66118-1037-FF46-9C56-5306C52B05DD}" srcId="{88187EE7-D008-2C41-99F5-DE655E403C66}" destId="{7395E36E-5C28-4F49-B3DA-F45BC7D6E2F2}" srcOrd="1" destOrd="0" parTransId="{77BD9BEC-AD54-9147-B84A-FA4A27945AD6}" sibTransId="{49AC5912-BAE5-7B4C-8564-E555D8E44A1B}"/>
    <dgm:cxn modelId="{69A8EEF5-7D89-2E44-A700-5847F363B1CA}" srcId="{88187EE7-D008-2C41-99F5-DE655E403C66}" destId="{FB73C647-B71F-D54D-BF73-D648F9D130AC}" srcOrd="4" destOrd="0" parTransId="{D7C6DC98-6750-1442-B579-6FB62CFF08B0}" sibTransId="{B7BBC305-B2FD-8B4B-AA47-8042C3831EA0}"/>
    <dgm:cxn modelId="{A7B0F044-EB32-914E-9A25-519C63715AFA}" type="presOf" srcId="{62D6124A-B688-1140-8905-98BF26B1AB31}" destId="{3213669D-5059-1C43-9C85-ECFA4B71AEE8}" srcOrd="0" destOrd="0" presId="urn:microsoft.com/office/officeart/2005/8/layout/process2"/>
    <dgm:cxn modelId="{4D78E2EE-BFD5-8B41-A64A-141B1FF230F7}" type="presOf" srcId="{C82781A0-0BF1-D642-B39B-F3994C4AAACB}" destId="{AC13792B-2690-9C44-B004-FAF5D99E90B7}" srcOrd="0" destOrd="0" presId="urn:microsoft.com/office/officeart/2005/8/layout/process2"/>
    <dgm:cxn modelId="{4BF5C912-0133-4749-88EF-19699715B42E}" type="presOf" srcId="{FB73C647-B71F-D54D-BF73-D648F9D130AC}" destId="{D41AF0D6-08D1-9044-AEC0-69537F27C8F9}" srcOrd="0" destOrd="0" presId="urn:microsoft.com/office/officeart/2005/8/layout/process2"/>
    <dgm:cxn modelId="{8FEE7626-7492-E041-8432-525BDA64E3E4}" type="presOf" srcId="{E5A6BBEC-8BA5-BA43-8A9C-078FDC2D270A}" destId="{75BEBFE7-0799-8F45-9BB4-38240387BCA3}" srcOrd="0" destOrd="0" presId="urn:microsoft.com/office/officeart/2005/8/layout/process2"/>
    <dgm:cxn modelId="{26DA066A-29B5-6449-A9C2-81EA0399BFA4}" type="presParOf" srcId="{6430B7D3-2977-FA47-91AE-45369CC5BE69}" destId="{75BEBFE7-0799-8F45-9BB4-38240387BCA3}" srcOrd="0" destOrd="0" presId="urn:microsoft.com/office/officeart/2005/8/layout/process2"/>
    <dgm:cxn modelId="{F5BC20D3-5C1A-AF41-9710-1953840F507D}" type="presParOf" srcId="{6430B7D3-2977-FA47-91AE-45369CC5BE69}" destId="{75710544-DF41-254E-BCBD-A16485CC8CE4}" srcOrd="1" destOrd="0" presId="urn:microsoft.com/office/officeart/2005/8/layout/process2"/>
    <dgm:cxn modelId="{A4990382-6B5B-204C-A300-D98ED4DD0517}" type="presParOf" srcId="{75710544-DF41-254E-BCBD-A16485CC8CE4}" destId="{AC47FD68-87E5-1F41-BBFD-895F8F38F77E}" srcOrd="0" destOrd="0" presId="urn:microsoft.com/office/officeart/2005/8/layout/process2"/>
    <dgm:cxn modelId="{79BB0E4B-84E7-4D46-909C-8996A31AB53B}" type="presParOf" srcId="{6430B7D3-2977-FA47-91AE-45369CC5BE69}" destId="{BEE11E83-0AB3-0445-B8ED-157A2D50BBE5}" srcOrd="2" destOrd="0" presId="urn:microsoft.com/office/officeart/2005/8/layout/process2"/>
    <dgm:cxn modelId="{BF0744AC-EA37-DC42-8717-84B4CE4702CD}" type="presParOf" srcId="{6430B7D3-2977-FA47-91AE-45369CC5BE69}" destId="{E3AFE8C7-0CD8-6847-BC99-E9C9F63463FE}" srcOrd="3" destOrd="0" presId="urn:microsoft.com/office/officeart/2005/8/layout/process2"/>
    <dgm:cxn modelId="{DC87F653-A968-7F4D-85DB-18F38D1F8B05}" type="presParOf" srcId="{E3AFE8C7-0CD8-6847-BC99-E9C9F63463FE}" destId="{642B2133-BF73-AC4B-B761-987D89F26B79}" srcOrd="0" destOrd="0" presId="urn:microsoft.com/office/officeart/2005/8/layout/process2"/>
    <dgm:cxn modelId="{D57B865E-9B76-DB4D-A3C3-CE1EE3F7693B}" type="presParOf" srcId="{6430B7D3-2977-FA47-91AE-45369CC5BE69}" destId="{AC13792B-2690-9C44-B004-FAF5D99E90B7}" srcOrd="4" destOrd="0" presId="urn:microsoft.com/office/officeart/2005/8/layout/process2"/>
    <dgm:cxn modelId="{E9AC170C-B584-0946-A26E-11C6A6268A79}" type="presParOf" srcId="{6430B7D3-2977-FA47-91AE-45369CC5BE69}" destId="{3213669D-5059-1C43-9C85-ECFA4B71AEE8}" srcOrd="5" destOrd="0" presId="urn:microsoft.com/office/officeart/2005/8/layout/process2"/>
    <dgm:cxn modelId="{8BAD01B0-0090-3D4B-9170-FFBDCFD9B5AC}" type="presParOf" srcId="{3213669D-5059-1C43-9C85-ECFA4B71AEE8}" destId="{F33BADF0-5D66-D643-B30F-8D2EBA903A0F}" srcOrd="0" destOrd="0" presId="urn:microsoft.com/office/officeart/2005/8/layout/process2"/>
    <dgm:cxn modelId="{63E95A59-8E40-3246-86EA-FEAF0F49DFF7}" type="presParOf" srcId="{6430B7D3-2977-FA47-91AE-45369CC5BE69}" destId="{D53F695F-F812-734F-BEF0-3354179A99F1}" srcOrd="6" destOrd="0" presId="urn:microsoft.com/office/officeart/2005/8/layout/process2"/>
    <dgm:cxn modelId="{1D4C47FA-62A0-D34C-A106-EF810AE9CC96}" type="presParOf" srcId="{6430B7D3-2977-FA47-91AE-45369CC5BE69}" destId="{04F941B0-1CDD-ED44-89D1-976EFF2A0DDA}" srcOrd="7" destOrd="0" presId="urn:microsoft.com/office/officeart/2005/8/layout/process2"/>
    <dgm:cxn modelId="{D48ECBB8-80C5-0D42-9428-B0EC54F9E45D}" type="presParOf" srcId="{04F941B0-1CDD-ED44-89D1-976EFF2A0DDA}" destId="{2F933A6B-64A9-8743-A751-3D970F8D5502}" srcOrd="0" destOrd="0" presId="urn:microsoft.com/office/officeart/2005/8/layout/process2"/>
    <dgm:cxn modelId="{DC8959E7-8414-154A-8C84-A459188A21F3}" type="presParOf" srcId="{6430B7D3-2977-FA47-91AE-45369CC5BE69}" destId="{D41AF0D6-08D1-9044-AEC0-69537F27C8F9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8187EE7-D008-2C41-99F5-DE655E403C66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A6BBEC-8BA5-BA43-8A9C-078FDC2D270A}">
      <dgm:prSet phldrT="[Text]"/>
      <dgm:spPr/>
      <dgm:t>
        <a:bodyPr/>
        <a:lstStyle/>
        <a:p>
          <a:r>
            <a:rPr lang="en-US" dirty="0" smtClean="0"/>
            <a:t>Draw </a:t>
          </a:r>
          <a:r>
            <a:rPr lang="en-US" dirty="0" err="1" smtClean="0"/>
            <a:t>TPVor</a:t>
          </a:r>
          <a:r>
            <a:rPr lang="en-US" dirty="0" smtClean="0"/>
            <a:t>(S)</a:t>
          </a:r>
          <a:endParaRPr lang="en-US" dirty="0"/>
        </a:p>
      </dgm:t>
    </dgm:pt>
    <dgm:pt modelId="{81106432-A03E-1844-A9F4-85886E814069}" type="parTrans" cxnId="{854F5EA3-3A5B-8E48-B20A-152517071A42}">
      <dgm:prSet/>
      <dgm:spPr/>
      <dgm:t>
        <a:bodyPr/>
        <a:lstStyle/>
        <a:p>
          <a:endParaRPr lang="en-US"/>
        </a:p>
      </dgm:t>
    </dgm:pt>
    <dgm:pt modelId="{D31AC763-E53E-5B45-BDDA-F0860B0A711E}" type="sibTrans" cxnId="{854F5EA3-3A5B-8E48-B20A-152517071A42}">
      <dgm:prSet/>
      <dgm:spPr/>
      <dgm:t>
        <a:bodyPr/>
        <a:lstStyle/>
        <a:p>
          <a:endParaRPr lang="en-US"/>
        </a:p>
      </dgm:t>
    </dgm:pt>
    <dgm:pt modelId="{FB73C647-B71F-D54D-BF73-D648F9D130AC}">
      <dgm:prSet phldrT="[Text]"/>
      <dgm:spPr/>
      <dgm:t>
        <a:bodyPr/>
        <a:lstStyle/>
        <a:p>
          <a:r>
            <a:rPr lang="en-US" dirty="0" err="1" smtClean="0">
              <a:latin typeface="Courier"/>
              <a:cs typeface="Courier"/>
            </a:rPr>
            <a:t>BufferAnalysis</a:t>
          </a:r>
          <a:endParaRPr lang="en-US" dirty="0">
            <a:latin typeface="Courier"/>
            <a:cs typeface="Courier"/>
          </a:endParaRPr>
        </a:p>
      </dgm:t>
    </dgm:pt>
    <dgm:pt modelId="{D7C6DC98-6750-1442-B579-6FB62CFF08B0}" type="parTrans" cxnId="{69A8EEF5-7D89-2E44-A700-5847F363B1CA}">
      <dgm:prSet/>
      <dgm:spPr/>
      <dgm:t>
        <a:bodyPr/>
        <a:lstStyle/>
        <a:p>
          <a:endParaRPr lang="en-US"/>
        </a:p>
      </dgm:t>
    </dgm:pt>
    <dgm:pt modelId="{B7BBC305-B2FD-8B4B-AA47-8042C3831EA0}" type="sibTrans" cxnId="{69A8EEF5-7D89-2E44-A700-5847F363B1CA}">
      <dgm:prSet/>
      <dgm:spPr/>
      <dgm:t>
        <a:bodyPr/>
        <a:lstStyle/>
        <a:p>
          <a:endParaRPr lang="en-US"/>
        </a:p>
      </dgm:t>
    </dgm:pt>
    <dgm:pt modelId="{4B7ED2E9-76CE-3D48-A0E8-8647610EE509}">
      <dgm:prSet phldrT="[Text]"/>
      <dgm:spPr/>
      <dgm:t>
        <a:bodyPr/>
        <a:lstStyle/>
        <a:p>
          <a:r>
            <a:rPr lang="en-US" dirty="0" smtClean="0"/>
            <a:t>Draw </a:t>
          </a:r>
          <a:r>
            <a:rPr lang="en-US" dirty="0" err="1" smtClean="0"/>
            <a:t>Voronoi</a:t>
          </a:r>
          <a:r>
            <a:rPr lang="en-US" dirty="0" smtClean="0"/>
            <a:t> cell for ~10</a:t>
          </a:r>
          <a:r>
            <a:rPr lang="en-US" baseline="30000" dirty="0" smtClean="0"/>
            <a:t>6</a:t>
          </a:r>
          <a:r>
            <a:rPr lang="en-US" dirty="0" smtClean="0"/>
            <a:t> queries</a:t>
          </a:r>
          <a:endParaRPr lang="en-US" dirty="0"/>
        </a:p>
      </dgm:t>
    </dgm:pt>
    <dgm:pt modelId="{02C77E3D-1654-A94B-ADC6-B69DBDDAD5BB}" type="parTrans" cxnId="{E8C4F347-697F-894A-AA1D-084B0403F501}">
      <dgm:prSet/>
      <dgm:spPr/>
      <dgm:t>
        <a:bodyPr/>
        <a:lstStyle/>
        <a:p>
          <a:endParaRPr lang="en-US"/>
        </a:p>
      </dgm:t>
    </dgm:pt>
    <dgm:pt modelId="{E6016DEA-5735-3F40-8C2E-BAA307167EA3}" type="sibTrans" cxnId="{E8C4F347-697F-894A-AA1D-084B0403F501}">
      <dgm:prSet/>
      <dgm:spPr/>
      <dgm:t>
        <a:bodyPr/>
        <a:lstStyle/>
        <a:p>
          <a:endParaRPr lang="en-US"/>
        </a:p>
      </dgm:t>
    </dgm:pt>
    <dgm:pt modelId="{D872D8A9-2766-2344-BCC9-D0E32EEF19A5}">
      <dgm:prSet phldrT="[Text]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latin typeface="Arial"/>
              <a:cs typeface="Arial"/>
            </a:rPr>
            <a:t>Save interpolated heights</a:t>
          </a:r>
          <a:endParaRPr lang="en-US" dirty="0">
            <a:latin typeface="Arial"/>
            <a:cs typeface="Arial"/>
          </a:endParaRPr>
        </a:p>
      </dgm:t>
    </dgm:pt>
    <dgm:pt modelId="{54D9C772-0ACC-F54F-88D6-A89EE525DDA3}" type="parTrans" cxnId="{EC143073-A1FE-7D45-B2AD-77E9892FA98C}">
      <dgm:prSet/>
      <dgm:spPr/>
      <dgm:t>
        <a:bodyPr/>
        <a:lstStyle/>
        <a:p>
          <a:endParaRPr lang="en-US"/>
        </a:p>
      </dgm:t>
    </dgm:pt>
    <dgm:pt modelId="{88B98DA6-1ABF-3B47-90BB-50A3D28CA1E1}" type="sibTrans" cxnId="{EC143073-A1FE-7D45-B2AD-77E9892FA98C}">
      <dgm:prSet/>
      <dgm:spPr/>
      <dgm:t>
        <a:bodyPr/>
        <a:lstStyle/>
        <a:p>
          <a:endParaRPr lang="en-US"/>
        </a:p>
      </dgm:t>
    </dgm:pt>
    <dgm:pt modelId="{6430B7D3-2977-FA47-91AE-45369CC5BE69}" type="pres">
      <dgm:prSet presAssocID="{88187EE7-D008-2C41-99F5-DE655E403C66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BEBFE7-0799-8F45-9BB4-38240387BCA3}" type="pres">
      <dgm:prSet presAssocID="{E5A6BBEC-8BA5-BA43-8A9C-078FDC2D270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710544-DF41-254E-BCBD-A16485CC8CE4}" type="pres">
      <dgm:prSet presAssocID="{D31AC763-E53E-5B45-BDDA-F0860B0A711E}" presName="sibTrans" presStyleLbl="sibTrans2D1" presStyleIdx="0" presStyleCnt="3"/>
      <dgm:spPr/>
      <dgm:t>
        <a:bodyPr/>
        <a:lstStyle/>
        <a:p>
          <a:endParaRPr lang="en-US"/>
        </a:p>
      </dgm:t>
    </dgm:pt>
    <dgm:pt modelId="{AC47FD68-87E5-1F41-BBFD-895F8F38F77E}" type="pres">
      <dgm:prSet presAssocID="{D31AC763-E53E-5B45-BDDA-F0860B0A711E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2A645280-61AD-404B-ACC8-2B3CD6704E97}" type="pres">
      <dgm:prSet presAssocID="{4B7ED2E9-76CE-3D48-A0E8-8647610EE50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5C4618-F46D-7947-9F2A-6138C14747A4}" type="pres">
      <dgm:prSet presAssocID="{E6016DEA-5735-3F40-8C2E-BAA307167EA3}" presName="sibTrans" presStyleLbl="sibTrans2D1" presStyleIdx="1" presStyleCnt="3"/>
      <dgm:spPr/>
      <dgm:t>
        <a:bodyPr/>
        <a:lstStyle/>
        <a:p>
          <a:endParaRPr lang="en-US"/>
        </a:p>
      </dgm:t>
    </dgm:pt>
    <dgm:pt modelId="{BE05CFA8-D476-2A4C-AA7C-96D92BC6D621}" type="pres">
      <dgm:prSet presAssocID="{E6016DEA-5735-3F40-8C2E-BAA307167EA3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D41AF0D6-08D1-9044-AEC0-69537F27C8F9}" type="pres">
      <dgm:prSet presAssocID="{FB73C647-B71F-D54D-BF73-D648F9D130A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0A45AC-AB83-914F-A98F-EBC09DD8BCA1}" type="pres">
      <dgm:prSet presAssocID="{B7BBC305-B2FD-8B4B-AA47-8042C3831EA0}" presName="sibTrans" presStyleLbl="sibTrans2D1" presStyleIdx="2" presStyleCnt="3"/>
      <dgm:spPr/>
      <dgm:t>
        <a:bodyPr/>
        <a:lstStyle/>
        <a:p>
          <a:endParaRPr lang="en-US"/>
        </a:p>
      </dgm:t>
    </dgm:pt>
    <dgm:pt modelId="{D093CF5D-D099-4945-95BC-BD0FB0DADB07}" type="pres">
      <dgm:prSet presAssocID="{B7BBC305-B2FD-8B4B-AA47-8042C3831EA0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3B2F18D5-B9AB-044F-974B-114429CEC595}" type="pres">
      <dgm:prSet presAssocID="{D872D8A9-2766-2344-BCC9-D0E32EEF19A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4F5EA3-3A5B-8E48-B20A-152517071A42}" srcId="{88187EE7-D008-2C41-99F5-DE655E403C66}" destId="{E5A6BBEC-8BA5-BA43-8A9C-078FDC2D270A}" srcOrd="0" destOrd="0" parTransId="{81106432-A03E-1844-A9F4-85886E814069}" sibTransId="{D31AC763-E53E-5B45-BDDA-F0860B0A711E}"/>
    <dgm:cxn modelId="{DA40CCB5-ABF6-0143-92FF-E26B8DC9E6C6}" type="presOf" srcId="{B7BBC305-B2FD-8B4B-AA47-8042C3831EA0}" destId="{D093CF5D-D099-4945-95BC-BD0FB0DADB07}" srcOrd="1" destOrd="0" presId="urn:microsoft.com/office/officeart/2005/8/layout/process2"/>
    <dgm:cxn modelId="{17A477C9-EF1D-AB45-8535-5B62B48926ED}" type="presOf" srcId="{B7BBC305-B2FD-8B4B-AA47-8042C3831EA0}" destId="{460A45AC-AB83-914F-A98F-EBC09DD8BCA1}" srcOrd="0" destOrd="0" presId="urn:microsoft.com/office/officeart/2005/8/layout/process2"/>
    <dgm:cxn modelId="{4EFA0F8A-AFD8-2D4A-8591-ABCB51A87688}" type="presOf" srcId="{FB73C647-B71F-D54D-BF73-D648F9D130AC}" destId="{D41AF0D6-08D1-9044-AEC0-69537F27C8F9}" srcOrd="0" destOrd="0" presId="urn:microsoft.com/office/officeart/2005/8/layout/process2"/>
    <dgm:cxn modelId="{94332B5D-7413-3E41-950B-1D4CF882E4D0}" type="presOf" srcId="{E5A6BBEC-8BA5-BA43-8A9C-078FDC2D270A}" destId="{75BEBFE7-0799-8F45-9BB4-38240387BCA3}" srcOrd="0" destOrd="0" presId="urn:microsoft.com/office/officeart/2005/8/layout/process2"/>
    <dgm:cxn modelId="{EC143073-A1FE-7D45-B2AD-77E9892FA98C}" srcId="{88187EE7-D008-2C41-99F5-DE655E403C66}" destId="{D872D8A9-2766-2344-BCC9-D0E32EEF19A5}" srcOrd="3" destOrd="0" parTransId="{54D9C772-0ACC-F54F-88D6-A89EE525DDA3}" sibTransId="{88B98DA6-1ABF-3B47-90BB-50A3D28CA1E1}"/>
    <dgm:cxn modelId="{E8C4F347-697F-894A-AA1D-084B0403F501}" srcId="{88187EE7-D008-2C41-99F5-DE655E403C66}" destId="{4B7ED2E9-76CE-3D48-A0E8-8647610EE509}" srcOrd="1" destOrd="0" parTransId="{02C77E3D-1654-A94B-ADC6-B69DBDDAD5BB}" sibTransId="{E6016DEA-5735-3F40-8C2E-BAA307167EA3}"/>
    <dgm:cxn modelId="{E34A452A-F874-3140-A2B1-620F3B53111C}" type="presOf" srcId="{D31AC763-E53E-5B45-BDDA-F0860B0A711E}" destId="{AC47FD68-87E5-1F41-BBFD-895F8F38F77E}" srcOrd="1" destOrd="0" presId="urn:microsoft.com/office/officeart/2005/8/layout/process2"/>
    <dgm:cxn modelId="{C08264A4-92BA-D145-A0CE-7519B49566C5}" type="presOf" srcId="{88187EE7-D008-2C41-99F5-DE655E403C66}" destId="{6430B7D3-2977-FA47-91AE-45369CC5BE69}" srcOrd="0" destOrd="0" presId="urn:microsoft.com/office/officeart/2005/8/layout/process2"/>
    <dgm:cxn modelId="{BA35905A-25A9-BB4F-8D3D-BE1B629F940E}" type="presOf" srcId="{E6016DEA-5735-3F40-8C2E-BAA307167EA3}" destId="{C45C4618-F46D-7947-9F2A-6138C14747A4}" srcOrd="0" destOrd="0" presId="urn:microsoft.com/office/officeart/2005/8/layout/process2"/>
    <dgm:cxn modelId="{69A8EEF5-7D89-2E44-A700-5847F363B1CA}" srcId="{88187EE7-D008-2C41-99F5-DE655E403C66}" destId="{FB73C647-B71F-D54D-BF73-D648F9D130AC}" srcOrd="2" destOrd="0" parTransId="{D7C6DC98-6750-1442-B579-6FB62CFF08B0}" sibTransId="{B7BBC305-B2FD-8B4B-AA47-8042C3831EA0}"/>
    <dgm:cxn modelId="{79EC20A9-FECE-1549-B4CC-1ABD9750548F}" type="presOf" srcId="{D31AC763-E53E-5B45-BDDA-F0860B0A711E}" destId="{75710544-DF41-254E-BCBD-A16485CC8CE4}" srcOrd="0" destOrd="0" presId="urn:microsoft.com/office/officeart/2005/8/layout/process2"/>
    <dgm:cxn modelId="{2304AF8A-E944-6441-9DAC-162A70658C38}" type="presOf" srcId="{E6016DEA-5735-3F40-8C2E-BAA307167EA3}" destId="{BE05CFA8-D476-2A4C-AA7C-96D92BC6D621}" srcOrd="1" destOrd="0" presId="urn:microsoft.com/office/officeart/2005/8/layout/process2"/>
    <dgm:cxn modelId="{631CE53E-962D-9E4D-849C-398932BA6444}" type="presOf" srcId="{4B7ED2E9-76CE-3D48-A0E8-8647610EE509}" destId="{2A645280-61AD-404B-ACC8-2B3CD6704E97}" srcOrd="0" destOrd="0" presId="urn:microsoft.com/office/officeart/2005/8/layout/process2"/>
    <dgm:cxn modelId="{C51E64C1-2197-F542-88AF-B89CC208F5E3}" type="presOf" srcId="{D872D8A9-2766-2344-BCC9-D0E32EEF19A5}" destId="{3B2F18D5-B9AB-044F-974B-114429CEC595}" srcOrd="0" destOrd="0" presId="urn:microsoft.com/office/officeart/2005/8/layout/process2"/>
    <dgm:cxn modelId="{4F874D5B-DF9B-154D-9C9F-417E749897ED}" type="presParOf" srcId="{6430B7D3-2977-FA47-91AE-45369CC5BE69}" destId="{75BEBFE7-0799-8F45-9BB4-38240387BCA3}" srcOrd="0" destOrd="0" presId="urn:microsoft.com/office/officeart/2005/8/layout/process2"/>
    <dgm:cxn modelId="{A9AA1B4F-69D9-9A48-BEAA-7FDC4C602BC1}" type="presParOf" srcId="{6430B7D3-2977-FA47-91AE-45369CC5BE69}" destId="{75710544-DF41-254E-BCBD-A16485CC8CE4}" srcOrd="1" destOrd="0" presId="urn:microsoft.com/office/officeart/2005/8/layout/process2"/>
    <dgm:cxn modelId="{147FEF66-67EF-D746-A687-C8935467913E}" type="presParOf" srcId="{75710544-DF41-254E-BCBD-A16485CC8CE4}" destId="{AC47FD68-87E5-1F41-BBFD-895F8F38F77E}" srcOrd="0" destOrd="0" presId="urn:microsoft.com/office/officeart/2005/8/layout/process2"/>
    <dgm:cxn modelId="{1974B71E-9588-7B46-BE59-A01FD261C4F5}" type="presParOf" srcId="{6430B7D3-2977-FA47-91AE-45369CC5BE69}" destId="{2A645280-61AD-404B-ACC8-2B3CD6704E97}" srcOrd="2" destOrd="0" presId="urn:microsoft.com/office/officeart/2005/8/layout/process2"/>
    <dgm:cxn modelId="{3E07FC5E-B1EF-5340-A266-F12EF9AF298F}" type="presParOf" srcId="{6430B7D3-2977-FA47-91AE-45369CC5BE69}" destId="{C45C4618-F46D-7947-9F2A-6138C14747A4}" srcOrd="3" destOrd="0" presId="urn:microsoft.com/office/officeart/2005/8/layout/process2"/>
    <dgm:cxn modelId="{0335841A-ECAD-604C-8203-6652023A6B43}" type="presParOf" srcId="{C45C4618-F46D-7947-9F2A-6138C14747A4}" destId="{BE05CFA8-D476-2A4C-AA7C-96D92BC6D621}" srcOrd="0" destOrd="0" presId="urn:microsoft.com/office/officeart/2005/8/layout/process2"/>
    <dgm:cxn modelId="{C8B3A8DC-DB53-8C49-AB66-BBAEF370ED2F}" type="presParOf" srcId="{6430B7D3-2977-FA47-91AE-45369CC5BE69}" destId="{D41AF0D6-08D1-9044-AEC0-69537F27C8F9}" srcOrd="4" destOrd="0" presId="urn:microsoft.com/office/officeart/2005/8/layout/process2"/>
    <dgm:cxn modelId="{1376D094-D3BE-214C-9BC7-2B4D909E56A5}" type="presParOf" srcId="{6430B7D3-2977-FA47-91AE-45369CC5BE69}" destId="{460A45AC-AB83-914F-A98F-EBC09DD8BCA1}" srcOrd="5" destOrd="0" presId="urn:microsoft.com/office/officeart/2005/8/layout/process2"/>
    <dgm:cxn modelId="{2F8B843C-BDC7-764B-ABB0-B7A3A0D353A3}" type="presParOf" srcId="{460A45AC-AB83-914F-A98F-EBC09DD8BCA1}" destId="{D093CF5D-D099-4945-95BC-BD0FB0DADB07}" srcOrd="0" destOrd="0" presId="urn:microsoft.com/office/officeart/2005/8/layout/process2"/>
    <dgm:cxn modelId="{202A8D75-1FB3-3B45-8C6A-AB94327F56F1}" type="presParOf" srcId="{6430B7D3-2977-FA47-91AE-45369CC5BE69}" destId="{3B2F18D5-B9AB-044F-974B-114429CEC595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8187EE7-D008-2C41-99F5-DE655E403C66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A6BBEC-8BA5-BA43-8A9C-078FDC2D270A}">
      <dgm:prSet phldrT="[Text]"/>
      <dgm:spPr/>
      <dgm:t>
        <a:bodyPr/>
        <a:lstStyle/>
        <a:p>
          <a:r>
            <a:rPr lang="en-US" dirty="0" smtClean="0"/>
            <a:t>Draw </a:t>
          </a:r>
          <a:r>
            <a:rPr lang="en-US" dirty="0" err="1" smtClean="0"/>
            <a:t>TPVor</a:t>
          </a:r>
          <a:r>
            <a:rPr lang="en-US" dirty="0" smtClean="0"/>
            <a:t>(S)</a:t>
          </a:r>
          <a:endParaRPr lang="en-US" dirty="0"/>
        </a:p>
      </dgm:t>
    </dgm:pt>
    <dgm:pt modelId="{81106432-A03E-1844-A9F4-85886E814069}" type="parTrans" cxnId="{854F5EA3-3A5B-8E48-B20A-152517071A42}">
      <dgm:prSet/>
      <dgm:spPr/>
      <dgm:t>
        <a:bodyPr/>
        <a:lstStyle/>
        <a:p>
          <a:endParaRPr lang="en-US"/>
        </a:p>
      </dgm:t>
    </dgm:pt>
    <dgm:pt modelId="{D31AC763-E53E-5B45-BDDA-F0860B0A711E}" type="sibTrans" cxnId="{854F5EA3-3A5B-8E48-B20A-152517071A42}">
      <dgm:prSet/>
      <dgm:spPr/>
      <dgm:t>
        <a:bodyPr/>
        <a:lstStyle/>
        <a:p>
          <a:endParaRPr lang="en-US"/>
        </a:p>
      </dgm:t>
    </dgm:pt>
    <dgm:pt modelId="{7395E36E-5C28-4F49-B3DA-F45BC7D6E2F2}">
      <dgm:prSet phldrT="[Text]"/>
      <dgm:spPr/>
      <dgm:t>
        <a:bodyPr/>
        <a:lstStyle/>
        <a:p>
          <a:r>
            <a:rPr lang="en-US" dirty="0" smtClean="0"/>
            <a:t>Save and clear color buffer</a:t>
          </a:r>
          <a:endParaRPr lang="en-US" dirty="0"/>
        </a:p>
      </dgm:t>
    </dgm:pt>
    <dgm:pt modelId="{77BD9BEC-AD54-9147-B84A-FA4A27945AD6}" type="parTrans" cxnId="{90C66118-1037-FF46-9C56-5306C52B05DD}">
      <dgm:prSet/>
      <dgm:spPr/>
      <dgm:t>
        <a:bodyPr/>
        <a:lstStyle/>
        <a:p>
          <a:endParaRPr lang="en-US"/>
        </a:p>
      </dgm:t>
    </dgm:pt>
    <dgm:pt modelId="{49AC5912-BAE5-7B4C-8564-E555D8E44A1B}" type="sibTrans" cxnId="{90C66118-1037-FF46-9C56-5306C52B05DD}">
      <dgm:prSet/>
      <dgm:spPr/>
      <dgm:t>
        <a:bodyPr/>
        <a:lstStyle/>
        <a:p>
          <a:endParaRPr lang="en-US"/>
        </a:p>
      </dgm:t>
    </dgm:pt>
    <dgm:pt modelId="{C82781A0-0BF1-D642-B39B-F3994C4AAACB}">
      <dgm:prSet phldrT="[Text]"/>
      <dgm:spPr/>
      <dgm:t>
        <a:bodyPr/>
        <a:lstStyle/>
        <a:p>
          <a:r>
            <a:rPr lang="en-US" dirty="0" smtClean="0"/>
            <a:t>Draw </a:t>
          </a:r>
          <a:r>
            <a:rPr lang="en-US" dirty="0" err="1" smtClean="0"/>
            <a:t>Voronoi</a:t>
          </a:r>
          <a:r>
            <a:rPr lang="en-US" dirty="0" smtClean="0"/>
            <a:t> cell for query q</a:t>
          </a:r>
          <a:endParaRPr lang="en-US" dirty="0"/>
        </a:p>
      </dgm:t>
    </dgm:pt>
    <dgm:pt modelId="{BEE828C6-4028-AE48-8550-9B380D777013}" type="parTrans" cxnId="{D06BC6E5-35B5-2F42-8C23-6B5C40041878}">
      <dgm:prSet/>
      <dgm:spPr/>
      <dgm:t>
        <a:bodyPr/>
        <a:lstStyle/>
        <a:p>
          <a:endParaRPr lang="en-US"/>
        </a:p>
      </dgm:t>
    </dgm:pt>
    <dgm:pt modelId="{62D6124A-B688-1140-8905-98BF26B1AB31}" type="sibTrans" cxnId="{D06BC6E5-35B5-2F42-8C23-6B5C40041878}">
      <dgm:prSet/>
      <dgm:spPr/>
      <dgm:t>
        <a:bodyPr/>
        <a:lstStyle/>
        <a:p>
          <a:endParaRPr lang="en-US"/>
        </a:p>
      </dgm:t>
    </dgm:pt>
    <dgm:pt modelId="{368C1E50-6CE0-C446-88CF-C297A8B04A5C}">
      <dgm:prSet phldrT="[Text]"/>
      <dgm:spPr/>
      <dgm:t>
        <a:bodyPr/>
        <a:lstStyle/>
        <a:p>
          <a:r>
            <a:rPr lang="en-US" dirty="0" smtClean="0"/>
            <a:t>Save color buffer</a:t>
          </a:r>
          <a:endParaRPr lang="en-US" dirty="0"/>
        </a:p>
      </dgm:t>
    </dgm:pt>
    <dgm:pt modelId="{F693A920-4C1C-D341-937A-1AED42EAD4B0}" type="parTrans" cxnId="{625C3040-3EC9-F540-85BD-99B7E17BEAFA}">
      <dgm:prSet/>
      <dgm:spPr/>
      <dgm:t>
        <a:bodyPr/>
        <a:lstStyle/>
        <a:p>
          <a:endParaRPr lang="en-US"/>
        </a:p>
      </dgm:t>
    </dgm:pt>
    <dgm:pt modelId="{2EEA60CE-3D9B-AE41-9A09-0A4E70B107F7}" type="sibTrans" cxnId="{625C3040-3EC9-F540-85BD-99B7E17BEAFA}">
      <dgm:prSet/>
      <dgm:spPr/>
      <dgm:t>
        <a:bodyPr/>
        <a:lstStyle/>
        <a:p>
          <a:endParaRPr lang="en-US"/>
        </a:p>
      </dgm:t>
    </dgm:pt>
    <dgm:pt modelId="{FB73C647-B71F-D54D-BF73-D648F9D130AC}">
      <dgm:prSet phldrT="[Text]"/>
      <dgm:spPr/>
      <dgm:t>
        <a:bodyPr/>
        <a:lstStyle/>
        <a:p>
          <a:r>
            <a:rPr lang="en-US" dirty="0" err="1" smtClean="0">
              <a:latin typeface="Courier"/>
              <a:cs typeface="Courier"/>
            </a:rPr>
            <a:t>BufferAnalysis</a:t>
          </a:r>
          <a:endParaRPr lang="en-US" dirty="0">
            <a:latin typeface="Courier"/>
            <a:cs typeface="Courier"/>
          </a:endParaRPr>
        </a:p>
      </dgm:t>
    </dgm:pt>
    <dgm:pt modelId="{D7C6DC98-6750-1442-B579-6FB62CFF08B0}" type="parTrans" cxnId="{69A8EEF5-7D89-2E44-A700-5847F363B1CA}">
      <dgm:prSet/>
      <dgm:spPr/>
      <dgm:t>
        <a:bodyPr/>
        <a:lstStyle/>
        <a:p>
          <a:endParaRPr lang="en-US"/>
        </a:p>
      </dgm:t>
    </dgm:pt>
    <dgm:pt modelId="{B7BBC305-B2FD-8B4B-AA47-8042C3831EA0}" type="sibTrans" cxnId="{69A8EEF5-7D89-2E44-A700-5847F363B1CA}">
      <dgm:prSet/>
      <dgm:spPr/>
      <dgm:t>
        <a:bodyPr/>
        <a:lstStyle/>
        <a:p>
          <a:endParaRPr lang="en-US"/>
        </a:p>
      </dgm:t>
    </dgm:pt>
    <dgm:pt modelId="{6430B7D3-2977-FA47-91AE-45369CC5BE69}" type="pres">
      <dgm:prSet presAssocID="{88187EE7-D008-2C41-99F5-DE655E403C66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BEBFE7-0799-8F45-9BB4-38240387BCA3}" type="pres">
      <dgm:prSet presAssocID="{E5A6BBEC-8BA5-BA43-8A9C-078FDC2D270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710544-DF41-254E-BCBD-A16485CC8CE4}" type="pres">
      <dgm:prSet presAssocID="{D31AC763-E53E-5B45-BDDA-F0860B0A711E}" presName="sibTrans" presStyleLbl="sibTrans2D1" presStyleIdx="0" presStyleCnt="4"/>
      <dgm:spPr/>
      <dgm:t>
        <a:bodyPr/>
        <a:lstStyle/>
        <a:p>
          <a:endParaRPr lang="en-US"/>
        </a:p>
      </dgm:t>
    </dgm:pt>
    <dgm:pt modelId="{AC47FD68-87E5-1F41-BBFD-895F8F38F77E}" type="pres">
      <dgm:prSet presAssocID="{D31AC763-E53E-5B45-BDDA-F0860B0A711E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BEE11E83-0AB3-0445-B8ED-157A2D50BBE5}" type="pres">
      <dgm:prSet presAssocID="{7395E36E-5C28-4F49-B3DA-F45BC7D6E2F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AFE8C7-0CD8-6847-BC99-E9C9F63463FE}" type="pres">
      <dgm:prSet presAssocID="{49AC5912-BAE5-7B4C-8564-E555D8E44A1B}" presName="sibTrans" presStyleLbl="sibTrans2D1" presStyleIdx="1" presStyleCnt="4"/>
      <dgm:spPr/>
      <dgm:t>
        <a:bodyPr/>
        <a:lstStyle/>
        <a:p>
          <a:endParaRPr lang="en-US"/>
        </a:p>
      </dgm:t>
    </dgm:pt>
    <dgm:pt modelId="{642B2133-BF73-AC4B-B761-987D89F26B79}" type="pres">
      <dgm:prSet presAssocID="{49AC5912-BAE5-7B4C-8564-E555D8E44A1B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AC13792B-2690-9C44-B004-FAF5D99E90B7}" type="pres">
      <dgm:prSet presAssocID="{C82781A0-0BF1-D642-B39B-F3994C4AAAC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13669D-5059-1C43-9C85-ECFA4B71AEE8}" type="pres">
      <dgm:prSet presAssocID="{62D6124A-B688-1140-8905-98BF26B1AB31}" presName="sibTrans" presStyleLbl="sibTrans2D1" presStyleIdx="2" presStyleCnt="4"/>
      <dgm:spPr/>
      <dgm:t>
        <a:bodyPr/>
        <a:lstStyle/>
        <a:p>
          <a:endParaRPr lang="en-US"/>
        </a:p>
      </dgm:t>
    </dgm:pt>
    <dgm:pt modelId="{F33BADF0-5D66-D643-B30F-8D2EBA903A0F}" type="pres">
      <dgm:prSet presAssocID="{62D6124A-B688-1140-8905-98BF26B1AB31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D53F695F-F812-734F-BEF0-3354179A99F1}" type="pres">
      <dgm:prSet presAssocID="{368C1E50-6CE0-C446-88CF-C297A8B04A5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F941B0-1CDD-ED44-89D1-976EFF2A0DDA}" type="pres">
      <dgm:prSet presAssocID="{2EEA60CE-3D9B-AE41-9A09-0A4E70B107F7}" presName="sibTrans" presStyleLbl="sibTrans2D1" presStyleIdx="3" presStyleCnt="4"/>
      <dgm:spPr/>
      <dgm:t>
        <a:bodyPr/>
        <a:lstStyle/>
        <a:p>
          <a:endParaRPr lang="en-US"/>
        </a:p>
      </dgm:t>
    </dgm:pt>
    <dgm:pt modelId="{2F933A6B-64A9-8743-A751-3D970F8D5502}" type="pres">
      <dgm:prSet presAssocID="{2EEA60CE-3D9B-AE41-9A09-0A4E70B107F7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D41AF0D6-08D1-9044-AEC0-69537F27C8F9}" type="pres">
      <dgm:prSet presAssocID="{FB73C647-B71F-D54D-BF73-D648F9D130A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4F5EA3-3A5B-8E48-B20A-152517071A42}" srcId="{88187EE7-D008-2C41-99F5-DE655E403C66}" destId="{E5A6BBEC-8BA5-BA43-8A9C-078FDC2D270A}" srcOrd="0" destOrd="0" parTransId="{81106432-A03E-1844-A9F4-85886E814069}" sibTransId="{D31AC763-E53E-5B45-BDDA-F0860B0A711E}"/>
    <dgm:cxn modelId="{50C60C02-5B74-B34E-B1D4-417DDF826BBB}" type="presOf" srcId="{D31AC763-E53E-5B45-BDDA-F0860B0A711E}" destId="{AC47FD68-87E5-1F41-BBFD-895F8F38F77E}" srcOrd="1" destOrd="0" presId="urn:microsoft.com/office/officeart/2005/8/layout/process2"/>
    <dgm:cxn modelId="{62079FAD-C95B-B042-B672-6158F58E7F90}" type="presOf" srcId="{FB73C647-B71F-D54D-BF73-D648F9D130AC}" destId="{D41AF0D6-08D1-9044-AEC0-69537F27C8F9}" srcOrd="0" destOrd="0" presId="urn:microsoft.com/office/officeart/2005/8/layout/process2"/>
    <dgm:cxn modelId="{260B0A72-4558-5342-BE4E-7EBD332BD009}" type="presOf" srcId="{49AC5912-BAE5-7B4C-8564-E555D8E44A1B}" destId="{642B2133-BF73-AC4B-B761-987D89F26B79}" srcOrd="1" destOrd="0" presId="urn:microsoft.com/office/officeart/2005/8/layout/process2"/>
    <dgm:cxn modelId="{1B7C2DCE-BBC3-ED46-B684-9EAAFA8E9C4D}" type="presOf" srcId="{368C1E50-6CE0-C446-88CF-C297A8B04A5C}" destId="{D53F695F-F812-734F-BEF0-3354179A99F1}" srcOrd="0" destOrd="0" presId="urn:microsoft.com/office/officeart/2005/8/layout/process2"/>
    <dgm:cxn modelId="{164A6E1B-6AF0-324F-97AF-A3309F5DDA81}" type="presOf" srcId="{C82781A0-0BF1-D642-B39B-F3994C4AAACB}" destId="{AC13792B-2690-9C44-B004-FAF5D99E90B7}" srcOrd="0" destOrd="0" presId="urn:microsoft.com/office/officeart/2005/8/layout/process2"/>
    <dgm:cxn modelId="{6F9C0CAF-DD4C-2A48-95C8-102196D5AA64}" type="presOf" srcId="{E5A6BBEC-8BA5-BA43-8A9C-078FDC2D270A}" destId="{75BEBFE7-0799-8F45-9BB4-38240387BCA3}" srcOrd="0" destOrd="0" presId="urn:microsoft.com/office/officeart/2005/8/layout/process2"/>
    <dgm:cxn modelId="{ED06ACFE-A134-1C46-95FD-91EFED07EAE7}" type="presOf" srcId="{2EEA60CE-3D9B-AE41-9A09-0A4E70B107F7}" destId="{04F941B0-1CDD-ED44-89D1-976EFF2A0DDA}" srcOrd="0" destOrd="0" presId="urn:microsoft.com/office/officeart/2005/8/layout/process2"/>
    <dgm:cxn modelId="{D06BC6E5-35B5-2F42-8C23-6B5C40041878}" srcId="{88187EE7-D008-2C41-99F5-DE655E403C66}" destId="{C82781A0-0BF1-D642-B39B-F3994C4AAACB}" srcOrd="2" destOrd="0" parTransId="{BEE828C6-4028-AE48-8550-9B380D777013}" sibTransId="{62D6124A-B688-1140-8905-98BF26B1AB31}"/>
    <dgm:cxn modelId="{74D476CB-ADC5-EC4F-B9B0-DA30E7D86709}" type="presOf" srcId="{7395E36E-5C28-4F49-B3DA-F45BC7D6E2F2}" destId="{BEE11E83-0AB3-0445-B8ED-157A2D50BBE5}" srcOrd="0" destOrd="0" presId="urn:microsoft.com/office/officeart/2005/8/layout/process2"/>
    <dgm:cxn modelId="{B258B2F2-C4D8-834D-879B-3C4C4C764642}" type="presOf" srcId="{62D6124A-B688-1140-8905-98BF26B1AB31}" destId="{F33BADF0-5D66-D643-B30F-8D2EBA903A0F}" srcOrd="1" destOrd="0" presId="urn:microsoft.com/office/officeart/2005/8/layout/process2"/>
    <dgm:cxn modelId="{625C3040-3EC9-F540-85BD-99B7E17BEAFA}" srcId="{88187EE7-D008-2C41-99F5-DE655E403C66}" destId="{368C1E50-6CE0-C446-88CF-C297A8B04A5C}" srcOrd="3" destOrd="0" parTransId="{F693A920-4C1C-D341-937A-1AED42EAD4B0}" sibTransId="{2EEA60CE-3D9B-AE41-9A09-0A4E70B107F7}"/>
    <dgm:cxn modelId="{90C66118-1037-FF46-9C56-5306C52B05DD}" srcId="{88187EE7-D008-2C41-99F5-DE655E403C66}" destId="{7395E36E-5C28-4F49-B3DA-F45BC7D6E2F2}" srcOrd="1" destOrd="0" parTransId="{77BD9BEC-AD54-9147-B84A-FA4A27945AD6}" sibTransId="{49AC5912-BAE5-7B4C-8564-E555D8E44A1B}"/>
    <dgm:cxn modelId="{A1E0D49E-2CC5-CE46-BE82-036A132A8307}" type="presOf" srcId="{2EEA60CE-3D9B-AE41-9A09-0A4E70B107F7}" destId="{2F933A6B-64A9-8743-A751-3D970F8D5502}" srcOrd="1" destOrd="0" presId="urn:microsoft.com/office/officeart/2005/8/layout/process2"/>
    <dgm:cxn modelId="{69A8EEF5-7D89-2E44-A700-5847F363B1CA}" srcId="{88187EE7-D008-2C41-99F5-DE655E403C66}" destId="{FB73C647-B71F-D54D-BF73-D648F9D130AC}" srcOrd="4" destOrd="0" parTransId="{D7C6DC98-6750-1442-B579-6FB62CFF08B0}" sibTransId="{B7BBC305-B2FD-8B4B-AA47-8042C3831EA0}"/>
    <dgm:cxn modelId="{416EDB7E-8670-DF40-8EE6-4E68947CCB0A}" type="presOf" srcId="{62D6124A-B688-1140-8905-98BF26B1AB31}" destId="{3213669D-5059-1C43-9C85-ECFA4B71AEE8}" srcOrd="0" destOrd="0" presId="urn:microsoft.com/office/officeart/2005/8/layout/process2"/>
    <dgm:cxn modelId="{0252821D-93D5-C84A-8004-CBE0497F59E1}" type="presOf" srcId="{49AC5912-BAE5-7B4C-8564-E555D8E44A1B}" destId="{E3AFE8C7-0CD8-6847-BC99-E9C9F63463FE}" srcOrd="0" destOrd="0" presId="urn:microsoft.com/office/officeart/2005/8/layout/process2"/>
    <dgm:cxn modelId="{0A0B93C5-A776-9840-A339-0959B1054C69}" type="presOf" srcId="{D31AC763-E53E-5B45-BDDA-F0860B0A711E}" destId="{75710544-DF41-254E-BCBD-A16485CC8CE4}" srcOrd="0" destOrd="0" presId="urn:microsoft.com/office/officeart/2005/8/layout/process2"/>
    <dgm:cxn modelId="{4EB89B98-6C6E-E048-BAAC-3A5A2C5FCA61}" type="presOf" srcId="{88187EE7-D008-2C41-99F5-DE655E403C66}" destId="{6430B7D3-2977-FA47-91AE-45369CC5BE69}" srcOrd="0" destOrd="0" presId="urn:microsoft.com/office/officeart/2005/8/layout/process2"/>
    <dgm:cxn modelId="{D813D980-1F12-4D48-82B8-DE85C016A91E}" type="presParOf" srcId="{6430B7D3-2977-FA47-91AE-45369CC5BE69}" destId="{75BEBFE7-0799-8F45-9BB4-38240387BCA3}" srcOrd="0" destOrd="0" presId="urn:microsoft.com/office/officeart/2005/8/layout/process2"/>
    <dgm:cxn modelId="{5CD2C45C-E7B0-EC41-936E-081FDC5E328C}" type="presParOf" srcId="{6430B7D3-2977-FA47-91AE-45369CC5BE69}" destId="{75710544-DF41-254E-BCBD-A16485CC8CE4}" srcOrd="1" destOrd="0" presId="urn:microsoft.com/office/officeart/2005/8/layout/process2"/>
    <dgm:cxn modelId="{450DC679-ED19-4A4F-888B-355441B199F5}" type="presParOf" srcId="{75710544-DF41-254E-BCBD-A16485CC8CE4}" destId="{AC47FD68-87E5-1F41-BBFD-895F8F38F77E}" srcOrd="0" destOrd="0" presId="urn:microsoft.com/office/officeart/2005/8/layout/process2"/>
    <dgm:cxn modelId="{A10B3577-CDA5-D64B-981E-5ADD4F850A0A}" type="presParOf" srcId="{6430B7D3-2977-FA47-91AE-45369CC5BE69}" destId="{BEE11E83-0AB3-0445-B8ED-157A2D50BBE5}" srcOrd="2" destOrd="0" presId="urn:microsoft.com/office/officeart/2005/8/layout/process2"/>
    <dgm:cxn modelId="{698F0FE6-F461-334C-A8CD-53BB90DDF0BC}" type="presParOf" srcId="{6430B7D3-2977-FA47-91AE-45369CC5BE69}" destId="{E3AFE8C7-0CD8-6847-BC99-E9C9F63463FE}" srcOrd="3" destOrd="0" presId="urn:microsoft.com/office/officeart/2005/8/layout/process2"/>
    <dgm:cxn modelId="{528E945B-64A6-3E4D-8E19-BE9FAD0E31A4}" type="presParOf" srcId="{E3AFE8C7-0CD8-6847-BC99-E9C9F63463FE}" destId="{642B2133-BF73-AC4B-B761-987D89F26B79}" srcOrd="0" destOrd="0" presId="urn:microsoft.com/office/officeart/2005/8/layout/process2"/>
    <dgm:cxn modelId="{0F5AB12E-2C25-1547-9230-9BC8B541435D}" type="presParOf" srcId="{6430B7D3-2977-FA47-91AE-45369CC5BE69}" destId="{AC13792B-2690-9C44-B004-FAF5D99E90B7}" srcOrd="4" destOrd="0" presId="urn:microsoft.com/office/officeart/2005/8/layout/process2"/>
    <dgm:cxn modelId="{99650C68-7D29-0241-8A63-6EC847CDF331}" type="presParOf" srcId="{6430B7D3-2977-FA47-91AE-45369CC5BE69}" destId="{3213669D-5059-1C43-9C85-ECFA4B71AEE8}" srcOrd="5" destOrd="0" presId="urn:microsoft.com/office/officeart/2005/8/layout/process2"/>
    <dgm:cxn modelId="{A5F85EE4-F1A0-8A48-B140-E6FAA99069CA}" type="presParOf" srcId="{3213669D-5059-1C43-9C85-ECFA4B71AEE8}" destId="{F33BADF0-5D66-D643-B30F-8D2EBA903A0F}" srcOrd="0" destOrd="0" presId="urn:microsoft.com/office/officeart/2005/8/layout/process2"/>
    <dgm:cxn modelId="{97E27594-BB3A-6940-91BD-3B0C7BF54790}" type="presParOf" srcId="{6430B7D3-2977-FA47-91AE-45369CC5BE69}" destId="{D53F695F-F812-734F-BEF0-3354179A99F1}" srcOrd="6" destOrd="0" presId="urn:microsoft.com/office/officeart/2005/8/layout/process2"/>
    <dgm:cxn modelId="{67E45B75-DE2F-1849-ADC2-415389990BB8}" type="presParOf" srcId="{6430B7D3-2977-FA47-91AE-45369CC5BE69}" destId="{04F941B0-1CDD-ED44-89D1-976EFF2A0DDA}" srcOrd="7" destOrd="0" presId="urn:microsoft.com/office/officeart/2005/8/layout/process2"/>
    <dgm:cxn modelId="{247C5FB5-A529-4E4D-AF52-ED0F4B84759C}" type="presParOf" srcId="{04F941B0-1CDD-ED44-89D1-976EFF2A0DDA}" destId="{2F933A6B-64A9-8743-A751-3D970F8D5502}" srcOrd="0" destOrd="0" presId="urn:microsoft.com/office/officeart/2005/8/layout/process2"/>
    <dgm:cxn modelId="{ECEC327D-23CB-404B-878D-D1792E48CABF}" type="presParOf" srcId="{6430B7D3-2977-FA47-91AE-45369CC5BE69}" destId="{D41AF0D6-08D1-9044-AEC0-69537F27C8F9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EBFE7-0799-8F45-9BB4-38240387BCA3}">
      <dsp:nvSpPr>
        <dsp:cNvPr id="0" name=""/>
        <dsp:cNvSpPr/>
      </dsp:nvSpPr>
      <dsp:spPr>
        <a:xfrm>
          <a:off x="379640" y="614"/>
          <a:ext cx="209381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Draw </a:t>
          </a:r>
          <a:r>
            <a:rPr lang="en-US" sz="1800" kern="1200" dirty="0" err="1" smtClean="0"/>
            <a:t>TPVor</a:t>
          </a:r>
          <a:r>
            <a:rPr lang="en-US" sz="1800" kern="1200" dirty="0" smtClean="0"/>
            <a:t>(S)</a:t>
          </a:r>
          <a:endParaRPr lang="en-US" sz="1800" kern="1200" dirty="0"/>
        </a:p>
      </dsp:txBody>
      <dsp:txXfrm>
        <a:off x="400693" y="21667"/>
        <a:ext cx="2051711" cy="676705"/>
      </dsp:txXfrm>
    </dsp:sp>
    <dsp:sp modelId="{75710544-DF41-254E-BCBD-A16485CC8CE4}">
      <dsp:nvSpPr>
        <dsp:cNvPr id="0" name=""/>
        <dsp:cNvSpPr/>
      </dsp:nvSpPr>
      <dsp:spPr>
        <a:xfrm rot="5400000">
          <a:off x="1291772" y="737395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764350"/>
        <a:ext cx="194078" cy="188688"/>
      </dsp:txXfrm>
    </dsp:sp>
    <dsp:sp modelId="{BEE11E83-0AB3-0445-B8ED-157A2D50BBE5}">
      <dsp:nvSpPr>
        <dsp:cNvPr id="0" name=""/>
        <dsp:cNvSpPr/>
      </dsp:nvSpPr>
      <dsp:spPr>
        <a:xfrm>
          <a:off x="379640" y="1078830"/>
          <a:ext cx="209381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Save and clear color buffer</a:t>
          </a:r>
          <a:endParaRPr lang="en-US" sz="1800" kern="1200" dirty="0"/>
        </a:p>
      </dsp:txBody>
      <dsp:txXfrm>
        <a:off x="400693" y="1099883"/>
        <a:ext cx="2051711" cy="676705"/>
      </dsp:txXfrm>
    </dsp:sp>
    <dsp:sp modelId="{E3AFE8C7-0CD8-6847-BC99-E9C9F63463FE}">
      <dsp:nvSpPr>
        <dsp:cNvPr id="0" name=""/>
        <dsp:cNvSpPr/>
      </dsp:nvSpPr>
      <dsp:spPr>
        <a:xfrm rot="5400000">
          <a:off x="1291772" y="1815612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1842567"/>
        <a:ext cx="194078" cy="188688"/>
      </dsp:txXfrm>
    </dsp:sp>
    <dsp:sp modelId="{AC13792B-2690-9C44-B004-FAF5D99E90B7}">
      <dsp:nvSpPr>
        <dsp:cNvPr id="0" name=""/>
        <dsp:cNvSpPr/>
      </dsp:nvSpPr>
      <dsp:spPr>
        <a:xfrm>
          <a:off x="379640" y="2157047"/>
          <a:ext cx="209381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Draw </a:t>
          </a:r>
          <a:r>
            <a:rPr lang="en-US" sz="1800" kern="1200" dirty="0" err="1" smtClean="0"/>
            <a:t>Voronoi</a:t>
          </a:r>
          <a:r>
            <a:rPr lang="en-US" sz="1800" kern="1200" dirty="0" smtClean="0"/>
            <a:t> cell for query q</a:t>
          </a:r>
          <a:endParaRPr lang="en-US" sz="1800" kern="1200" dirty="0"/>
        </a:p>
      </dsp:txBody>
      <dsp:txXfrm>
        <a:off x="400693" y="2178100"/>
        <a:ext cx="2051711" cy="676705"/>
      </dsp:txXfrm>
    </dsp:sp>
    <dsp:sp modelId="{3213669D-5059-1C43-9C85-ECFA4B71AEE8}">
      <dsp:nvSpPr>
        <dsp:cNvPr id="0" name=""/>
        <dsp:cNvSpPr/>
      </dsp:nvSpPr>
      <dsp:spPr>
        <a:xfrm rot="5400000">
          <a:off x="1291772" y="2893828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2920783"/>
        <a:ext cx="194078" cy="188688"/>
      </dsp:txXfrm>
    </dsp:sp>
    <dsp:sp modelId="{D53F695F-F812-734F-BEF0-3354179A99F1}">
      <dsp:nvSpPr>
        <dsp:cNvPr id="0" name=""/>
        <dsp:cNvSpPr/>
      </dsp:nvSpPr>
      <dsp:spPr>
        <a:xfrm>
          <a:off x="379640" y="3235264"/>
          <a:ext cx="209381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Save color buffer</a:t>
          </a:r>
          <a:endParaRPr lang="en-US" sz="1800" kern="1200" dirty="0"/>
        </a:p>
      </dsp:txBody>
      <dsp:txXfrm>
        <a:off x="400693" y="3256317"/>
        <a:ext cx="2051711" cy="676705"/>
      </dsp:txXfrm>
    </dsp:sp>
    <dsp:sp modelId="{04F941B0-1CDD-ED44-89D1-976EFF2A0DDA}">
      <dsp:nvSpPr>
        <dsp:cNvPr id="0" name=""/>
        <dsp:cNvSpPr/>
      </dsp:nvSpPr>
      <dsp:spPr>
        <a:xfrm rot="5400000">
          <a:off x="1291772" y="3972045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3999000"/>
        <a:ext cx="194078" cy="188688"/>
      </dsp:txXfrm>
    </dsp:sp>
    <dsp:sp modelId="{D41AF0D6-08D1-9044-AEC0-69537F27C8F9}">
      <dsp:nvSpPr>
        <dsp:cNvPr id="0" name=""/>
        <dsp:cNvSpPr/>
      </dsp:nvSpPr>
      <dsp:spPr>
        <a:xfrm>
          <a:off x="379640" y="4313480"/>
          <a:ext cx="209381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latin typeface="Courier"/>
              <a:cs typeface="Courier"/>
            </a:rPr>
            <a:t>BufferAnalysis</a:t>
          </a:r>
          <a:endParaRPr lang="en-US" sz="1800" kern="1200" dirty="0">
            <a:latin typeface="Courier"/>
            <a:cs typeface="Courier"/>
          </a:endParaRPr>
        </a:p>
      </dsp:txBody>
      <dsp:txXfrm>
        <a:off x="400693" y="4334533"/>
        <a:ext cx="2051711" cy="6767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EBFE7-0799-8F45-9BB4-38240387BCA3}">
      <dsp:nvSpPr>
        <dsp:cNvPr id="0" name=""/>
        <dsp:cNvSpPr/>
      </dsp:nvSpPr>
      <dsp:spPr>
        <a:xfrm>
          <a:off x="379640" y="614"/>
          <a:ext cx="209381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Draw </a:t>
          </a:r>
          <a:r>
            <a:rPr lang="en-US" sz="1800" kern="1200" dirty="0" err="1" smtClean="0"/>
            <a:t>TPVor</a:t>
          </a:r>
          <a:r>
            <a:rPr lang="en-US" sz="1800" kern="1200" dirty="0" smtClean="0"/>
            <a:t>(S)</a:t>
          </a:r>
          <a:endParaRPr lang="en-US" sz="1800" kern="1200" dirty="0"/>
        </a:p>
      </dsp:txBody>
      <dsp:txXfrm>
        <a:off x="400693" y="21667"/>
        <a:ext cx="2051711" cy="676705"/>
      </dsp:txXfrm>
    </dsp:sp>
    <dsp:sp modelId="{75710544-DF41-254E-BCBD-A16485CC8CE4}">
      <dsp:nvSpPr>
        <dsp:cNvPr id="0" name=""/>
        <dsp:cNvSpPr/>
      </dsp:nvSpPr>
      <dsp:spPr>
        <a:xfrm rot="5400000">
          <a:off x="1291772" y="737395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764350"/>
        <a:ext cx="194078" cy="188688"/>
      </dsp:txXfrm>
    </dsp:sp>
    <dsp:sp modelId="{BEE11E83-0AB3-0445-B8ED-157A2D50BBE5}">
      <dsp:nvSpPr>
        <dsp:cNvPr id="0" name=""/>
        <dsp:cNvSpPr/>
      </dsp:nvSpPr>
      <dsp:spPr>
        <a:xfrm>
          <a:off x="379640" y="1078830"/>
          <a:ext cx="209381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Save and clear color buffer</a:t>
          </a:r>
          <a:endParaRPr lang="en-US" sz="1800" kern="1200" dirty="0"/>
        </a:p>
      </dsp:txBody>
      <dsp:txXfrm>
        <a:off x="400693" y="1099883"/>
        <a:ext cx="2051711" cy="676705"/>
      </dsp:txXfrm>
    </dsp:sp>
    <dsp:sp modelId="{E3AFE8C7-0CD8-6847-BC99-E9C9F63463FE}">
      <dsp:nvSpPr>
        <dsp:cNvPr id="0" name=""/>
        <dsp:cNvSpPr/>
      </dsp:nvSpPr>
      <dsp:spPr>
        <a:xfrm rot="5400000">
          <a:off x="1291772" y="1815612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1842567"/>
        <a:ext cx="194078" cy="188688"/>
      </dsp:txXfrm>
    </dsp:sp>
    <dsp:sp modelId="{AC13792B-2690-9C44-B004-FAF5D99E90B7}">
      <dsp:nvSpPr>
        <dsp:cNvPr id="0" name=""/>
        <dsp:cNvSpPr/>
      </dsp:nvSpPr>
      <dsp:spPr>
        <a:xfrm>
          <a:off x="379640" y="2157047"/>
          <a:ext cx="209381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Draw </a:t>
          </a:r>
          <a:r>
            <a:rPr lang="en-US" sz="1800" kern="1200" dirty="0" err="1" smtClean="0"/>
            <a:t>Voronoi</a:t>
          </a:r>
          <a:r>
            <a:rPr lang="en-US" sz="1800" kern="1200" dirty="0" smtClean="0"/>
            <a:t> cell for query q</a:t>
          </a:r>
          <a:endParaRPr lang="en-US" sz="1800" kern="1200" dirty="0"/>
        </a:p>
      </dsp:txBody>
      <dsp:txXfrm>
        <a:off x="400693" y="2178100"/>
        <a:ext cx="2051711" cy="676705"/>
      </dsp:txXfrm>
    </dsp:sp>
    <dsp:sp modelId="{3213669D-5059-1C43-9C85-ECFA4B71AEE8}">
      <dsp:nvSpPr>
        <dsp:cNvPr id="0" name=""/>
        <dsp:cNvSpPr/>
      </dsp:nvSpPr>
      <dsp:spPr>
        <a:xfrm rot="5400000">
          <a:off x="1291772" y="2893828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2920783"/>
        <a:ext cx="194078" cy="188688"/>
      </dsp:txXfrm>
    </dsp:sp>
    <dsp:sp modelId="{D53F695F-F812-734F-BEF0-3354179A99F1}">
      <dsp:nvSpPr>
        <dsp:cNvPr id="0" name=""/>
        <dsp:cNvSpPr/>
      </dsp:nvSpPr>
      <dsp:spPr>
        <a:xfrm>
          <a:off x="379640" y="3235264"/>
          <a:ext cx="209381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Save color buffer</a:t>
          </a:r>
          <a:endParaRPr lang="en-US" sz="1800" kern="1200" dirty="0"/>
        </a:p>
      </dsp:txBody>
      <dsp:txXfrm>
        <a:off x="400693" y="3256317"/>
        <a:ext cx="2051711" cy="676705"/>
      </dsp:txXfrm>
    </dsp:sp>
    <dsp:sp modelId="{04F941B0-1CDD-ED44-89D1-976EFF2A0DDA}">
      <dsp:nvSpPr>
        <dsp:cNvPr id="0" name=""/>
        <dsp:cNvSpPr/>
      </dsp:nvSpPr>
      <dsp:spPr>
        <a:xfrm rot="5400000">
          <a:off x="1291772" y="3972045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3999000"/>
        <a:ext cx="194078" cy="188688"/>
      </dsp:txXfrm>
    </dsp:sp>
    <dsp:sp modelId="{D41AF0D6-08D1-9044-AEC0-69537F27C8F9}">
      <dsp:nvSpPr>
        <dsp:cNvPr id="0" name=""/>
        <dsp:cNvSpPr/>
      </dsp:nvSpPr>
      <dsp:spPr>
        <a:xfrm>
          <a:off x="379640" y="4313480"/>
          <a:ext cx="209381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latin typeface="Courier"/>
              <a:cs typeface="Courier"/>
            </a:rPr>
            <a:t>BufferAnalysis</a:t>
          </a:r>
          <a:endParaRPr lang="en-US" sz="1800" kern="1200" dirty="0">
            <a:latin typeface="Courier"/>
            <a:cs typeface="Courier"/>
          </a:endParaRPr>
        </a:p>
      </dsp:txBody>
      <dsp:txXfrm>
        <a:off x="400693" y="4334533"/>
        <a:ext cx="2051711" cy="6767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EBFE7-0799-8F45-9BB4-38240387BCA3}">
      <dsp:nvSpPr>
        <dsp:cNvPr id="0" name=""/>
        <dsp:cNvSpPr/>
      </dsp:nvSpPr>
      <dsp:spPr>
        <a:xfrm>
          <a:off x="378530" y="614"/>
          <a:ext cx="209603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Draw </a:t>
          </a:r>
          <a:r>
            <a:rPr lang="en-US" sz="1800" kern="1200" dirty="0" err="1" smtClean="0"/>
            <a:t>TPVor</a:t>
          </a:r>
          <a:r>
            <a:rPr lang="en-US" sz="1800" kern="1200" dirty="0" smtClean="0"/>
            <a:t>(S)</a:t>
          </a:r>
          <a:endParaRPr lang="en-US" sz="1800" kern="1200" dirty="0"/>
        </a:p>
      </dsp:txBody>
      <dsp:txXfrm>
        <a:off x="399583" y="21667"/>
        <a:ext cx="2053931" cy="676705"/>
      </dsp:txXfrm>
    </dsp:sp>
    <dsp:sp modelId="{75710544-DF41-254E-BCBD-A16485CC8CE4}">
      <dsp:nvSpPr>
        <dsp:cNvPr id="0" name=""/>
        <dsp:cNvSpPr/>
      </dsp:nvSpPr>
      <dsp:spPr>
        <a:xfrm rot="5400000">
          <a:off x="1291772" y="737395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764350"/>
        <a:ext cx="194078" cy="188688"/>
      </dsp:txXfrm>
    </dsp:sp>
    <dsp:sp modelId="{BEE11E83-0AB3-0445-B8ED-157A2D50BBE5}">
      <dsp:nvSpPr>
        <dsp:cNvPr id="0" name=""/>
        <dsp:cNvSpPr/>
      </dsp:nvSpPr>
      <dsp:spPr>
        <a:xfrm>
          <a:off x="378530" y="1078830"/>
          <a:ext cx="209603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Save and clear color buffer</a:t>
          </a:r>
          <a:endParaRPr lang="en-US" sz="1800" kern="1200" dirty="0"/>
        </a:p>
      </dsp:txBody>
      <dsp:txXfrm>
        <a:off x="399583" y="1099883"/>
        <a:ext cx="2053931" cy="676705"/>
      </dsp:txXfrm>
    </dsp:sp>
    <dsp:sp modelId="{E3AFE8C7-0CD8-6847-BC99-E9C9F63463FE}">
      <dsp:nvSpPr>
        <dsp:cNvPr id="0" name=""/>
        <dsp:cNvSpPr/>
      </dsp:nvSpPr>
      <dsp:spPr>
        <a:xfrm rot="5400000">
          <a:off x="1291772" y="1815612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1842567"/>
        <a:ext cx="194078" cy="188688"/>
      </dsp:txXfrm>
    </dsp:sp>
    <dsp:sp modelId="{AC13792B-2690-9C44-B004-FAF5D99E90B7}">
      <dsp:nvSpPr>
        <dsp:cNvPr id="0" name=""/>
        <dsp:cNvSpPr/>
      </dsp:nvSpPr>
      <dsp:spPr>
        <a:xfrm>
          <a:off x="378530" y="2157047"/>
          <a:ext cx="209603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Draw </a:t>
          </a:r>
          <a:r>
            <a:rPr lang="en-US" sz="1800" kern="1200" dirty="0" err="1" smtClean="0"/>
            <a:t>Voronoi</a:t>
          </a:r>
          <a:r>
            <a:rPr lang="en-US" sz="1800" kern="1200" dirty="0" smtClean="0"/>
            <a:t> cell for 32 queries</a:t>
          </a:r>
          <a:endParaRPr lang="en-US" sz="1800" kern="1200" dirty="0"/>
        </a:p>
      </dsp:txBody>
      <dsp:txXfrm>
        <a:off x="399583" y="2178100"/>
        <a:ext cx="2053931" cy="676705"/>
      </dsp:txXfrm>
    </dsp:sp>
    <dsp:sp modelId="{3213669D-5059-1C43-9C85-ECFA4B71AEE8}">
      <dsp:nvSpPr>
        <dsp:cNvPr id="0" name=""/>
        <dsp:cNvSpPr/>
      </dsp:nvSpPr>
      <dsp:spPr>
        <a:xfrm rot="5400000">
          <a:off x="1291772" y="2893828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2920783"/>
        <a:ext cx="194078" cy="188688"/>
      </dsp:txXfrm>
    </dsp:sp>
    <dsp:sp modelId="{D53F695F-F812-734F-BEF0-3354179A99F1}">
      <dsp:nvSpPr>
        <dsp:cNvPr id="0" name=""/>
        <dsp:cNvSpPr/>
      </dsp:nvSpPr>
      <dsp:spPr>
        <a:xfrm>
          <a:off x="378530" y="3235264"/>
          <a:ext cx="209603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Save color buffer</a:t>
          </a:r>
          <a:endParaRPr lang="en-US" sz="1800" kern="1200" dirty="0"/>
        </a:p>
      </dsp:txBody>
      <dsp:txXfrm>
        <a:off x="399583" y="3256317"/>
        <a:ext cx="2053931" cy="676705"/>
      </dsp:txXfrm>
    </dsp:sp>
    <dsp:sp modelId="{04F941B0-1CDD-ED44-89D1-976EFF2A0DDA}">
      <dsp:nvSpPr>
        <dsp:cNvPr id="0" name=""/>
        <dsp:cNvSpPr/>
      </dsp:nvSpPr>
      <dsp:spPr>
        <a:xfrm rot="5400000">
          <a:off x="1291772" y="3972045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3999000"/>
        <a:ext cx="194078" cy="188688"/>
      </dsp:txXfrm>
    </dsp:sp>
    <dsp:sp modelId="{D41AF0D6-08D1-9044-AEC0-69537F27C8F9}">
      <dsp:nvSpPr>
        <dsp:cNvPr id="0" name=""/>
        <dsp:cNvSpPr/>
      </dsp:nvSpPr>
      <dsp:spPr>
        <a:xfrm>
          <a:off x="378530" y="4313480"/>
          <a:ext cx="209603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latin typeface="Courier"/>
              <a:cs typeface="Courier"/>
            </a:rPr>
            <a:t>BufferAnalysis</a:t>
          </a:r>
          <a:endParaRPr lang="en-US" sz="1800" kern="1200" dirty="0">
            <a:latin typeface="Courier"/>
            <a:cs typeface="Courier"/>
          </a:endParaRPr>
        </a:p>
      </dsp:txBody>
      <dsp:txXfrm>
        <a:off x="399583" y="4334533"/>
        <a:ext cx="2053931" cy="67670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EBFE7-0799-8F45-9BB4-38240387BCA3}">
      <dsp:nvSpPr>
        <dsp:cNvPr id="0" name=""/>
        <dsp:cNvSpPr/>
      </dsp:nvSpPr>
      <dsp:spPr>
        <a:xfrm>
          <a:off x="378530" y="614"/>
          <a:ext cx="209603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Draw </a:t>
          </a:r>
          <a:r>
            <a:rPr lang="en-US" sz="1800" kern="1200" dirty="0" err="1" smtClean="0"/>
            <a:t>TPVor</a:t>
          </a:r>
          <a:r>
            <a:rPr lang="en-US" sz="1800" kern="1200" dirty="0" smtClean="0"/>
            <a:t>(S)</a:t>
          </a:r>
          <a:endParaRPr lang="en-US" sz="1800" kern="1200" dirty="0"/>
        </a:p>
      </dsp:txBody>
      <dsp:txXfrm>
        <a:off x="399583" y="21667"/>
        <a:ext cx="2053931" cy="676705"/>
      </dsp:txXfrm>
    </dsp:sp>
    <dsp:sp modelId="{75710544-DF41-254E-BCBD-A16485CC8CE4}">
      <dsp:nvSpPr>
        <dsp:cNvPr id="0" name=""/>
        <dsp:cNvSpPr/>
      </dsp:nvSpPr>
      <dsp:spPr>
        <a:xfrm rot="5400000">
          <a:off x="1291772" y="737395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764350"/>
        <a:ext cx="194078" cy="188688"/>
      </dsp:txXfrm>
    </dsp:sp>
    <dsp:sp modelId="{BEE11E83-0AB3-0445-B8ED-157A2D50BBE5}">
      <dsp:nvSpPr>
        <dsp:cNvPr id="0" name=""/>
        <dsp:cNvSpPr/>
      </dsp:nvSpPr>
      <dsp:spPr>
        <a:xfrm>
          <a:off x="378530" y="1078830"/>
          <a:ext cx="209603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Save and clear color buffer</a:t>
          </a:r>
          <a:endParaRPr lang="en-US" sz="1800" kern="1200" dirty="0"/>
        </a:p>
      </dsp:txBody>
      <dsp:txXfrm>
        <a:off x="399583" y="1099883"/>
        <a:ext cx="2053931" cy="676705"/>
      </dsp:txXfrm>
    </dsp:sp>
    <dsp:sp modelId="{E3AFE8C7-0CD8-6847-BC99-E9C9F63463FE}">
      <dsp:nvSpPr>
        <dsp:cNvPr id="0" name=""/>
        <dsp:cNvSpPr/>
      </dsp:nvSpPr>
      <dsp:spPr>
        <a:xfrm rot="5400000">
          <a:off x="1291772" y="1815612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1842567"/>
        <a:ext cx="194078" cy="188688"/>
      </dsp:txXfrm>
    </dsp:sp>
    <dsp:sp modelId="{AC13792B-2690-9C44-B004-FAF5D99E90B7}">
      <dsp:nvSpPr>
        <dsp:cNvPr id="0" name=""/>
        <dsp:cNvSpPr/>
      </dsp:nvSpPr>
      <dsp:spPr>
        <a:xfrm>
          <a:off x="378530" y="2157047"/>
          <a:ext cx="209603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Draw </a:t>
          </a:r>
          <a:r>
            <a:rPr lang="en-US" sz="1800" kern="1200" dirty="0" err="1" smtClean="0"/>
            <a:t>Voronoi</a:t>
          </a:r>
          <a:r>
            <a:rPr lang="en-US" sz="1800" kern="1200" dirty="0" smtClean="0"/>
            <a:t> cell for ~10</a:t>
          </a:r>
          <a:r>
            <a:rPr lang="en-US" sz="1800" kern="1200" baseline="30000" dirty="0" smtClean="0"/>
            <a:t>6</a:t>
          </a:r>
          <a:r>
            <a:rPr lang="en-US" sz="1800" kern="1200" dirty="0" smtClean="0"/>
            <a:t> queries</a:t>
          </a:r>
          <a:endParaRPr lang="en-US" sz="1800" kern="1200" dirty="0"/>
        </a:p>
      </dsp:txBody>
      <dsp:txXfrm>
        <a:off x="399583" y="2178100"/>
        <a:ext cx="2053931" cy="676705"/>
      </dsp:txXfrm>
    </dsp:sp>
    <dsp:sp modelId="{3213669D-5059-1C43-9C85-ECFA4B71AEE8}">
      <dsp:nvSpPr>
        <dsp:cNvPr id="0" name=""/>
        <dsp:cNvSpPr/>
      </dsp:nvSpPr>
      <dsp:spPr>
        <a:xfrm rot="5400000">
          <a:off x="1291772" y="2893828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2920783"/>
        <a:ext cx="194078" cy="188688"/>
      </dsp:txXfrm>
    </dsp:sp>
    <dsp:sp modelId="{D53F695F-F812-734F-BEF0-3354179A99F1}">
      <dsp:nvSpPr>
        <dsp:cNvPr id="0" name=""/>
        <dsp:cNvSpPr/>
      </dsp:nvSpPr>
      <dsp:spPr>
        <a:xfrm>
          <a:off x="378530" y="3235264"/>
          <a:ext cx="209603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Save color buffer</a:t>
          </a:r>
          <a:endParaRPr lang="en-US" sz="1800" kern="1200" dirty="0"/>
        </a:p>
      </dsp:txBody>
      <dsp:txXfrm>
        <a:off x="399583" y="3256317"/>
        <a:ext cx="2053931" cy="676705"/>
      </dsp:txXfrm>
    </dsp:sp>
    <dsp:sp modelId="{04F941B0-1CDD-ED44-89D1-976EFF2A0DDA}">
      <dsp:nvSpPr>
        <dsp:cNvPr id="0" name=""/>
        <dsp:cNvSpPr/>
      </dsp:nvSpPr>
      <dsp:spPr>
        <a:xfrm rot="5400000">
          <a:off x="1291772" y="3972045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3999000"/>
        <a:ext cx="194078" cy="188688"/>
      </dsp:txXfrm>
    </dsp:sp>
    <dsp:sp modelId="{D41AF0D6-08D1-9044-AEC0-69537F27C8F9}">
      <dsp:nvSpPr>
        <dsp:cNvPr id="0" name=""/>
        <dsp:cNvSpPr/>
      </dsp:nvSpPr>
      <dsp:spPr>
        <a:xfrm>
          <a:off x="378530" y="4313480"/>
          <a:ext cx="209603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latin typeface="Courier"/>
              <a:cs typeface="Courier"/>
            </a:rPr>
            <a:t>BufferAnalysis</a:t>
          </a:r>
          <a:endParaRPr lang="en-US" sz="1800" kern="1200" dirty="0">
            <a:latin typeface="Courier"/>
            <a:cs typeface="Courier"/>
          </a:endParaRPr>
        </a:p>
      </dsp:txBody>
      <dsp:txXfrm>
        <a:off x="399583" y="4334533"/>
        <a:ext cx="2053931" cy="67670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EBFE7-0799-8F45-9BB4-38240387BCA3}">
      <dsp:nvSpPr>
        <dsp:cNvPr id="0" name=""/>
        <dsp:cNvSpPr/>
      </dsp:nvSpPr>
      <dsp:spPr>
        <a:xfrm>
          <a:off x="378530" y="614"/>
          <a:ext cx="209603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Draw </a:t>
          </a:r>
          <a:r>
            <a:rPr lang="en-US" sz="1800" kern="1200" dirty="0" err="1" smtClean="0"/>
            <a:t>TPVor</a:t>
          </a:r>
          <a:r>
            <a:rPr lang="en-US" sz="1800" kern="1200" dirty="0" smtClean="0"/>
            <a:t>(S)</a:t>
          </a:r>
          <a:endParaRPr lang="en-US" sz="1800" kern="1200" dirty="0"/>
        </a:p>
      </dsp:txBody>
      <dsp:txXfrm>
        <a:off x="399583" y="21667"/>
        <a:ext cx="2053931" cy="676705"/>
      </dsp:txXfrm>
    </dsp:sp>
    <dsp:sp modelId="{75710544-DF41-254E-BCBD-A16485CC8CE4}">
      <dsp:nvSpPr>
        <dsp:cNvPr id="0" name=""/>
        <dsp:cNvSpPr/>
      </dsp:nvSpPr>
      <dsp:spPr>
        <a:xfrm rot="5400000">
          <a:off x="1291772" y="737395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764350"/>
        <a:ext cx="194078" cy="188688"/>
      </dsp:txXfrm>
    </dsp:sp>
    <dsp:sp modelId="{BEE11E83-0AB3-0445-B8ED-157A2D50BBE5}">
      <dsp:nvSpPr>
        <dsp:cNvPr id="0" name=""/>
        <dsp:cNvSpPr/>
      </dsp:nvSpPr>
      <dsp:spPr>
        <a:xfrm>
          <a:off x="378530" y="1078830"/>
          <a:ext cx="209603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Save and clear color buffer</a:t>
          </a:r>
          <a:endParaRPr lang="en-US" sz="1800" kern="1200" dirty="0"/>
        </a:p>
      </dsp:txBody>
      <dsp:txXfrm>
        <a:off x="399583" y="1099883"/>
        <a:ext cx="2053931" cy="676705"/>
      </dsp:txXfrm>
    </dsp:sp>
    <dsp:sp modelId="{E3AFE8C7-0CD8-6847-BC99-E9C9F63463FE}">
      <dsp:nvSpPr>
        <dsp:cNvPr id="0" name=""/>
        <dsp:cNvSpPr/>
      </dsp:nvSpPr>
      <dsp:spPr>
        <a:xfrm rot="5400000">
          <a:off x="1291772" y="1815612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1842567"/>
        <a:ext cx="194078" cy="188688"/>
      </dsp:txXfrm>
    </dsp:sp>
    <dsp:sp modelId="{AC13792B-2690-9C44-B004-FAF5D99E90B7}">
      <dsp:nvSpPr>
        <dsp:cNvPr id="0" name=""/>
        <dsp:cNvSpPr/>
      </dsp:nvSpPr>
      <dsp:spPr>
        <a:xfrm>
          <a:off x="378530" y="2157047"/>
          <a:ext cx="209603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Draw </a:t>
          </a:r>
          <a:r>
            <a:rPr lang="en-US" sz="1800" kern="1200" dirty="0" err="1" smtClean="0"/>
            <a:t>Voronoi</a:t>
          </a:r>
          <a:r>
            <a:rPr lang="en-US" sz="1800" kern="1200" dirty="0" smtClean="0"/>
            <a:t> cell for ~10</a:t>
          </a:r>
          <a:r>
            <a:rPr lang="en-US" sz="1800" kern="1200" baseline="30000" dirty="0" smtClean="0"/>
            <a:t>6</a:t>
          </a:r>
          <a:r>
            <a:rPr lang="en-US" sz="1800" kern="1200" dirty="0" smtClean="0"/>
            <a:t> queries</a:t>
          </a:r>
          <a:endParaRPr lang="en-US" sz="1800" kern="1200" dirty="0"/>
        </a:p>
      </dsp:txBody>
      <dsp:txXfrm>
        <a:off x="399583" y="2178100"/>
        <a:ext cx="2053931" cy="676705"/>
      </dsp:txXfrm>
    </dsp:sp>
    <dsp:sp modelId="{3213669D-5059-1C43-9C85-ECFA4B71AEE8}">
      <dsp:nvSpPr>
        <dsp:cNvPr id="0" name=""/>
        <dsp:cNvSpPr/>
      </dsp:nvSpPr>
      <dsp:spPr>
        <a:xfrm rot="5400000">
          <a:off x="1291772" y="2893828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2920783"/>
        <a:ext cx="194078" cy="188688"/>
      </dsp:txXfrm>
    </dsp:sp>
    <dsp:sp modelId="{D53F695F-F812-734F-BEF0-3354179A99F1}">
      <dsp:nvSpPr>
        <dsp:cNvPr id="0" name=""/>
        <dsp:cNvSpPr/>
      </dsp:nvSpPr>
      <dsp:spPr>
        <a:xfrm>
          <a:off x="378530" y="3235264"/>
          <a:ext cx="209603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Save color buffer</a:t>
          </a:r>
          <a:endParaRPr lang="en-US" sz="1800" kern="1200" dirty="0"/>
        </a:p>
      </dsp:txBody>
      <dsp:txXfrm>
        <a:off x="399583" y="3256317"/>
        <a:ext cx="2053931" cy="676705"/>
      </dsp:txXfrm>
    </dsp:sp>
    <dsp:sp modelId="{04F941B0-1CDD-ED44-89D1-976EFF2A0DDA}">
      <dsp:nvSpPr>
        <dsp:cNvPr id="0" name=""/>
        <dsp:cNvSpPr/>
      </dsp:nvSpPr>
      <dsp:spPr>
        <a:xfrm rot="5400000">
          <a:off x="1291772" y="3972045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3999000"/>
        <a:ext cx="194078" cy="188688"/>
      </dsp:txXfrm>
    </dsp:sp>
    <dsp:sp modelId="{D41AF0D6-08D1-9044-AEC0-69537F27C8F9}">
      <dsp:nvSpPr>
        <dsp:cNvPr id="0" name=""/>
        <dsp:cNvSpPr/>
      </dsp:nvSpPr>
      <dsp:spPr>
        <a:xfrm>
          <a:off x="378530" y="4313480"/>
          <a:ext cx="209603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latin typeface="Courier"/>
              <a:cs typeface="Courier"/>
            </a:rPr>
            <a:t>BufferAnalysis</a:t>
          </a:r>
          <a:endParaRPr lang="en-US" sz="1800" kern="1200" dirty="0">
            <a:latin typeface="Courier"/>
            <a:cs typeface="Courier"/>
          </a:endParaRPr>
        </a:p>
      </dsp:txBody>
      <dsp:txXfrm>
        <a:off x="399583" y="4334533"/>
        <a:ext cx="2053931" cy="67670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EBFE7-0799-8F45-9BB4-38240387BCA3}">
      <dsp:nvSpPr>
        <dsp:cNvPr id="0" name=""/>
        <dsp:cNvSpPr/>
      </dsp:nvSpPr>
      <dsp:spPr>
        <a:xfrm>
          <a:off x="364172" y="2457"/>
          <a:ext cx="2124754" cy="9141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Draw </a:t>
          </a:r>
          <a:r>
            <a:rPr lang="en-US" sz="1800" kern="1200" dirty="0" err="1" smtClean="0"/>
            <a:t>TPVor</a:t>
          </a:r>
          <a:r>
            <a:rPr lang="en-US" sz="1800" kern="1200" dirty="0" smtClean="0"/>
            <a:t>(S)</a:t>
          </a:r>
          <a:endParaRPr lang="en-US" sz="1800" kern="1200" dirty="0"/>
        </a:p>
      </dsp:txBody>
      <dsp:txXfrm>
        <a:off x="390947" y="29232"/>
        <a:ext cx="2071204" cy="860630"/>
      </dsp:txXfrm>
    </dsp:sp>
    <dsp:sp modelId="{75710544-DF41-254E-BCBD-A16485CC8CE4}">
      <dsp:nvSpPr>
        <dsp:cNvPr id="0" name=""/>
        <dsp:cNvSpPr/>
      </dsp:nvSpPr>
      <dsp:spPr>
        <a:xfrm rot="5400000">
          <a:off x="1255140" y="939492"/>
          <a:ext cx="342817" cy="41138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-5400000">
        <a:off x="1303135" y="973774"/>
        <a:ext cx="246829" cy="239972"/>
      </dsp:txXfrm>
    </dsp:sp>
    <dsp:sp modelId="{2A645280-61AD-404B-ACC8-2B3CD6704E97}">
      <dsp:nvSpPr>
        <dsp:cNvPr id="0" name=""/>
        <dsp:cNvSpPr/>
      </dsp:nvSpPr>
      <dsp:spPr>
        <a:xfrm>
          <a:off x="364172" y="1373727"/>
          <a:ext cx="2124754" cy="9141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Draw </a:t>
          </a:r>
          <a:r>
            <a:rPr lang="en-US" sz="1800" kern="1200" dirty="0" err="1" smtClean="0"/>
            <a:t>Voronoi</a:t>
          </a:r>
          <a:r>
            <a:rPr lang="en-US" sz="1800" kern="1200" dirty="0" smtClean="0"/>
            <a:t> cell for ~10</a:t>
          </a:r>
          <a:r>
            <a:rPr lang="en-US" sz="1800" kern="1200" baseline="30000" dirty="0" smtClean="0"/>
            <a:t>6</a:t>
          </a:r>
          <a:r>
            <a:rPr lang="en-US" sz="1800" kern="1200" dirty="0" smtClean="0"/>
            <a:t> queries</a:t>
          </a:r>
          <a:endParaRPr lang="en-US" sz="1800" kern="1200" dirty="0"/>
        </a:p>
      </dsp:txBody>
      <dsp:txXfrm>
        <a:off x="390947" y="1400502"/>
        <a:ext cx="2071204" cy="860630"/>
      </dsp:txXfrm>
    </dsp:sp>
    <dsp:sp modelId="{C45C4618-F46D-7947-9F2A-6138C14747A4}">
      <dsp:nvSpPr>
        <dsp:cNvPr id="0" name=""/>
        <dsp:cNvSpPr/>
      </dsp:nvSpPr>
      <dsp:spPr>
        <a:xfrm rot="5400000">
          <a:off x="1255140" y="2310762"/>
          <a:ext cx="342817" cy="41138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-5400000">
        <a:off x="1303135" y="2345044"/>
        <a:ext cx="246829" cy="239972"/>
      </dsp:txXfrm>
    </dsp:sp>
    <dsp:sp modelId="{D41AF0D6-08D1-9044-AEC0-69537F27C8F9}">
      <dsp:nvSpPr>
        <dsp:cNvPr id="0" name=""/>
        <dsp:cNvSpPr/>
      </dsp:nvSpPr>
      <dsp:spPr>
        <a:xfrm>
          <a:off x="364172" y="2744998"/>
          <a:ext cx="2124754" cy="9141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latin typeface="Courier"/>
              <a:cs typeface="Courier"/>
            </a:rPr>
            <a:t>BufferAnalysis</a:t>
          </a:r>
          <a:endParaRPr lang="en-US" sz="1800" kern="1200" dirty="0">
            <a:latin typeface="Courier"/>
            <a:cs typeface="Courier"/>
          </a:endParaRPr>
        </a:p>
      </dsp:txBody>
      <dsp:txXfrm>
        <a:off x="390947" y="2771773"/>
        <a:ext cx="2071204" cy="860630"/>
      </dsp:txXfrm>
    </dsp:sp>
    <dsp:sp modelId="{460A45AC-AB83-914F-A98F-EBC09DD8BCA1}">
      <dsp:nvSpPr>
        <dsp:cNvPr id="0" name=""/>
        <dsp:cNvSpPr/>
      </dsp:nvSpPr>
      <dsp:spPr>
        <a:xfrm rot="5400000">
          <a:off x="1255140" y="3682032"/>
          <a:ext cx="342817" cy="41138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-5400000">
        <a:off x="1303135" y="3716314"/>
        <a:ext cx="246829" cy="239972"/>
      </dsp:txXfrm>
    </dsp:sp>
    <dsp:sp modelId="{3B2F18D5-B9AB-044F-974B-114429CEC595}">
      <dsp:nvSpPr>
        <dsp:cNvPr id="0" name=""/>
        <dsp:cNvSpPr/>
      </dsp:nvSpPr>
      <dsp:spPr>
        <a:xfrm>
          <a:off x="364172" y="4116268"/>
          <a:ext cx="2124754" cy="91418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100000"/>
                <a:shade val="100000"/>
                <a:satMod val="130000"/>
              </a:schemeClr>
            </a:gs>
            <a:gs pos="100000">
              <a:schemeClr val="accent2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Arial"/>
              <a:cs typeface="Arial"/>
            </a:rPr>
            <a:t>Save interpolated heights</a:t>
          </a:r>
          <a:endParaRPr lang="en-US" sz="1800" kern="1200" dirty="0">
            <a:latin typeface="Arial"/>
            <a:cs typeface="Arial"/>
          </a:endParaRPr>
        </a:p>
      </dsp:txBody>
      <dsp:txXfrm>
        <a:off x="390947" y="4143043"/>
        <a:ext cx="2071204" cy="86063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EBFE7-0799-8F45-9BB4-38240387BCA3}">
      <dsp:nvSpPr>
        <dsp:cNvPr id="0" name=""/>
        <dsp:cNvSpPr/>
      </dsp:nvSpPr>
      <dsp:spPr>
        <a:xfrm>
          <a:off x="379640" y="614"/>
          <a:ext cx="209381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Draw </a:t>
          </a:r>
          <a:r>
            <a:rPr lang="en-US" sz="1800" kern="1200" dirty="0" err="1" smtClean="0"/>
            <a:t>TPVor</a:t>
          </a:r>
          <a:r>
            <a:rPr lang="en-US" sz="1800" kern="1200" dirty="0" smtClean="0"/>
            <a:t>(S)</a:t>
          </a:r>
          <a:endParaRPr lang="en-US" sz="1800" kern="1200" dirty="0"/>
        </a:p>
      </dsp:txBody>
      <dsp:txXfrm>
        <a:off x="400693" y="21667"/>
        <a:ext cx="2051711" cy="676705"/>
      </dsp:txXfrm>
    </dsp:sp>
    <dsp:sp modelId="{75710544-DF41-254E-BCBD-A16485CC8CE4}">
      <dsp:nvSpPr>
        <dsp:cNvPr id="0" name=""/>
        <dsp:cNvSpPr/>
      </dsp:nvSpPr>
      <dsp:spPr>
        <a:xfrm rot="5400000">
          <a:off x="1291772" y="737395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764350"/>
        <a:ext cx="194078" cy="188688"/>
      </dsp:txXfrm>
    </dsp:sp>
    <dsp:sp modelId="{BEE11E83-0AB3-0445-B8ED-157A2D50BBE5}">
      <dsp:nvSpPr>
        <dsp:cNvPr id="0" name=""/>
        <dsp:cNvSpPr/>
      </dsp:nvSpPr>
      <dsp:spPr>
        <a:xfrm>
          <a:off x="379640" y="1078830"/>
          <a:ext cx="209381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Save and clear color buffer</a:t>
          </a:r>
          <a:endParaRPr lang="en-US" sz="1800" kern="1200" dirty="0"/>
        </a:p>
      </dsp:txBody>
      <dsp:txXfrm>
        <a:off x="400693" y="1099883"/>
        <a:ext cx="2051711" cy="676705"/>
      </dsp:txXfrm>
    </dsp:sp>
    <dsp:sp modelId="{E3AFE8C7-0CD8-6847-BC99-E9C9F63463FE}">
      <dsp:nvSpPr>
        <dsp:cNvPr id="0" name=""/>
        <dsp:cNvSpPr/>
      </dsp:nvSpPr>
      <dsp:spPr>
        <a:xfrm rot="5400000">
          <a:off x="1291772" y="1815612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1842567"/>
        <a:ext cx="194078" cy="188688"/>
      </dsp:txXfrm>
    </dsp:sp>
    <dsp:sp modelId="{AC13792B-2690-9C44-B004-FAF5D99E90B7}">
      <dsp:nvSpPr>
        <dsp:cNvPr id="0" name=""/>
        <dsp:cNvSpPr/>
      </dsp:nvSpPr>
      <dsp:spPr>
        <a:xfrm>
          <a:off x="379640" y="2157047"/>
          <a:ext cx="209381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Draw </a:t>
          </a:r>
          <a:r>
            <a:rPr lang="en-US" sz="1800" kern="1200" dirty="0" err="1" smtClean="0"/>
            <a:t>Voronoi</a:t>
          </a:r>
          <a:r>
            <a:rPr lang="en-US" sz="1800" kern="1200" dirty="0" smtClean="0"/>
            <a:t> cell for query q</a:t>
          </a:r>
          <a:endParaRPr lang="en-US" sz="1800" kern="1200" dirty="0"/>
        </a:p>
      </dsp:txBody>
      <dsp:txXfrm>
        <a:off x="400693" y="2178100"/>
        <a:ext cx="2051711" cy="676705"/>
      </dsp:txXfrm>
    </dsp:sp>
    <dsp:sp modelId="{3213669D-5059-1C43-9C85-ECFA4B71AEE8}">
      <dsp:nvSpPr>
        <dsp:cNvPr id="0" name=""/>
        <dsp:cNvSpPr/>
      </dsp:nvSpPr>
      <dsp:spPr>
        <a:xfrm rot="5400000">
          <a:off x="1291772" y="2893828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2920783"/>
        <a:ext cx="194078" cy="188688"/>
      </dsp:txXfrm>
    </dsp:sp>
    <dsp:sp modelId="{D53F695F-F812-734F-BEF0-3354179A99F1}">
      <dsp:nvSpPr>
        <dsp:cNvPr id="0" name=""/>
        <dsp:cNvSpPr/>
      </dsp:nvSpPr>
      <dsp:spPr>
        <a:xfrm>
          <a:off x="379640" y="3235264"/>
          <a:ext cx="209381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Save color buffer</a:t>
          </a:r>
          <a:endParaRPr lang="en-US" sz="1800" kern="1200" dirty="0"/>
        </a:p>
      </dsp:txBody>
      <dsp:txXfrm>
        <a:off x="400693" y="3256317"/>
        <a:ext cx="2051711" cy="676705"/>
      </dsp:txXfrm>
    </dsp:sp>
    <dsp:sp modelId="{04F941B0-1CDD-ED44-89D1-976EFF2A0DDA}">
      <dsp:nvSpPr>
        <dsp:cNvPr id="0" name=""/>
        <dsp:cNvSpPr/>
      </dsp:nvSpPr>
      <dsp:spPr>
        <a:xfrm rot="5400000">
          <a:off x="1291772" y="3972045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3999000"/>
        <a:ext cx="194078" cy="188688"/>
      </dsp:txXfrm>
    </dsp:sp>
    <dsp:sp modelId="{D41AF0D6-08D1-9044-AEC0-69537F27C8F9}">
      <dsp:nvSpPr>
        <dsp:cNvPr id="0" name=""/>
        <dsp:cNvSpPr/>
      </dsp:nvSpPr>
      <dsp:spPr>
        <a:xfrm>
          <a:off x="379640" y="4313480"/>
          <a:ext cx="209381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latin typeface="Courier"/>
              <a:cs typeface="Courier"/>
            </a:rPr>
            <a:t>BufferAnalysis</a:t>
          </a:r>
          <a:endParaRPr lang="en-US" sz="1800" kern="1200" dirty="0">
            <a:latin typeface="Courier"/>
            <a:cs typeface="Courier"/>
          </a:endParaRPr>
        </a:p>
      </dsp:txBody>
      <dsp:txXfrm>
        <a:off x="400693" y="4334533"/>
        <a:ext cx="2051711" cy="6767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4" Type="http://schemas.openxmlformats.org/officeDocument/2006/relationships/image" Target="../media/image83.emf"/><Relationship Id="rId1" Type="http://schemas.openxmlformats.org/officeDocument/2006/relationships/image" Target="../media/image80.emf"/><Relationship Id="rId2" Type="http://schemas.openxmlformats.org/officeDocument/2006/relationships/image" Target="../media/image8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Relationship Id="rId2" Type="http://schemas.openxmlformats.org/officeDocument/2006/relationships/image" Target="../media/image8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Relationship Id="rId2" Type="http://schemas.openxmlformats.org/officeDocument/2006/relationships/image" Target="../media/image3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Relationship Id="rId2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Relationship Id="rId2" Type="http://schemas.openxmlformats.org/officeDocument/2006/relationships/image" Target="../media/image30.emf"/><Relationship Id="rId3" Type="http://schemas.openxmlformats.org/officeDocument/2006/relationships/image" Target="../media/image3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Relationship Id="rId2" Type="http://schemas.openxmlformats.org/officeDocument/2006/relationships/image" Target="../media/image3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A362D-2BCE-F247-AE39-238165CE7C46}" type="datetimeFigureOut">
              <a:rPr lang="en-US" smtClean="0"/>
              <a:t>11/3/10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3443E-4B3B-2741-AE75-B8C9C3447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8318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F01BB9-2258-8746-8750-F4168E6311BA}" type="datetimeFigureOut">
              <a:rPr lang="en-US" smtClean="0"/>
              <a:t>11/3/10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6D53C6-E13F-7247-9C0C-A7CA377A7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384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D53C6-E13F-7247-9C0C-A7CA377A7E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45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D53C6-E13F-7247-9C0C-A7CA377A7E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189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As discussed yesterday by </a:t>
            </a:r>
            <a:r>
              <a:rPr lang="en-US" dirty="0" err="1" smtClean="0"/>
              <a:t>sarana</a:t>
            </a:r>
            <a:r>
              <a:rPr lang="en-US" dirty="0" smtClean="0"/>
              <a:t> </a:t>
            </a:r>
            <a:r>
              <a:rPr lang="en-US" dirty="0" err="1" smtClean="0"/>
              <a:t>nutanong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D53C6-E13F-7247-9C0C-A7CA377A7E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9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Previous algorith</a:t>
            </a:r>
            <a:r>
              <a:rPr lang="en-US" baseline="0" dirty="0" smtClean="0"/>
              <a:t>m can handle up to w simultaneous queries so we break into query blocks of size &lt;=w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D53C6-E13F-7247-9C0C-A7CA377A7E0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74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2287AE-B428-480E-B3D8-612B84C8AA22}" type="slidenum">
              <a:rPr lang="da-DK"/>
              <a:pPr/>
              <a:t>35</a:t>
            </a:fld>
            <a:endParaRPr lang="da-DK"/>
          </a:p>
        </p:txBody>
      </p:sp>
      <p:sp>
        <p:nvSpPr>
          <p:cNvPr id="534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24100" y="366713"/>
            <a:ext cx="2206625" cy="1655762"/>
          </a:xfrm>
          <a:ln/>
        </p:spPr>
      </p:sp>
      <p:sp>
        <p:nvSpPr>
          <p:cNvPr id="534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LiDAR</a:t>
            </a:r>
            <a:r>
              <a:rPr lang="en-US" baseline="0" dirty="0" smtClean="0"/>
              <a:t> = Light Detection and Ranging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Previous algorith</a:t>
            </a:r>
            <a:r>
              <a:rPr lang="en-US" baseline="0" dirty="0" smtClean="0"/>
              <a:t>m can handle up to w simultaneous queries so we break into query blocks of size &lt;=w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D53C6-E13F-7247-9C0C-A7CA377A7E06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74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77472-5927-0A44-87F2-776F19F5310A}" type="datetime1">
              <a:rPr lang="en-US" smtClean="0"/>
              <a:t>11/3/10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843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66B7A-48E7-C742-BF43-17B56CEBF857}" type="datetime1">
              <a:rPr lang="en-US" smtClean="0"/>
              <a:t>11/3/10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74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9197B-BDAD-074A-B2C6-2FC3BB6F680A}" type="datetime1">
              <a:rPr lang="en-US" smtClean="0"/>
              <a:t>11/3/10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82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41CB2-D911-5F45-8FF4-19552B85C6A6}" type="datetime1">
              <a:rPr lang="en-US" smtClean="0"/>
              <a:t>11/3/10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019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9D8D2-8DF7-AA49-BBCC-6E9AEF6F090B}" type="datetime1">
              <a:rPr lang="en-US" smtClean="0"/>
              <a:t>11/3/10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452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AB899-520C-8049-B6B6-925F3480B410}" type="datetime1">
              <a:rPr lang="en-US" smtClean="0"/>
              <a:t>11/3/10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265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5D71D-821F-8047-B81F-10BDDAD03BDE}" type="datetime1">
              <a:rPr lang="en-US" smtClean="0"/>
              <a:t>11/3/10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300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0FC88-472C-CD4B-9FFD-156E447DCE19}" type="datetime1">
              <a:rPr lang="en-US" smtClean="0"/>
              <a:t>11/3/10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07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CACB5-C153-9A4A-8508-573FE6BC2B79}" type="datetime1">
              <a:rPr lang="en-US" smtClean="0"/>
              <a:t>11/3/10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62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C73AC-AAF7-724D-AD46-8E533A484C51}" type="datetime1">
              <a:rPr lang="en-US" smtClean="0"/>
              <a:t>11/3/10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533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94973-9513-874A-AD68-01C318C541DE}" type="datetime1">
              <a:rPr lang="en-US" smtClean="0"/>
              <a:t>11/3/10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11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B2288-6246-F845-BB48-FDC98A87FF56}" type="datetime1">
              <a:rPr lang="en-US" smtClean="0"/>
              <a:t>11/3/10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64D27-41E9-DD4D-9FB8-F0FCDA801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837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rgbClr val="3760BB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4.emf"/><Relationship Id="rId6" Type="http://schemas.openxmlformats.org/officeDocument/2006/relationships/image" Target="../media/image15.emf"/><Relationship Id="rId7" Type="http://schemas.openxmlformats.org/officeDocument/2006/relationships/image" Target="../media/image1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7.e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18.emf"/><Relationship Id="rId7" Type="http://schemas.openxmlformats.org/officeDocument/2006/relationships/image" Target="../media/image19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Relationship Id="rId3" Type="http://schemas.openxmlformats.org/officeDocument/2006/relationships/image" Target="../media/image28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gif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emf"/><Relationship Id="rId12" Type="http://schemas.openxmlformats.org/officeDocument/2006/relationships/image" Target="../media/image35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4.xml"/><Relationship Id="rId3" Type="http://schemas.openxmlformats.org/officeDocument/2006/relationships/oleObject" Target="../embeddings/oleObject5.bin"/><Relationship Id="rId4" Type="http://schemas.openxmlformats.org/officeDocument/2006/relationships/image" Target="../media/image29.e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30.emf"/><Relationship Id="rId7" Type="http://schemas.openxmlformats.org/officeDocument/2006/relationships/oleObject" Target="../embeddings/oleObject7.bin"/><Relationship Id="rId8" Type="http://schemas.openxmlformats.org/officeDocument/2006/relationships/image" Target="../media/image31.emf"/><Relationship Id="rId9" Type="http://schemas.openxmlformats.org/officeDocument/2006/relationships/image" Target="../media/image32.emf"/><Relationship Id="rId10" Type="http://schemas.openxmlformats.org/officeDocument/2006/relationships/image" Target="../media/image3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36.emf"/><Relationship Id="rId5" Type="http://schemas.openxmlformats.org/officeDocument/2006/relationships/oleObject" Target="../embeddings/oleObject9.bin"/><Relationship Id="rId6" Type="http://schemas.openxmlformats.org/officeDocument/2006/relationships/image" Target="../media/image37.emf"/><Relationship Id="rId7" Type="http://schemas.openxmlformats.org/officeDocument/2006/relationships/image" Target="../media/image38.emf"/><Relationship Id="rId8" Type="http://schemas.openxmlformats.org/officeDocument/2006/relationships/image" Target="../media/image39.emf"/><Relationship Id="rId9" Type="http://schemas.openxmlformats.org/officeDocument/2006/relationships/image" Target="../media/image40.emf"/><Relationship Id="rId10" Type="http://schemas.openxmlformats.org/officeDocument/2006/relationships/image" Target="../media/image41.emf"/><Relationship Id="rId11" Type="http://schemas.openxmlformats.org/officeDocument/2006/relationships/image" Target="../media/image42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9" Type="http://schemas.openxmlformats.org/officeDocument/2006/relationships/image" Target="../media/image45.emf"/><Relationship Id="rId10" Type="http://schemas.openxmlformats.org/officeDocument/2006/relationships/image" Target="NULL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5" Type="http://schemas.openxmlformats.org/officeDocument/2006/relationships/image" Target="../media/image49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10.bin"/><Relationship Id="rId5" Type="http://schemas.openxmlformats.org/officeDocument/2006/relationships/image" Target="../media/image51.emf"/><Relationship Id="rId6" Type="http://schemas.openxmlformats.org/officeDocument/2006/relationships/image" Target="../media/image52.emf"/><Relationship Id="rId7" Type="http://schemas.openxmlformats.org/officeDocument/2006/relationships/image" Target="../media/image53.emf"/><Relationship Id="rId8" Type="http://schemas.openxmlformats.org/officeDocument/2006/relationships/image" Target="../media/image54.emf"/><Relationship Id="rId9" Type="http://schemas.openxmlformats.org/officeDocument/2006/relationships/image" Target="../media/image55.emf"/><Relationship Id="rId10" Type="http://schemas.openxmlformats.org/officeDocument/2006/relationships/image" Target="../media/image56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59.emf"/><Relationship Id="rId5" Type="http://schemas.openxmlformats.org/officeDocument/2006/relationships/image" Target="../media/image60.emf"/><Relationship Id="rId6" Type="http://schemas.openxmlformats.org/officeDocument/2006/relationships/image" Target="../media/image61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5.emf"/><Relationship Id="rId5" Type="http://schemas.openxmlformats.org/officeDocument/2006/relationships/image" Target="../media/image66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3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7" Type="http://schemas.openxmlformats.org/officeDocument/2006/relationships/diagramData" Target="../diagrams/data6.xml"/><Relationship Id="rId8" Type="http://schemas.openxmlformats.org/officeDocument/2006/relationships/diagramLayout" Target="../diagrams/layout6.xml"/><Relationship Id="rId9" Type="http://schemas.openxmlformats.org/officeDocument/2006/relationships/diagramQuickStyle" Target="../diagrams/quickStyle6.xml"/><Relationship Id="rId10" Type="http://schemas.openxmlformats.org/officeDocument/2006/relationships/diagramColors" Target="../diagrams/colors6.xml"/><Relationship Id="rId11" Type="http://schemas.microsoft.com/office/2007/relationships/diagramDrawing" Target="../diagrams/drawing6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8.emf"/><Relationship Id="rId3" Type="http://schemas.openxmlformats.org/officeDocument/2006/relationships/image" Target="../media/image7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4" Type="http://schemas.openxmlformats.org/officeDocument/2006/relationships/oleObject" Target="../embeddings/oleObject11.bin"/><Relationship Id="rId5" Type="http://schemas.openxmlformats.org/officeDocument/2006/relationships/image" Target="../media/image69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4" Type="http://schemas.openxmlformats.org/officeDocument/2006/relationships/image" Target="../media/image73.emf"/><Relationship Id="rId5" Type="http://schemas.openxmlformats.org/officeDocument/2006/relationships/oleObject" Target="../embeddings/oleObject12.bin"/><Relationship Id="rId6" Type="http://schemas.openxmlformats.org/officeDocument/2006/relationships/image" Target="../media/image71.emf"/><Relationship Id="rId7" Type="http://schemas.openxmlformats.org/officeDocument/2006/relationships/image" Target="../media/image74.emf"/><Relationship Id="rId8" Type="http://schemas.openxmlformats.org/officeDocument/2006/relationships/image" Target="../media/image75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4" Type="http://schemas.openxmlformats.org/officeDocument/2006/relationships/oleObject" Target="../embeddings/oleObject13.bin"/><Relationship Id="rId5" Type="http://schemas.openxmlformats.org/officeDocument/2006/relationships/image" Target="../media/image71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emf"/><Relationship Id="rId3" Type="http://schemas.openxmlformats.org/officeDocument/2006/relationships/image" Target="../media/image78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9.emf"/></Relationships>
</file>

<file path=ppt/slides/_rels/slide5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2.emf"/><Relationship Id="rId12" Type="http://schemas.openxmlformats.org/officeDocument/2006/relationships/oleObject" Target="../embeddings/oleObject17.bin"/><Relationship Id="rId13" Type="http://schemas.openxmlformats.org/officeDocument/2006/relationships/image" Target="../media/image83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4.xml"/><Relationship Id="rId3" Type="http://schemas.openxmlformats.org/officeDocument/2006/relationships/oleObject" Target="../embeddings/oleObject14.bin"/><Relationship Id="rId4" Type="http://schemas.openxmlformats.org/officeDocument/2006/relationships/image" Target="../media/image80.emf"/><Relationship Id="rId5" Type="http://schemas.openxmlformats.org/officeDocument/2006/relationships/oleObject" Target="../embeddings/oleObject15.bin"/><Relationship Id="rId6" Type="http://schemas.openxmlformats.org/officeDocument/2006/relationships/image" Target="../media/image81.emf"/><Relationship Id="rId7" Type="http://schemas.openxmlformats.org/officeDocument/2006/relationships/image" Target="../media/image84.png"/><Relationship Id="rId8" Type="http://schemas.openxmlformats.org/officeDocument/2006/relationships/image" Target="../media/image85.png"/><Relationship Id="rId9" Type="http://schemas.openxmlformats.org/officeDocument/2006/relationships/image" Target="../media/image86.jpg"/><Relationship Id="rId10" Type="http://schemas.openxmlformats.org/officeDocument/2006/relationships/oleObject" Target="../embeddings/oleObject16.bin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9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7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4" Type="http://schemas.openxmlformats.org/officeDocument/2006/relationships/oleObject" Target="../embeddings/oleObject18.bin"/><Relationship Id="rId5" Type="http://schemas.openxmlformats.org/officeDocument/2006/relationships/image" Target="../media/image88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4" Type="http://schemas.openxmlformats.org/officeDocument/2006/relationships/image" Target="../media/image90.emf"/><Relationship Id="rId5" Type="http://schemas.openxmlformats.org/officeDocument/2006/relationships/image" Target="../media/image91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2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93.emf"/><Relationship Id="rId5" Type="http://schemas.openxmlformats.org/officeDocument/2006/relationships/oleObject" Target="../embeddings/oleObject20.bin"/><Relationship Id="rId6" Type="http://schemas.openxmlformats.org/officeDocument/2006/relationships/image" Target="../media/image51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4.emf"/><Relationship Id="rId3" Type="http://schemas.openxmlformats.org/officeDocument/2006/relationships/image" Target="../media/image95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4" Type="http://schemas.openxmlformats.org/officeDocument/2006/relationships/oleObject" Target="../embeddings/oleObject21.bin"/><Relationship Id="rId5" Type="http://schemas.openxmlformats.org/officeDocument/2006/relationships/image" Target="../media/image96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4" Type="http://schemas.openxmlformats.org/officeDocument/2006/relationships/image" Target="../media/image90.emf"/><Relationship Id="rId5" Type="http://schemas.openxmlformats.org/officeDocument/2006/relationships/image" Target="../media/image98.emf"/><Relationship Id="rId6" Type="http://schemas.openxmlformats.org/officeDocument/2006/relationships/image" Target="../media/image99.emf"/><Relationship Id="rId7" Type="http://schemas.openxmlformats.org/officeDocument/2006/relationships/image" Target="../media/image100.emf"/><Relationship Id="rId8" Type="http://schemas.openxmlformats.org/officeDocument/2006/relationships/image" Target="../media/image101.emf"/><Relationship Id="rId9" Type="http://schemas.openxmlformats.org/officeDocument/2006/relationships/image" Target="../media/image102.emf"/><Relationship Id="rId10" Type="http://schemas.openxmlformats.org/officeDocument/2006/relationships/image" Target="../media/image103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jpg"/><Relationship Id="rId6" Type="http://schemas.openxmlformats.org/officeDocument/2006/relationships/oleObject" Target="../embeddings/oleObject23.bin"/><Relationship Id="rId7" Type="http://schemas.openxmlformats.org/officeDocument/2006/relationships/image" Target="../media/image82.emf"/><Relationship Id="rId8" Type="http://schemas.openxmlformats.org/officeDocument/2006/relationships/oleObject" Target="../embeddings/oleObject24.bin"/><Relationship Id="rId9" Type="http://schemas.openxmlformats.org/officeDocument/2006/relationships/image" Target="../media/image83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8.emf"/><Relationship Id="rId12" Type="http://schemas.openxmlformats.org/officeDocument/2006/relationships/image" Target="../media/image109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104.emf"/><Relationship Id="rId4" Type="http://schemas.openxmlformats.org/officeDocument/2006/relationships/image" Target="../media/image105.emf"/><Relationship Id="rId5" Type="http://schemas.openxmlformats.org/officeDocument/2006/relationships/image" Target="../media/image106.emf"/><Relationship Id="rId6" Type="http://schemas.openxmlformats.org/officeDocument/2006/relationships/image" Target="../media/image107.emf"/><Relationship Id="rId7" Type="http://schemas.openxmlformats.org/officeDocument/2006/relationships/oleObject" Target="../embeddings/oleObject25.bin"/><Relationship Id="rId8" Type="http://schemas.openxmlformats.org/officeDocument/2006/relationships/image" Target="../media/image36.emf"/><Relationship Id="rId9" Type="http://schemas.openxmlformats.org/officeDocument/2006/relationships/oleObject" Target="../embeddings/oleObject26.bin"/><Relationship Id="rId10" Type="http://schemas.openxmlformats.org/officeDocument/2006/relationships/image" Target="../media/image3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9.emf"/><Relationship Id="rId5" Type="http://schemas.openxmlformats.org/officeDocument/2006/relationships/image" Target="../media/image1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015" y="2130425"/>
            <a:ext cx="7910819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2F50AA"/>
                </a:solidFill>
              </a:rPr>
              <a:t>Natural Neighbor Based Grid DEM Construction Using a GPU</a:t>
            </a:r>
            <a:endParaRPr lang="en-US" b="1" dirty="0">
              <a:solidFill>
                <a:srgbClr val="2F50AA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Alex Beutel</a:t>
            </a:r>
          </a:p>
          <a:p>
            <a:r>
              <a:rPr lang="en-US" dirty="0" smtClean="0"/>
              <a:t>Duke University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207920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Joint work with </a:t>
            </a:r>
            <a:r>
              <a:rPr lang="en-US" dirty="0" err="1" smtClean="0"/>
              <a:t>Pankaj</a:t>
            </a:r>
            <a:r>
              <a:rPr lang="en-US" dirty="0" smtClean="0"/>
              <a:t> K. </a:t>
            </a:r>
            <a:r>
              <a:rPr lang="en-US" dirty="0" err="1" smtClean="0"/>
              <a:t>Agarwal</a:t>
            </a:r>
            <a:r>
              <a:rPr lang="en-US" dirty="0" smtClean="0"/>
              <a:t> and Thomas </a:t>
            </a:r>
            <a:r>
              <a:rPr lang="en-US" dirty="0" err="1" smtClean="0"/>
              <a:t>Mølhave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587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GPU Buffers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584096" y="1398106"/>
            <a:ext cx="4559904" cy="5219595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Buffers are </a:t>
            </a:r>
            <a:r>
              <a:rPr lang="en-US" dirty="0" smtClean="0">
                <a:solidFill>
                  <a:srgbClr val="C0504D"/>
                </a:solidFill>
              </a:rPr>
              <a:t>2D array of pixels</a:t>
            </a:r>
            <a:r>
              <a:rPr lang="en-US" dirty="0" smtClean="0"/>
              <a:t>.  </a:t>
            </a:r>
          </a:p>
          <a:p>
            <a:r>
              <a:rPr lang="en-US" dirty="0" smtClean="0"/>
              <a:t>Store unique piece of information about each pixel</a:t>
            </a:r>
          </a:p>
          <a:p>
            <a:r>
              <a:rPr lang="en-US" dirty="0" smtClean="0"/>
              <a:t>Color Buffer</a:t>
            </a:r>
          </a:p>
          <a:p>
            <a:pPr lvl="1"/>
            <a:r>
              <a:rPr lang="en-US" dirty="0" smtClean="0"/>
              <a:t>Stores information about color as seen from a given viewpoint at each pixel</a:t>
            </a:r>
          </a:p>
          <a:p>
            <a:pPr lvl="1"/>
            <a:r>
              <a:rPr lang="en-US" dirty="0" smtClean="0"/>
              <a:t>Can </a:t>
            </a:r>
            <a:r>
              <a:rPr lang="en-US" dirty="0" smtClean="0">
                <a:solidFill>
                  <a:srgbClr val="C0504D"/>
                </a:solidFill>
              </a:rPr>
              <a:t>blend objects</a:t>
            </a:r>
            <a:r>
              <a:rPr lang="en-US" dirty="0" smtClean="0"/>
              <a:t> in line of sight</a:t>
            </a:r>
          </a:p>
          <a:p>
            <a:pPr lvl="1"/>
            <a:r>
              <a:rPr lang="en-US" dirty="0" smtClean="0"/>
              <a:t>Binary options such as bitwise-OR</a:t>
            </a:r>
          </a:p>
          <a:p>
            <a:r>
              <a:rPr lang="en-US" dirty="0"/>
              <a:t>Depth buffer</a:t>
            </a:r>
          </a:p>
          <a:p>
            <a:pPr lvl="1"/>
            <a:r>
              <a:rPr lang="en-US" dirty="0"/>
              <a:t>Stores </a:t>
            </a:r>
            <a:r>
              <a:rPr lang="en-US" dirty="0">
                <a:solidFill>
                  <a:srgbClr val="C0504D"/>
                </a:solidFill>
              </a:rPr>
              <a:t>distance to closest object</a:t>
            </a:r>
            <a:r>
              <a:rPr lang="en-US" dirty="0"/>
              <a:t> from viewpoint</a:t>
            </a:r>
          </a:p>
          <a:p>
            <a:pPr lvl="1"/>
            <a:r>
              <a:rPr lang="en-US" dirty="0"/>
              <a:t>Can be set to read-</a:t>
            </a:r>
            <a:r>
              <a:rPr lang="en-US" dirty="0" smtClean="0"/>
              <a:t>only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29" y="1390506"/>
            <a:ext cx="4408650" cy="4653053"/>
          </a:xfrm>
          <a:prstGeom prst="rect">
            <a:avLst/>
          </a:prstGeom>
        </p:spPr>
      </p:pic>
      <p:pic>
        <p:nvPicPr>
          <p:cNvPr id="5" name="Picture 4" descr="pic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089" y="1444520"/>
            <a:ext cx="5230807" cy="4607206"/>
          </a:xfrm>
          <a:prstGeom prst="rect">
            <a:avLst/>
          </a:prstGeom>
        </p:spPr>
      </p:pic>
      <p:pic>
        <p:nvPicPr>
          <p:cNvPr id="4" name="Picture 3" descr="try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186" y="1437050"/>
            <a:ext cx="5211011" cy="458977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28393" y="1094081"/>
            <a:ext cx="1471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Color Buffer</a:t>
            </a:r>
            <a:endParaRPr lang="en-US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94504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4495800" y="1307812"/>
            <a:ext cx="4507872" cy="1470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495800" y="4536089"/>
            <a:ext cx="4507872" cy="13948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GPU Model of Computation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 card memory for buffers</a:t>
            </a:r>
          </a:p>
          <a:p>
            <a:pPr lvl="1"/>
            <a:r>
              <a:rPr lang="en-US" dirty="0"/>
              <a:t>Slow read-back to main CPU </a:t>
            </a:r>
            <a:r>
              <a:rPr lang="en-US" dirty="0" smtClean="0"/>
              <a:t>memory</a:t>
            </a:r>
          </a:p>
          <a:p>
            <a:pPr lvl="1"/>
            <a:r>
              <a:rPr lang="en-US" dirty="0" smtClean="0"/>
              <a:t>Fast, parallel access on card</a:t>
            </a:r>
          </a:p>
          <a:p>
            <a:r>
              <a:rPr lang="en-US" dirty="0"/>
              <a:t>CUDA for general purpose parallel processing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10</a:t>
            </a:fld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682160" y="4876296"/>
            <a:ext cx="1757644" cy="7824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GPU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7080918" y="4876296"/>
            <a:ext cx="1757644" cy="7824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Graphics Card Memory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4682160" y="1600200"/>
            <a:ext cx="1757644" cy="7824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CPU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7080918" y="1600200"/>
            <a:ext cx="1757644" cy="7824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Main Memory</a:t>
            </a:r>
            <a:endParaRPr lang="en-US" dirty="0"/>
          </a:p>
        </p:txBody>
      </p:sp>
      <p:sp>
        <p:nvSpPr>
          <p:cNvPr id="12" name="Left-Right Arrow 11"/>
          <p:cNvSpPr/>
          <p:nvPr/>
        </p:nvSpPr>
        <p:spPr>
          <a:xfrm>
            <a:off x="6439804" y="5182482"/>
            <a:ext cx="641114" cy="294846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-Right Arrow 12"/>
          <p:cNvSpPr/>
          <p:nvPr/>
        </p:nvSpPr>
        <p:spPr>
          <a:xfrm>
            <a:off x="6439804" y="1848883"/>
            <a:ext cx="641114" cy="294846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-Down Arrow 13"/>
          <p:cNvSpPr/>
          <p:nvPr/>
        </p:nvSpPr>
        <p:spPr>
          <a:xfrm>
            <a:off x="6576990" y="2801035"/>
            <a:ext cx="396887" cy="1667013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101561" y="3284861"/>
            <a:ext cx="1428596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SLOW</a:t>
            </a:r>
            <a:endParaRPr lang="en-US" sz="32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77855" y="1307812"/>
            <a:ext cx="123343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FAST</a:t>
            </a:r>
            <a:endParaRPr lang="en-US" sz="32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176745" y="4714856"/>
            <a:ext cx="123343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FAST</a:t>
            </a:r>
            <a:endParaRPr lang="en-US" sz="32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6466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Computing the </a:t>
            </a:r>
            <a:r>
              <a:rPr lang="en-US" dirty="0" err="1" smtClean="0"/>
              <a:t>Voronoi</a:t>
            </a:r>
            <a:r>
              <a:rPr lang="en-US" dirty="0" smtClean="0"/>
              <a:t> Diagram</a:t>
            </a: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[</a:t>
            </a:r>
            <a:r>
              <a:rPr lang="en-US" dirty="0" smtClean="0"/>
              <a:t>Hoff, </a:t>
            </a:r>
            <a:r>
              <a:rPr lang="en-US" dirty="0" smtClean="0"/>
              <a:t>et al. 1999]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976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9766"/>
            <a:ext cx="9144000" cy="854258"/>
          </a:xfrm>
        </p:spPr>
        <p:txBody>
          <a:bodyPr/>
          <a:lstStyle/>
          <a:p>
            <a:r>
              <a:rPr lang="en-US" dirty="0" err="1" smtClean="0"/>
              <a:t>Voronoi</a:t>
            </a:r>
            <a:r>
              <a:rPr lang="en-US" dirty="0" smtClean="0"/>
              <a:t> Diagram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7" name="Content Placeholder 6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10277070"/>
              </p:ext>
            </p:extLst>
          </p:nvPr>
        </p:nvGraphicFramePr>
        <p:xfrm>
          <a:off x="4663306" y="3634182"/>
          <a:ext cx="4378325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35" name="Equation" r:id="rId4" imgW="2349500" imgH="279400" progId="Equation.3">
                  <p:embed/>
                </p:oleObj>
              </mc:Choice>
              <mc:Fallback>
                <p:oleObj name="Equation" r:id="rId4" imgW="23495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63306" y="3634182"/>
                        <a:ext cx="4378325" cy="52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641538" y="4721682"/>
            <a:ext cx="4377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Voronoi</a:t>
            </a:r>
            <a:r>
              <a:rPr lang="en-US" dirty="0" smtClean="0"/>
              <a:t> diagram, </a:t>
            </a:r>
            <a:r>
              <a:rPr lang="en-US" i="1" dirty="0" err="1" smtClean="0">
                <a:latin typeface="Times New Roman"/>
                <a:cs typeface="Times New Roman"/>
              </a:rPr>
              <a:t>Vor</a:t>
            </a:r>
            <a:r>
              <a:rPr lang="en-US" i="1" dirty="0" smtClean="0">
                <a:latin typeface="Times New Roman"/>
                <a:cs typeface="Times New Roman"/>
              </a:rPr>
              <a:t>(S)</a:t>
            </a:r>
            <a:r>
              <a:rPr lang="en-US" dirty="0" smtClean="0"/>
              <a:t>, is the planar subdivision induced by the </a:t>
            </a:r>
            <a:r>
              <a:rPr lang="en-US" dirty="0" err="1" smtClean="0"/>
              <a:t>Voronoi</a:t>
            </a:r>
            <a:r>
              <a:rPr lang="en-US" dirty="0" smtClean="0"/>
              <a:t> cells of </a:t>
            </a:r>
            <a:r>
              <a:rPr lang="en-US" i="1" dirty="0" smtClean="0">
                <a:latin typeface="Times New Roman"/>
                <a:cs typeface="Times New Roman"/>
              </a:rPr>
              <a:t>S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60848" y="2043108"/>
            <a:ext cx="4357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</a:t>
            </a:r>
            <a:r>
              <a:rPr lang="en-US" dirty="0" err="1" smtClean="0"/>
              <a:t>Voronoi</a:t>
            </a:r>
            <a:r>
              <a:rPr lang="en-US" dirty="0" smtClean="0"/>
              <a:t> cell </a:t>
            </a:r>
            <a:r>
              <a:rPr lang="en-US" dirty="0" err="1" smtClean="0"/>
              <a:t>Vor</a:t>
            </a:r>
            <a:r>
              <a:rPr lang="en-US" dirty="0" smtClean="0"/>
              <a:t>(</a:t>
            </a:r>
            <a:r>
              <a:rPr lang="en-US" i="1" dirty="0" smtClean="0">
                <a:latin typeface="Times New Roman"/>
                <a:cs typeface="Times New Roman"/>
              </a:rPr>
              <a:t>p</a:t>
            </a:r>
            <a:r>
              <a:rPr lang="en-US" i="1" baseline="-25000" dirty="0" smtClean="0">
                <a:latin typeface="Times New Roman"/>
                <a:cs typeface="Times New Roman"/>
              </a:rPr>
              <a:t>i</a:t>
            </a:r>
            <a:r>
              <a:rPr lang="en-US" dirty="0" smtClean="0"/>
              <a:t>) is the region in space for which </a:t>
            </a:r>
            <a:r>
              <a:rPr lang="en-US" i="1" dirty="0" smtClean="0">
                <a:latin typeface="Times New Roman"/>
                <a:cs typeface="Times New Roman"/>
              </a:rPr>
              <a:t>p</a:t>
            </a:r>
            <a:r>
              <a:rPr lang="en-US" i="1" baseline="-25000" dirty="0" smtClean="0">
                <a:latin typeface="Times New Roman"/>
                <a:cs typeface="Times New Roman"/>
              </a:rPr>
              <a:t>i</a:t>
            </a:r>
            <a:r>
              <a:rPr lang="en-US" dirty="0" smtClean="0"/>
              <a:t> is the closest point (the </a:t>
            </a:r>
            <a:r>
              <a:rPr lang="en-US" dirty="0" smtClean="0">
                <a:solidFill>
                  <a:srgbClr val="C0504D"/>
                </a:solidFill>
              </a:rPr>
              <a:t>nearest neighbor</a:t>
            </a:r>
            <a:r>
              <a:rPr lang="en-US" dirty="0" smtClean="0"/>
              <a:t>) from the set of input points </a:t>
            </a:r>
            <a:r>
              <a:rPr lang="en-US" i="1" dirty="0" smtClean="0">
                <a:latin typeface="Times New Roman"/>
                <a:cs typeface="Times New Roman"/>
              </a:rPr>
              <a:t>S</a:t>
            </a:r>
            <a:endParaRPr lang="en-US" i="1" dirty="0">
              <a:latin typeface="Times New Roman"/>
              <a:cs typeface="Times New Roman"/>
            </a:endParaRPr>
          </a:p>
        </p:txBody>
      </p:sp>
      <p:pic>
        <p:nvPicPr>
          <p:cNvPr id="3" name="Picture 2" descr="VDipe.pres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7" y="1476224"/>
            <a:ext cx="4495800" cy="4292600"/>
          </a:xfrm>
          <a:prstGeom prst="rect">
            <a:avLst/>
          </a:prstGeom>
        </p:spPr>
      </p:pic>
      <p:pic>
        <p:nvPicPr>
          <p:cNvPr id="4" name="Picture 3" descr="VDipe.pres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1" y="1476224"/>
            <a:ext cx="44958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11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800" dirty="0" err="1" smtClean="0"/>
              <a:t>Voronoi</a:t>
            </a:r>
            <a:r>
              <a:rPr lang="en-US" sz="3800" dirty="0" smtClean="0"/>
              <a:t> Diagram and Lower Envelopes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229600" cy="2448260"/>
          </a:xfrm>
        </p:spPr>
        <p:txBody>
          <a:bodyPr/>
          <a:lstStyle/>
          <a:p>
            <a:r>
              <a:rPr lang="en-US" dirty="0" smtClean="0"/>
              <a:t>For each point </a:t>
            </a:r>
            <a:r>
              <a:rPr lang="en-US" i="1" dirty="0" smtClean="0">
                <a:latin typeface="Times New Roman"/>
                <a:cs typeface="Times New Roman"/>
              </a:rPr>
              <a:t>p</a:t>
            </a:r>
            <a:r>
              <a:rPr lang="en-US" i="1" baseline="-25000" dirty="0" smtClean="0">
                <a:latin typeface="Times New Roman"/>
                <a:cs typeface="Times New Roman"/>
              </a:rPr>
              <a:t>i</a:t>
            </a:r>
            <a:r>
              <a:rPr lang="en-US" dirty="0" smtClean="0"/>
              <a:t> define function</a:t>
            </a:r>
          </a:p>
          <a:p>
            <a:r>
              <a:rPr lang="en-US" dirty="0" smtClean="0"/>
              <a:t>Lower envelope of </a:t>
            </a:r>
            <a:r>
              <a:rPr lang="en-US" dirty="0" smtClean="0">
                <a:latin typeface="Times New Roman"/>
                <a:cs typeface="Times New Roman"/>
              </a:rPr>
              <a:t>{</a:t>
            </a:r>
            <a:r>
              <a:rPr lang="en-US" i="1" dirty="0" smtClean="0">
                <a:latin typeface="Times New Roman"/>
                <a:cs typeface="Times New Roman"/>
              </a:rPr>
              <a:t>f</a:t>
            </a:r>
            <a:r>
              <a:rPr lang="en-US" i="1" baseline="-25000" dirty="0" smtClean="0">
                <a:latin typeface="Times New Roman"/>
                <a:cs typeface="Times New Roman"/>
              </a:rPr>
              <a:t>1</a:t>
            </a:r>
            <a:r>
              <a:rPr lang="en-US" i="1" dirty="0" smtClean="0">
                <a:latin typeface="Times New Roman"/>
                <a:cs typeface="Times New Roman"/>
              </a:rPr>
              <a:t>,f</a:t>
            </a:r>
            <a:r>
              <a:rPr lang="en-US" i="1" baseline="-25000" dirty="0" smtClean="0">
                <a:latin typeface="Times New Roman"/>
                <a:cs typeface="Times New Roman"/>
              </a:rPr>
              <a:t>2</a:t>
            </a:r>
            <a:r>
              <a:rPr lang="en-US" i="1" dirty="0" smtClean="0">
                <a:latin typeface="Times New Roman"/>
                <a:cs typeface="Times New Roman"/>
              </a:rPr>
              <a:t>…</a:t>
            </a:r>
            <a:r>
              <a:rPr lang="en-US" i="1" dirty="0" err="1" smtClean="0">
                <a:latin typeface="Times New Roman"/>
                <a:cs typeface="Times New Roman"/>
              </a:rPr>
              <a:t>f</a:t>
            </a:r>
            <a:r>
              <a:rPr lang="en-US" i="1" baseline="-25000" dirty="0" err="1" smtClean="0">
                <a:latin typeface="Times New Roman"/>
                <a:cs typeface="Times New Roman"/>
              </a:rPr>
              <a:t>n</a:t>
            </a:r>
            <a:r>
              <a:rPr lang="en-US" dirty="0" smtClean="0">
                <a:latin typeface="Times New Roman"/>
                <a:cs typeface="Times New Roman"/>
              </a:rPr>
              <a:t>}</a:t>
            </a:r>
            <a:r>
              <a:rPr lang="en-US" dirty="0" smtClean="0"/>
              <a:t> is </a:t>
            </a:r>
          </a:p>
          <a:p>
            <a:r>
              <a:rPr lang="en-US" dirty="0" smtClean="0">
                <a:solidFill>
                  <a:srgbClr val="C0504D"/>
                </a:solidFill>
              </a:rPr>
              <a:t>Lower envelope</a:t>
            </a:r>
            <a:r>
              <a:rPr lang="en-US" dirty="0" smtClean="0"/>
              <a:t> is distance from </a:t>
            </a:r>
            <a:r>
              <a:rPr lang="en-US" i="1" dirty="0" smtClean="0">
                <a:latin typeface="Times New Roman"/>
                <a:cs typeface="Times New Roman"/>
              </a:rPr>
              <a:t>x</a:t>
            </a:r>
            <a:r>
              <a:rPr lang="en-US" dirty="0" smtClean="0"/>
              <a:t> to its nearest neighbor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9377637"/>
              </p:ext>
            </p:extLst>
          </p:nvPr>
        </p:nvGraphicFramePr>
        <p:xfrm>
          <a:off x="6061676" y="1645560"/>
          <a:ext cx="1643435" cy="5204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44" name="Equation" r:id="rId3" imgW="762000" imgH="241300" progId="Equation.3">
                  <p:embed/>
                </p:oleObj>
              </mc:Choice>
              <mc:Fallback>
                <p:oleObj name="Equation" r:id="rId3" imgW="762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61676" y="1645560"/>
                        <a:ext cx="1643435" cy="5204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4134831"/>
              </p:ext>
            </p:extLst>
          </p:nvPr>
        </p:nvGraphicFramePr>
        <p:xfrm>
          <a:off x="5868903" y="2178876"/>
          <a:ext cx="2097160" cy="524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45" name="Equation" r:id="rId5" imgW="1016000" imgH="254000" progId="Equation.3">
                  <p:embed/>
                </p:oleObj>
              </mc:Choice>
              <mc:Fallback>
                <p:oleObj name="Equation" r:id="rId5" imgW="10160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68903" y="2178876"/>
                        <a:ext cx="2097160" cy="5242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figures.pres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675" y="4173108"/>
            <a:ext cx="6719086" cy="193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39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ottom voronoi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426" y="2494848"/>
            <a:ext cx="4795443" cy="42266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5982"/>
          </a:xfrm>
        </p:spPr>
        <p:txBody>
          <a:bodyPr>
            <a:noAutofit/>
          </a:bodyPr>
          <a:lstStyle/>
          <a:p>
            <a:r>
              <a:rPr lang="en-US" sz="3600" dirty="0" smtClean="0"/>
              <a:t>Rendering the </a:t>
            </a:r>
            <a:r>
              <a:rPr lang="en-US" sz="3600" dirty="0" err="1" smtClean="0"/>
              <a:t>Voronoi</a:t>
            </a:r>
            <a:r>
              <a:rPr lang="en-US" sz="3600" dirty="0" smtClean="0"/>
              <a:t> Diagram</a:t>
            </a:r>
            <a:endParaRPr lang="en-US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43804" y="1074234"/>
            <a:ext cx="8229600" cy="656504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Render </a:t>
            </a:r>
            <a:r>
              <a:rPr lang="en-US" dirty="0"/>
              <a:t>on GPU with </a:t>
            </a:r>
            <a:r>
              <a:rPr lang="en-US" dirty="0" smtClean="0"/>
              <a:t>looking at cones from below</a:t>
            </a:r>
          </a:p>
          <a:p>
            <a:pPr marL="0" indent="0" algn="ctr">
              <a:buNone/>
            </a:pPr>
            <a:r>
              <a:rPr lang="en-US" dirty="0"/>
              <a:t>(</a:t>
            </a:r>
            <a:r>
              <a:rPr lang="en-US" dirty="0" smtClean="0"/>
              <a:t>viewpoint </a:t>
            </a:r>
            <a:r>
              <a:rPr lang="en-US" dirty="0"/>
              <a:t>at </a:t>
            </a:r>
            <a:r>
              <a:rPr lang="en-US" dirty="0" smtClean="0">
                <a:latin typeface="Times New Roman"/>
                <a:cs typeface="Times New Roman"/>
              </a:rPr>
              <a:t>-∞)</a:t>
            </a:r>
          </a:p>
          <a:p>
            <a:endParaRPr lang="en-US" dirty="0" smtClean="0"/>
          </a:p>
        </p:txBody>
      </p:sp>
      <p:pic>
        <p:nvPicPr>
          <p:cNvPr id="6" name="Picture 5" descr="3d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3724"/>
            <a:ext cx="9144000" cy="322227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642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6934E-6 4.30356E-6 L 4.46934E-6 -0.0404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6934E-6 4.30356E-6 L 4.46934E-6 -0.04049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3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2371E-7 -3.54003E-6 L -0.21904 -0.13651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61" y="-682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VDipe.pr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6" y="956128"/>
            <a:ext cx="4495800" cy="4292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5878"/>
          </a:xfrm>
        </p:spPr>
        <p:txBody>
          <a:bodyPr/>
          <a:lstStyle/>
          <a:p>
            <a:r>
              <a:rPr lang="en-US" dirty="0" err="1" smtClean="0"/>
              <a:t>Pixelized</a:t>
            </a:r>
            <a:r>
              <a:rPr lang="en-US" dirty="0" smtClean="0"/>
              <a:t> </a:t>
            </a:r>
            <a:r>
              <a:rPr lang="en-US" dirty="0" err="1" smtClean="0"/>
              <a:t>Voronoi</a:t>
            </a:r>
            <a:r>
              <a:rPr lang="en-US" dirty="0" smtClean="0"/>
              <a:t> Diagram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352800"/>
            <a:ext cx="152400" cy="1524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638633" y="983435"/>
            <a:ext cx="4346612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Drawing on GPU discretizes </a:t>
            </a:r>
            <a:r>
              <a:rPr lang="en-US" dirty="0" err="1"/>
              <a:t>Voronoi</a:t>
            </a:r>
            <a:r>
              <a:rPr lang="en-US" dirty="0"/>
              <a:t> diagram.  Call this </a:t>
            </a:r>
            <a:r>
              <a:rPr lang="en-US" dirty="0" err="1"/>
              <a:t>PVor</a:t>
            </a:r>
            <a:r>
              <a:rPr lang="en-US" i="1" baseline="-25000" dirty="0" err="1">
                <a:latin typeface="Times New Roman"/>
                <a:cs typeface="Times New Roman"/>
              </a:rPr>
              <a:t>S</a:t>
            </a:r>
            <a:r>
              <a:rPr lang="en-US" dirty="0"/>
              <a:t>(</a:t>
            </a:r>
            <a:r>
              <a:rPr lang="en-US" i="1" dirty="0">
                <a:latin typeface="Times New Roman"/>
                <a:cs typeface="Times New Roman"/>
              </a:rPr>
              <a:t>p</a:t>
            </a:r>
            <a:r>
              <a:rPr lang="en-US" dirty="0"/>
              <a:t>)</a:t>
            </a:r>
            <a:r>
              <a:rPr lang="en-US" dirty="0" smtClean="0"/>
              <a:t>.</a:t>
            </a:r>
          </a:p>
          <a:p>
            <a:r>
              <a:rPr lang="en-US" dirty="0" smtClean="0"/>
              <a:t>Render cone for each input point</a:t>
            </a:r>
          </a:p>
          <a:p>
            <a:r>
              <a:rPr lang="en-US" dirty="0" smtClean="0"/>
              <a:t>Depth buffer stores distance from the pixel to the closest input point (structure of the </a:t>
            </a:r>
            <a:r>
              <a:rPr lang="en-US" dirty="0" err="1" smtClean="0"/>
              <a:t>Voronoi</a:t>
            </a:r>
            <a:r>
              <a:rPr lang="en-US" dirty="0" smtClean="0"/>
              <a:t> </a:t>
            </a:r>
            <a:r>
              <a:rPr lang="en-US" dirty="0" err="1" smtClean="0"/>
              <a:t>diagrmam</a:t>
            </a:r>
            <a:r>
              <a:rPr lang="en-US" dirty="0" smtClean="0"/>
              <a:t>)</a:t>
            </a:r>
          </a:p>
          <a:p>
            <a:r>
              <a:rPr lang="en-US" dirty="0" smtClean="0"/>
              <a:t>Color buffer can store any information specific to the closest input point</a:t>
            </a:r>
            <a:endParaRPr lang="en-US" dirty="0"/>
          </a:p>
        </p:txBody>
      </p:sp>
      <p:pic>
        <p:nvPicPr>
          <p:cNvPr id="4" name="Picture 3" descr="VDipe.pre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1" y="959633"/>
            <a:ext cx="4495800" cy="4292600"/>
          </a:xfrm>
          <a:prstGeom prst="rect">
            <a:avLst/>
          </a:prstGeom>
        </p:spPr>
      </p:pic>
      <p:pic>
        <p:nvPicPr>
          <p:cNvPr id="12" name="Picture 11" descr="figures.pre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987" y="5422900"/>
            <a:ext cx="4991100" cy="14351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17179" y="6488668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Color buffer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939858" y="5783514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Depth Buffer</a:t>
            </a:r>
          </a:p>
        </p:txBody>
      </p:sp>
    </p:spTree>
    <p:extLst>
      <p:ext uri="{BB962C8B-B14F-4D97-AF65-F5344CB8AC3E}">
        <p14:creationId xmlns:p14="http://schemas.microsoft.com/office/powerpoint/2010/main" val="891946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700" dirty="0" smtClean="0"/>
              <a:t>Generating </a:t>
            </a:r>
            <a:r>
              <a:rPr lang="en-US" sz="3700" dirty="0" err="1" smtClean="0"/>
              <a:t>Pixelized</a:t>
            </a:r>
            <a:r>
              <a:rPr lang="en-US" sz="3700" dirty="0" smtClean="0"/>
              <a:t> </a:t>
            </a:r>
            <a:r>
              <a:rPr lang="en-US" sz="3700" dirty="0" err="1" smtClean="0"/>
              <a:t>Voronoi</a:t>
            </a:r>
            <a:r>
              <a:rPr lang="en-US" sz="3700" dirty="0" smtClean="0"/>
              <a:t> Diagrams</a:t>
            </a:r>
            <a:endParaRPr lang="en-US" sz="3700" dirty="0"/>
          </a:p>
        </p:txBody>
      </p:sp>
      <p:pic>
        <p:nvPicPr>
          <p:cNvPr id="8" name="Content Placeholder 7" descr="polydist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878" b="-21878"/>
          <a:stretch>
            <a:fillRect/>
          </a:stretch>
        </p:blipFill>
        <p:spPr>
          <a:xfrm>
            <a:off x="457200" y="1417638"/>
            <a:ext cx="8229600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571390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Render </a:t>
            </a:r>
            <a:r>
              <a:rPr lang="en-US" sz="2800" dirty="0" smtClean="0"/>
              <a:t>using truncated </a:t>
            </a:r>
            <a:r>
              <a:rPr lang="en-US" sz="2800" dirty="0" err="1" smtClean="0"/>
              <a:t>polyhedralcones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50387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0617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Truncated </a:t>
            </a:r>
            <a:r>
              <a:rPr lang="en-US" dirty="0" err="1" smtClean="0"/>
              <a:t>Pixelized</a:t>
            </a:r>
            <a:r>
              <a:rPr lang="en-US" dirty="0" smtClean="0"/>
              <a:t> </a:t>
            </a:r>
            <a:r>
              <a:rPr lang="en-US" dirty="0" err="1" smtClean="0"/>
              <a:t>Voronoi</a:t>
            </a:r>
            <a:r>
              <a:rPr lang="en-US" dirty="0" smtClean="0"/>
              <a:t> Diagram</a:t>
            </a:r>
            <a:br>
              <a:rPr lang="en-US" dirty="0" smtClean="0"/>
            </a:br>
            <a:r>
              <a:rPr lang="en-US" dirty="0" err="1" smtClean="0"/>
              <a:t>TPVor</a:t>
            </a:r>
            <a:r>
              <a:rPr lang="en-US" dirty="0" smtClean="0"/>
              <a:t>(S)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809" y="1612182"/>
            <a:ext cx="4239096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Radius of cone </a:t>
            </a:r>
            <a:r>
              <a:rPr lang="en-US" i="1" dirty="0" smtClean="0">
                <a:latin typeface="Times New Roman"/>
                <a:cs typeface="Times New Roman"/>
              </a:rPr>
              <a:t>r</a:t>
            </a:r>
            <a:r>
              <a:rPr lang="en-US" dirty="0" smtClean="0"/>
              <a:t> defines region of influence</a:t>
            </a:r>
          </a:p>
          <a:p>
            <a:r>
              <a:rPr lang="en-US" dirty="0" smtClean="0"/>
              <a:t>If two points are </a:t>
            </a:r>
            <a:r>
              <a:rPr lang="en-US" i="1" dirty="0" smtClean="0">
                <a:latin typeface="Times New Roman"/>
                <a:cs typeface="Times New Roman"/>
              </a:rPr>
              <a:t>&gt;2r</a:t>
            </a:r>
            <a:r>
              <a:rPr lang="en-US" dirty="0" smtClean="0"/>
              <a:t> apart their cones can not overlap and they can not effect each other.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3" descr="VDipe.pr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600" y="1630168"/>
            <a:ext cx="4495800" cy="4292600"/>
          </a:xfrm>
          <a:prstGeom prst="rect">
            <a:avLst/>
          </a:prstGeom>
        </p:spPr>
      </p:pic>
      <p:pic>
        <p:nvPicPr>
          <p:cNvPr id="6" name="Picture 5" descr="VDipe.pr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601" y="1630168"/>
            <a:ext cx="44958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919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3045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Natural </a:t>
            </a:r>
            <a:r>
              <a:rPr lang="en-US" dirty="0" smtClean="0"/>
              <a:t>Neighbor Interpolation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33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2F50AA"/>
                </a:solidFill>
              </a:rPr>
              <a:t>Light Detection and Ranging</a:t>
            </a:r>
            <a:br>
              <a:rPr lang="en-US" dirty="0" smtClean="0">
                <a:solidFill>
                  <a:srgbClr val="2F50AA"/>
                </a:solidFill>
              </a:rPr>
            </a:br>
            <a:r>
              <a:rPr lang="en-US" dirty="0" smtClean="0">
                <a:solidFill>
                  <a:srgbClr val="2F50AA"/>
                </a:solidFill>
              </a:rPr>
              <a:t>(</a:t>
            </a:r>
            <a:r>
              <a:rPr lang="en-US" dirty="0" err="1" smtClean="0">
                <a:solidFill>
                  <a:srgbClr val="2F50AA"/>
                </a:solidFill>
              </a:rPr>
              <a:t>LiDAR</a:t>
            </a:r>
            <a:r>
              <a:rPr lang="en-US" dirty="0" smtClean="0">
                <a:solidFill>
                  <a:srgbClr val="2F50AA"/>
                </a:solidFill>
              </a:rPr>
              <a:t>)</a:t>
            </a:r>
            <a:endParaRPr lang="en-US" dirty="0">
              <a:solidFill>
                <a:srgbClr val="2F50AA"/>
              </a:solidFill>
            </a:endParaRPr>
          </a:p>
        </p:txBody>
      </p:sp>
      <p:pic>
        <p:nvPicPr>
          <p:cNvPr id="7" name="Content Placeholder 6" descr="Lidar.gi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928" r="-43928"/>
          <a:stretch>
            <a:fillRect/>
          </a:stretch>
        </p:blipFill>
        <p:spPr/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713238" y="1938867"/>
            <a:ext cx="5346095" cy="2802467"/>
          </a:xfrm>
        </p:spPr>
        <p:txBody>
          <a:bodyPr/>
          <a:lstStyle/>
          <a:p>
            <a:r>
              <a:rPr lang="en-US" dirty="0" smtClean="0"/>
              <a:t>Planes collect data with lasers</a:t>
            </a:r>
          </a:p>
          <a:p>
            <a:r>
              <a:rPr lang="en-US" dirty="0" smtClean="0"/>
              <a:t>Each point recorded (</a:t>
            </a:r>
            <a:r>
              <a:rPr lang="en-US" i="1" dirty="0" err="1" smtClean="0">
                <a:latin typeface="Times New Roman"/>
                <a:cs typeface="Times New Roman"/>
              </a:rPr>
              <a:t>x,y,z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99809" y="6289524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from USDA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515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548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Natural Neighbor Interpolation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19</a:t>
            </a:fld>
            <a:endParaRPr lang="en-US"/>
          </a:p>
        </p:txBody>
      </p:sp>
      <p:graphicFrame>
        <p:nvGraphicFramePr>
          <p:cNvPr id="9" name="Content Placeholder 8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06368439"/>
              </p:ext>
            </p:extLst>
          </p:nvPr>
        </p:nvGraphicFramePr>
        <p:xfrm>
          <a:off x="4821207" y="5279744"/>
          <a:ext cx="4005262" cy="804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80" name="Equation" r:id="rId3" imgW="2273300" imgH="457200" progId="Equation.3">
                  <p:embed/>
                </p:oleObj>
              </mc:Choice>
              <mc:Fallback>
                <p:oleObj name="Equation" r:id="rId3" imgW="22733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21207" y="5279744"/>
                        <a:ext cx="4005262" cy="804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040958"/>
            <a:ext cx="4347235" cy="4525963"/>
          </a:xfrm>
        </p:spPr>
        <p:txBody>
          <a:bodyPr>
            <a:normAutofit/>
          </a:bodyPr>
          <a:lstStyle/>
          <a:p>
            <a:r>
              <a:rPr lang="en-US" sz="2300" dirty="0" err="1" smtClean="0"/>
              <a:t>Vor</a:t>
            </a:r>
            <a:r>
              <a:rPr lang="en-US" sz="2300" dirty="0" smtClean="0"/>
              <a:t>(</a:t>
            </a:r>
            <a:r>
              <a:rPr lang="en-US" sz="2300" i="1" dirty="0" smtClean="0">
                <a:latin typeface="Times New Roman"/>
                <a:cs typeface="Times New Roman"/>
              </a:rPr>
              <a:t>q</a:t>
            </a:r>
            <a:r>
              <a:rPr lang="en-US" sz="2300" dirty="0" smtClean="0"/>
              <a:t>) </a:t>
            </a:r>
            <a:r>
              <a:rPr lang="en-US" sz="2300" dirty="0" smtClean="0"/>
              <a:t>takes </a:t>
            </a:r>
            <a:r>
              <a:rPr lang="en-US" sz="2300" dirty="0" smtClean="0"/>
              <a:t>area from neighboring cells </a:t>
            </a:r>
            <a:r>
              <a:rPr lang="en-US" sz="2300" dirty="0"/>
              <a:t>(</a:t>
            </a:r>
            <a:r>
              <a:rPr lang="en-US" sz="2300" dirty="0" smtClean="0">
                <a:solidFill>
                  <a:srgbClr val="C0504D"/>
                </a:solidFill>
              </a:rPr>
              <a:t>natural </a:t>
            </a:r>
            <a:r>
              <a:rPr lang="en-US" sz="2300" dirty="0" smtClean="0">
                <a:solidFill>
                  <a:srgbClr val="C0504D"/>
                </a:solidFill>
              </a:rPr>
              <a:t>neighbors</a:t>
            </a:r>
            <a:r>
              <a:rPr lang="en-US" sz="2300" dirty="0" smtClean="0"/>
              <a:t>)</a:t>
            </a:r>
          </a:p>
          <a:p>
            <a:r>
              <a:rPr lang="en-US" sz="2300" dirty="0" smtClean="0"/>
              <a:t>Interpolate h(</a:t>
            </a:r>
            <a:r>
              <a:rPr lang="en-US" sz="2300" i="1" dirty="0" smtClean="0">
                <a:latin typeface="Times New Roman"/>
                <a:cs typeface="Times New Roman"/>
              </a:rPr>
              <a:t>q</a:t>
            </a:r>
            <a:r>
              <a:rPr lang="en-US" sz="2300" dirty="0" smtClean="0"/>
              <a:t>) based on </a:t>
            </a:r>
            <a:r>
              <a:rPr lang="en-US" sz="2300" dirty="0" smtClean="0">
                <a:solidFill>
                  <a:srgbClr val="C0504D"/>
                </a:solidFill>
              </a:rPr>
              <a:t>weighted average</a:t>
            </a:r>
            <a:r>
              <a:rPr lang="en-US" sz="2300" dirty="0" smtClean="0"/>
              <a:t> of heights of natural neighbors h(</a:t>
            </a:r>
            <a:r>
              <a:rPr lang="en-US" sz="2300" i="1" dirty="0" smtClean="0">
                <a:latin typeface="Times New Roman"/>
                <a:cs typeface="Times New Roman"/>
              </a:rPr>
              <a:t>p</a:t>
            </a:r>
            <a:r>
              <a:rPr lang="en-US" sz="2300" i="1" baseline="-25000" dirty="0" smtClean="0">
                <a:latin typeface="Times New Roman"/>
                <a:cs typeface="Times New Roman"/>
              </a:rPr>
              <a:t>i</a:t>
            </a:r>
            <a:r>
              <a:rPr lang="en-US" sz="2300" dirty="0" smtClean="0"/>
              <a:t>)</a:t>
            </a:r>
          </a:p>
          <a:p>
            <a:endParaRPr lang="en-US" sz="2300" dirty="0" smtClean="0"/>
          </a:p>
          <a:p>
            <a:r>
              <a:rPr lang="en-US" sz="2300" dirty="0" smtClean="0"/>
              <a:t>Weights are based on:</a:t>
            </a:r>
            <a:endParaRPr lang="en-US" sz="23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0977469"/>
              </p:ext>
            </p:extLst>
          </p:nvPr>
        </p:nvGraphicFramePr>
        <p:xfrm>
          <a:off x="5796428" y="3275957"/>
          <a:ext cx="1866846" cy="596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81" name="Equation" r:id="rId5" imgW="1231900" imgH="393700" progId="Equation.3">
                  <p:embed/>
                </p:oleObj>
              </mc:Choice>
              <mc:Fallback>
                <p:oleObj name="Equation" r:id="rId5" imgW="12319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96428" y="3275957"/>
                        <a:ext cx="1866846" cy="596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9836617"/>
              </p:ext>
            </p:extLst>
          </p:nvPr>
        </p:nvGraphicFramePr>
        <p:xfrm>
          <a:off x="5283200" y="4323259"/>
          <a:ext cx="3316288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82" name="Equation" r:id="rId7" imgW="2133600" imgH="431800" progId="Equation.3">
                  <p:embed/>
                </p:oleObj>
              </mc:Choice>
              <mc:Fallback>
                <p:oleObj name="Equation" r:id="rId7" imgW="21336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283200" y="4323259"/>
                        <a:ext cx="3316288" cy="671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 descr="VDipe.pres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3" y="1427843"/>
            <a:ext cx="4495800" cy="4292600"/>
          </a:xfrm>
          <a:prstGeom prst="rect">
            <a:avLst/>
          </a:prstGeom>
        </p:spPr>
      </p:pic>
      <p:pic>
        <p:nvPicPr>
          <p:cNvPr id="14" name="Picture 13" descr="VDipe.pres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55" y="1427842"/>
            <a:ext cx="4495800" cy="4292600"/>
          </a:xfrm>
          <a:prstGeom prst="rect">
            <a:avLst/>
          </a:prstGeom>
        </p:spPr>
      </p:pic>
      <p:pic>
        <p:nvPicPr>
          <p:cNvPr id="15" name="Picture 14" descr="VDipe.pres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52" y="1427843"/>
            <a:ext cx="4495800" cy="4292600"/>
          </a:xfrm>
          <a:prstGeom prst="rect">
            <a:avLst/>
          </a:prstGeom>
        </p:spPr>
      </p:pic>
      <p:pic>
        <p:nvPicPr>
          <p:cNvPr id="16" name="Picture 15" descr="VDipe.pres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53" y="1427842"/>
            <a:ext cx="44958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413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337"/>
            <a:ext cx="8229600" cy="9254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Natural Neighbor Interpolation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6" name="Content Placeholder 5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71904086"/>
              </p:ext>
            </p:extLst>
          </p:nvPr>
        </p:nvGraphicFramePr>
        <p:xfrm>
          <a:off x="448188" y="3045082"/>
          <a:ext cx="3639625" cy="1436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7" name="Equation" r:id="rId3" imgW="2286000" imgH="901700" progId="Equation.3">
                  <p:embed/>
                </p:oleObj>
              </mc:Choice>
              <mc:Fallback>
                <p:oleObj name="Equation" r:id="rId3" imgW="2286000" imgH="901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8188" y="3045082"/>
                        <a:ext cx="3639625" cy="14363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Content Placeholder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7593055"/>
              </p:ext>
            </p:extLst>
          </p:nvPr>
        </p:nvGraphicFramePr>
        <p:xfrm>
          <a:off x="466725" y="1358107"/>
          <a:ext cx="3621088" cy="137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8" name="Equation" r:id="rId5" imgW="2273300" imgH="863600" progId="Equation.3">
                  <p:embed/>
                </p:oleObj>
              </mc:Choice>
              <mc:Fallback>
                <p:oleObj name="Equation" r:id="rId5" imgW="2273300" imgH="863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6725" y="1358107"/>
                        <a:ext cx="3621088" cy="1376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332096" y="4627148"/>
            <a:ext cx="1736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BD03E"/>
                </a:solidFill>
                <a:latin typeface="Times New Roman"/>
                <a:cs typeface="Times New Roman"/>
              </a:rPr>
              <a:t>|</a:t>
            </a:r>
            <a:r>
              <a:rPr lang="en-US" dirty="0" err="1" smtClean="0">
                <a:solidFill>
                  <a:srgbClr val="FBD03E"/>
                </a:solidFill>
                <a:latin typeface="Times New Roman"/>
                <a:cs typeface="Times New Roman"/>
              </a:rPr>
              <a:t>TPVor</a:t>
            </a:r>
            <a:r>
              <a:rPr lang="en-US" dirty="0" smtClean="0">
                <a:solidFill>
                  <a:srgbClr val="FBD03E"/>
                </a:solidFill>
                <a:latin typeface="Times New Roman"/>
                <a:cs typeface="Times New Roman"/>
              </a:rPr>
              <a:t>(</a:t>
            </a:r>
            <a:r>
              <a:rPr lang="en-US" i="1" dirty="0" smtClean="0">
                <a:solidFill>
                  <a:srgbClr val="FBD03E"/>
                </a:solidFill>
                <a:latin typeface="Times New Roman"/>
                <a:cs typeface="Times New Roman"/>
              </a:rPr>
              <a:t>q</a:t>
            </a:r>
            <a:r>
              <a:rPr lang="en-US" i="1" baseline="-25000" dirty="0" smtClean="0">
                <a:solidFill>
                  <a:srgbClr val="FBD03E"/>
                </a:solidFill>
                <a:latin typeface="Times New Roman"/>
                <a:cs typeface="Times New Roman"/>
              </a:rPr>
              <a:t>1</a:t>
            </a:r>
            <a:r>
              <a:rPr lang="en-US" dirty="0" smtClean="0">
                <a:solidFill>
                  <a:srgbClr val="FBD03E"/>
                </a:solidFill>
                <a:latin typeface="Times New Roman"/>
                <a:cs typeface="Times New Roman"/>
              </a:rPr>
              <a:t>)| = 73</a:t>
            </a:r>
            <a:endParaRPr lang="en-US" dirty="0">
              <a:solidFill>
                <a:srgbClr val="FBD03E"/>
              </a:solidFill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544" y="5121201"/>
            <a:ext cx="4663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h(q</a:t>
            </a:r>
            <a:r>
              <a:rPr lang="en-US" i="1" baseline="-25000" dirty="0" smtClean="0">
                <a:latin typeface="Times New Roman"/>
                <a:cs typeface="Times New Roman"/>
              </a:rPr>
              <a:t>1</a:t>
            </a:r>
            <a:r>
              <a:rPr lang="en-US" i="1" dirty="0" smtClean="0">
                <a:latin typeface="Times New Roman"/>
                <a:cs typeface="Times New Roman"/>
              </a:rPr>
              <a:t>)=(</a:t>
            </a:r>
            <a:r>
              <a:rPr lang="en-US" i="1" dirty="0" smtClean="0">
                <a:solidFill>
                  <a:srgbClr val="9C6997"/>
                </a:solidFill>
                <a:latin typeface="Times New Roman"/>
                <a:cs typeface="Times New Roman"/>
              </a:rPr>
              <a:t>33</a:t>
            </a:r>
            <a:r>
              <a:rPr lang="en-US" i="1" dirty="0" smtClean="0">
                <a:latin typeface="Times New Roman"/>
                <a:cs typeface="Times New Roman"/>
              </a:rPr>
              <a:t>/</a:t>
            </a:r>
            <a:r>
              <a:rPr lang="en-US" i="1" dirty="0" smtClean="0">
                <a:solidFill>
                  <a:srgbClr val="FBD03E"/>
                </a:solidFill>
                <a:latin typeface="Times New Roman"/>
                <a:cs typeface="Times New Roman"/>
              </a:rPr>
              <a:t>73</a:t>
            </a:r>
            <a:r>
              <a:rPr lang="en-US" i="1" dirty="0" smtClean="0">
                <a:latin typeface="Times New Roman"/>
                <a:cs typeface="Times New Roman"/>
              </a:rPr>
              <a:t>)h(p</a:t>
            </a:r>
            <a:r>
              <a:rPr lang="en-US" i="1" baseline="-25000" dirty="0" smtClean="0">
                <a:latin typeface="Times New Roman"/>
                <a:cs typeface="Times New Roman"/>
              </a:rPr>
              <a:t>1</a:t>
            </a:r>
            <a:r>
              <a:rPr lang="en-US" i="1" dirty="0" smtClean="0">
                <a:latin typeface="Times New Roman"/>
                <a:cs typeface="Times New Roman"/>
              </a:rPr>
              <a:t>)+(</a:t>
            </a:r>
            <a:r>
              <a:rPr lang="en-US" i="1" dirty="0" smtClean="0">
                <a:solidFill>
                  <a:srgbClr val="608CC4"/>
                </a:solidFill>
                <a:latin typeface="Times New Roman"/>
                <a:cs typeface="Times New Roman"/>
              </a:rPr>
              <a:t>12</a:t>
            </a:r>
            <a:r>
              <a:rPr lang="en-US" i="1" dirty="0" smtClean="0">
                <a:latin typeface="Times New Roman"/>
                <a:cs typeface="Times New Roman"/>
              </a:rPr>
              <a:t>/</a:t>
            </a:r>
            <a:r>
              <a:rPr lang="en-US" i="1" dirty="0" smtClean="0">
                <a:solidFill>
                  <a:srgbClr val="FBD03E"/>
                </a:solidFill>
                <a:latin typeface="Times New Roman"/>
                <a:cs typeface="Times New Roman"/>
              </a:rPr>
              <a:t>73</a:t>
            </a:r>
            <a:r>
              <a:rPr lang="en-US" i="1" dirty="0" smtClean="0">
                <a:latin typeface="Times New Roman"/>
                <a:cs typeface="Times New Roman"/>
              </a:rPr>
              <a:t>)h(p</a:t>
            </a:r>
            <a:r>
              <a:rPr lang="en-US" i="1" baseline="-25000" dirty="0" smtClean="0">
                <a:latin typeface="Times New Roman"/>
                <a:cs typeface="Times New Roman"/>
              </a:rPr>
              <a:t>2</a:t>
            </a:r>
            <a:r>
              <a:rPr lang="en-US" i="1" dirty="0" smtClean="0">
                <a:latin typeface="Times New Roman"/>
                <a:cs typeface="Times New Roman"/>
              </a:rPr>
              <a:t>)+(</a:t>
            </a:r>
            <a:r>
              <a:rPr lang="en-US" i="1" dirty="0" smtClean="0">
                <a:solidFill>
                  <a:srgbClr val="7BE127"/>
                </a:solidFill>
                <a:latin typeface="Times New Roman"/>
                <a:cs typeface="Times New Roman"/>
              </a:rPr>
              <a:t>28</a:t>
            </a:r>
            <a:r>
              <a:rPr lang="en-US" i="1" dirty="0" smtClean="0">
                <a:latin typeface="Times New Roman"/>
                <a:cs typeface="Times New Roman"/>
              </a:rPr>
              <a:t>/</a:t>
            </a:r>
            <a:r>
              <a:rPr lang="en-US" i="1" dirty="0" smtClean="0">
                <a:solidFill>
                  <a:srgbClr val="FBD03E"/>
                </a:solidFill>
                <a:latin typeface="Times New Roman"/>
                <a:cs typeface="Times New Roman"/>
              </a:rPr>
              <a:t>73</a:t>
            </a:r>
            <a:r>
              <a:rPr lang="en-US" i="1" dirty="0" smtClean="0">
                <a:latin typeface="Times New Roman"/>
                <a:cs typeface="Times New Roman"/>
              </a:rPr>
              <a:t>)h(p</a:t>
            </a:r>
            <a:r>
              <a:rPr lang="en-US" i="1" baseline="-25000" dirty="0" smtClean="0">
                <a:latin typeface="Times New Roman"/>
                <a:cs typeface="Times New Roman"/>
              </a:rPr>
              <a:t>3</a:t>
            </a:r>
            <a:r>
              <a:rPr lang="en-US" i="1" dirty="0" smtClean="0">
                <a:latin typeface="Times New Roman"/>
                <a:cs typeface="Times New Roman"/>
              </a:rPr>
              <a:t>)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274" y="5888182"/>
            <a:ext cx="3881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Call this process </a:t>
            </a:r>
            <a:r>
              <a:rPr lang="en-US" dirty="0" err="1" smtClean="0">
                <a:latin typeface="Courier"/>
                <a:cs typeface="Courier"/>
              </a:rPr>
              <a:t>BufferAnalysis</a:t>
            </a:r>
            <a:endParaRPr lang="en-US" dirty="0">
              <a:latin typeface="Courier"/>
              <a:cs typeface="Courier"/>
            </a:endParaRPr>
          </a:p>
        </p:txBody>
      </p:sp>
      <p:pic>
        <p:nvPicPr>
          <p:cNvPr id="4" name="Picture 3" descr="figures.pres3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572" y="1329162"/>
            <a:ext cx="3793434" cy="4567221"/>
          </a:xfrm>
          <a:prstGeom prst="rect">
            <a:avLst/>
          </a:prstGeom>
        </p:spPr>
      </p:pic>
      <p:pic>
        <p:nvPicPr>
          <p:cNvPr id="7" name="Picture 6" descr="figures.pres3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308" y="1317182"/>
            <a:ext cx="3759620" cy="4572000"/>
          </a:xfrm>
          <a:prstGeom prst="rect">
            <a:avLst/>
          </a:prstGeom>
        </p:spPr>
      </p:pic>
      <p:pic>
        <p:nvPicPr>
          <p:cNvPr id="9" name="Picture 8" descr="figures.pres3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568" y="1329163"/>
            <a:ext cx="3797405" cy="4572000"/>
          </a:xfrm>
          <a:prstGeom prst="rect">
            <a:avLst/>
          </a:prstGeom>
        </p:spPr>
      </p:pic>
      <p:pic>
        <p:nvPicPr>
          <p:cNvPr id="13" name="Picture 12" descr="figures.pres3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549" y="1341144"/>
            <a:ext cx="3797405" cy="4572000"/>
          </a:xfrm>
          <a:prstGeom prst="rect">
            <a:avLst/>
          </a:prstGeom>
        </p:spPr>
      </p:pic>
      <p:pic>
        <p:nvPicPr>
          <p:cNvPr id="19" name="Picture 18" descr="figures.pres3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568" y="1329163"/>
            <a:ext cx="379740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384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igures.pr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574" y="4644280"/>
            <a:ext cx="4991100" cy="1435100"/>
          </a:xfrm>
          <a:prstGeom prst="rect">
            <a:avLst/>
          </a:prstGeom>
        </p:spPr>
      </p:pic>
      <p:pic>
        <p:nvPicPr>
          <p:cNvPr id="12" name="Picture 11" descr="figures.pr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572" y="4632477"/>
            <a:ext cx="4991100" cy="1231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NNI Query Processing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397617945"/>
              </p:ext>
            </p:extLst>
          </p:nvPr>
        </p:nvGraphicFramePr>
        <p:xfrm>
          <a:off x="401376" y="1578444"/>
          <a:ext cx="2853099" cy="5032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Rectangle 8"/>
          <p:cNvSpPr/>
          <p:nvPr/>
        </p:nvSpPr>
        <p:spPr>
          <a:xfrm>
            <a:off x="3186438" y="4434027"/>
            <a:ext cx="5647140" cy="189381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180289" y="1657571"/>
            <a:ext cx="5647140" cy="189381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figures.pres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574" y="4642324"/>
            <a:ext cx="4991100" cy="12319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243723" y="1312884"/>
            <a:ext cx="1582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Main Memory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183247" y="4110731"/>
            <a:ext cx="1582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GPU Memory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21</a:t>
            </a:fld>
            <a:endParaRPr lang="en-US"/>
          </a:p>
        </p:txBody>
      </p:sp>
      <p:pic>
        <p:nvPicPr>
          <p:cNvPr id="16" name="Picture 15" descr="figures.pres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480" y="3956259"/>
            <a:ext cx="673100" cy="12700"/>
          </a:xfrm>
          <a:prstGeom prst="rect">
            <a:avLst/>
          </a:prstGeom>
        </p:spPr>
      </p:pic>
      <p:pic>
        <p:nvPicPr>
          <p:cNvPr id="3" name="Picture 2" descr="figures.pres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611" y="3822631"/>
            <a:ext cx="673100" cy="12700"/>
          </a:xfrm>
          <a:prstGeom prst="rect">
            <a:avLst/>
          </a:prstGeom>
        </p:spPr>
      </p:pic>
      <p:pic>
        <p:nvPicPr>
          <p:cNvPr id="4" name="Picture 3" descr="figures.pres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560" y="3812927"/>
            <a:ext cx="4991100" cy="12700"/>
          </a:xfrm>
          <a:prstGeom prst="rect">
            <a:avLst/>
          </a:prstGeom>
        </p:spPr>
      </p:pic>
      <p:pic>
        <p:nvPicPr>
          <p:cNvPr id="6" name="Picture 5" descr="figures.pres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67" y="5857440"/>
            <a:ext cx="673100" cy="12700"/>
          </a:xfrm>
          <a:prstGeom prst="rect">
            <a:avLst/>
          </a:prstGeom>
        </p:spPr>
      </p:pic>
      <p:pic>
        <p:nvPicPr>
          <p:cNvPr id="8" name="Picture 7" descr="figures.pres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332" y="5869769"/>
            <a:ext cx="4991100" cy="1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36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5BEBFE7-0799-8F45-9BB4-38240387BC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75BEBFE7-0799-8F45-9BB4-38240387BC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5710544-DF41-254E-BCBD-A16485CC8C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75710544-DF41-254E-BCBD-A16485CC8C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EE11E83-0AB3-0445-B8ED-157A2D50BB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graphicEl>
                                              <a:dgm id="{BEE11E83-0AB3-0445-B8ED-157A2D50BB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0423E-6 2.26957E-7 L 1.20423E-6 -0.3967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3AFE8C7-0CD8-6847-BC99-E9C9F63463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E3AFE8C7-0CD8-6847-BC99-E9C9F63463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C13792B-2690-9C44-B004-FAF5D99E90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graphicEl>
                                              <a:dgm id="{AC13792B-2690-9C44-B004-FAF5D99E90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213669D-5059-1C43-9C85-ECFA4B71AE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graphicEl>
                                              <a:dgm id="{3213669D-5059-1C43-9C85-ECFA4B71AE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53F695F-F812-734F-BEF0-3354179A99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>
                                            <p:graphicEl>
                                              <a:dgm id="{D53F695F-F812-734F-BEF0-3354179A99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9311E-6 1.34785E-6 L 0.00139 -0.5173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258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4F941B0-1CDD-ED44-89D1-976EFF2A0D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>
                                            <p:graphicEl>
                                              <a:dgm id="{04F941B0-1CDD-ED44-89D1-976EFF2A0D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41AF0D6-08D1-9044-AEC0-69537F27C8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>
                                            <p:graphicEl>
                                              <a:dgm id="{D41AF0D6-08D1-9044-AEC0-69537F27C8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Batching NNI Queries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[Fan, et al. SIAM 2005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6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NNI </a:t>
            </a:r>
            <a:r>
              <a:rPr lang="en-US" dirty="0" smtClean="0"/>
              <a:t>Batch Query </a:t>
            </a:r>
            <a:r>
              <a:rPr lang="en-US" dirty="0"/>
              <a:t>Processing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23</a:t>
            </a:fld>
            <a:endParaRPr lang="en-US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458290343"/>
              </p:ext>
            </p:extLst>
          </p:nvPr>
        </p:nvGraphicFramePr>
        <p:xfrm>
          <a:off x="3183830" y="1543808"/>
          <a:ext cx="2853099" cy="5032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Rectangle 13"/>
          <p:cNvSpPr/>
          <p:nvPr/>
        </p:nvSpPr>
        <p:spPr>
          <a:xfrm rot="359527">
            <a:off x="4864158" y="4546247"/>
            <a:ext cx="1871043" cy="5847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SLOW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Curved Left Arrow 2"/>
          <p:cNvSpPr/>
          <p:nvPr/>
        </p:nvSpPr>
        <p:spPr>
          <a:xfrm flipH="1" flipV="1">
            <a:off x="2793999" y="3833091"/>
            <a:ext cx="623455" cy="2632364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ircular Arrow 5"/>
          <p:cNvSpPr/>
          <p:nvPr/>
        </p:nvSpPr>
        <p:spPr>
          <a:xfrm rot="1928297" flipH="1">
            <a:off x="5672823" y="3530116"/>
            <a:ext cx="848734" cy="859809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4663109"/>
              <a:gd name="adj5" fmla="val 125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77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animBg="1"/>
      <p:bldP spid="3" grpId="1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Batching NNI Queries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 a given pixel, only need to know if </a:t>
            </a:r>
            <a:r>
              <a:rPr lang="en-US" dirty="0" err="1" smtClean="0"/>
              <a:t>Voronoi</a:t>
            </a:r>
            <a:r>
              <a:rPr lang="en-US" dirty="0" smtClean="0"/>
              <a:t> cell for </a:t>
            </a:r>
            <a:r>
              <a:rPr lang="en-US" i="1" dirty="0" smtClean="0">
                <a:latin typeface="Times New Roman"/>
                <a:cs typeface="Times New Roman"/>
              </a:rPr>
              <a:t>q</a:t>
            </a:r>
            <a:r>
              <a:rPr lang="en-US" dirty="0" smtClean="0"/>
              <a:t> covers it (Y/N)</a:t>
            </a:r>
          </a:p>
          <a:p>
            <a:r>
              <a:rPr lang="en-US" dirty="0" smtClean="0"/>
              <a:t>Only use one bit in color buffer for each query</a:t>
            </a:r>
          </a:p>
          <a:p>
            <a:r>
              <a:rPr lang="en-US" dirty="0" smtClean="0"/>
              <a:t>Color buffer performs bitwise-OR</a:t>
            </a:r>
            <a:endParaRPr lang="en-US" dirty="0"/>
          </a:p>
        </p:txBody>
      </p:sp>
      <p:pic>
        <p:nvPicPr>
          <p:cNvPr id="6" name="Content Placeholder 5" descr="figures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17" r="-3717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 descr="figures.pr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73" y="1600199"/>
            <a:ext cx="3767689" cy="4581813"/>
          </a:xfrm>
          <a:prstGeom prst="rect">
            <a:avLst/>
          </a:prstGeom>
        </p:spPr>
      </p:pic>
      <p:pic>
        <p:nvPicPr>
          <p:cNvPr id="8" name="Picture 7" descr="figures.pre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73" y="1600199"/>
            <a:ext cx="3767689" cy="4536223"/>
          </a:xfrm>
          <a:prstGeom prst="rect">
            <a:avLst/>
          </a:prstGeom>
        </p:spPr>
      </p:pic>
      <p:pic>
        <p:nvPicPr>
          <p:cNvPr id="9" name="Picture 8" descr="figures.pre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73" y="1600199"/>
            <a:ext cx="3767689" cy="453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98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NNI </a:t>
            </a:r>
            <a:r>
              <a:rPr lang="en-US" dirty="0" smtClean="0"/>
              <a:t>Batch Query </a:t>
            </a:r>
            <a:r>
              <a:rPr lang="en-US" dirty="0"/>
              <a:t>Processing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509512497"/>
              </p:ext>
            </p:extLst>
          </p:nvPr>
        </p:nvGraphicFramePr>
        <p:xfrm>
          <a:off x="3183830" y="1543808"/>
          <a:ext cx="2853099" cy="5032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Rectangle 13"/>
          <p:cNvSpPr/>
          <p:nvPr/>
        </p:nvSpPr>
        <p:spPr>
          <a:xfrm rot="359527">
            <a:off x="4864158" y="4546247"/>
            <a:ext cx="1871043" cy="5847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SLOW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Curved Left Arrow 2"/>
          <p:cNvSpPr/>
          <p:nvPr/>
        </p:nvSpPr>
        <p:spPr>
          <a:xfrm flipH="1" flipV="1">
            <a:off x="2793999" y="3833091"/>
            <a:ext cx="623455" cy="2632364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82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/>
          <a:lstStyle/>
          <a:p>
            <a:r>
              <a:rPr lang="en-US" dirty="0" smtClean="0"/>
              <a:t>Batching Grids of NNI Queries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37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NNI for Grid DEM Construction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1673092" y="1319347"/>
            <a:ext cx="5065074" cy="62220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Grid of queries, </a:t>
            </a:r>
            <a:r>
              <a:rPr lang="en-US" i="1" dirty="0" smtClean="0">
                <a:latin typeface="Times New Roman"/>
                <a:cs typeface="Times New Roman"/>
              </a:rPr>
              <a:t>M</a:t>
            </a:r>
            <a:r>
              <a:rPr lang="en-US" dirty="0" smtClean="0"/>
              <a:t> </a:t>
            </a:r>
            <a:r>
              <a:rPr lang="en-US" sz="2000" dirty="0" smtClean="0"/>
              <a:t>x</a:t>
            </a:r>
            <a:r>
              <a:rPr lang="en-US" dirty="0" smtClean="0"/>
              <a:t> </a:t>
            </a:r>
            <a:r>
              <a:rPr lang="en-US" i="1" dirty="0" smtClean="0">
                <a:latin typeface="Times New Roman"/>
                <a:cs typeface="Times New Roman"/>
              </a:rPr>
              <a:t>M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Arial"/>
                <a:cs typeface="Arial"/>
              </a:rPr>
              <a:t>grid</a:t>
            </a:r>
            <a:endParaRPr lang="en-US" i="1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27</a:t>
            </a:fld>
            <a:endParaRPr lang="en-US"/>
          </a:p>
        </p:txBody>
      </p:sp>
      <p:pic>
        <p:nvPicPr>
          <p:cNvPr id="9" name="Picture 8" descr="figures.pres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059" y="2147766"/>
            <a:ext cx="5243700" cy="429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56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Batched NNI on Grids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28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648200" y="1170458"/>
            <a:ext cx="4038600" cy="511202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pl-PL" i="1" dirty="0" smtClean="0">
                <a:latin typeface="Times New Roman"/>
                <a:cs typeface="Times New Roman"/>
              </a:rPr>
              <a:t>w</a:t>
            </a:r>
            <a:r>
              <a:rPr lang="en-US" dirty="0" smtClean="0"/>
              <a:t> is number of bits in color buffer (and number of queries we can handle by previous algorithm)</a:t>
            </a:r>
          </a:p>
          <a:p>
            <a:endParaRPr lang="en-US" dirty="0" smtClean="0"/>
          </a:p>
          <a:p>
            <a:r>
              <a:rPr lang="en-US" dirty="0" smtClean="0"/>
              <a:t>Break grid into query blocks of size </a:t>
            </a:r>
            <a:r>
              <a:rPr lang="en-US" i="1" dirty="0" smtClean="0">
                <a:latin typeface="Times New Roman"/>
                <a:cs typeface="Times New Roman"/>
              </a:rPr>
              <a:t>B </a:t>
            </a:r>
            <a:r>
              <a:rPr lang="en-US" dirty="0" smtClean="0">
                <a:latin typeface="Times New Roman"/>
                <a:cs typeface="Times New Roman"/>
              </a:rPr>
              <a:t>x</a:t>
            </a:r>
            <a:r>
              <a:rPr lang="en-US" i="1" dirty="0" smtClean="0">
                <a:latin typeface="Times New Roman"/>
                <a:cs typeface="Times New Roman"/>
              </a:rPr>
              <a:t> B</a:t>
            </a:r>
          </a:p>
          <a:p>
            <a:r>
              <a:rPr lang="en-US" dirty="0" smtClean="0"/>
              <a:t>Could handle </a:t>
            </a:r>
            <a:r>
              <a:rPr lang="en-US" dirty="0" smtClean="0">
                <a:solidFill>
                  <a:srgbClr val="C0504D"/>
                </a:solidFill>
              </a:rPr>
              <a:t>each in one pass</a:t>
            </a:r>
            <a:r>
              <a:rPr lang="en-US" dirty="0" smtClean="0"/>
              <a:t> with previous algorithm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759054"/>
              </p:ext>
            </p:extLst>
          </p:nvPr>
        </p:nvGraphicFramePr>
        <p:xfrm>
          <a:off x="5948552" y="3406364"/>
          <a:ext cx="1209296" cy="6298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23" name="Equation" r:id="rId4" imgW="609600" imgH="317500" progId="Equation.3">
                  <p:embed/>
                </p:oleObj>
              </mc:Choice>
              <mc:Fallback>
                <p:oleObj name="Equation" r:id="rId4" imgW="6096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48552" y="3406364"/>
                        <a:ext cx="1209296" cy="6298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figures.pres2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1" y="1915756"/>
            <a:ext cx="4368449" cy="3579191"/>
          </a:xfrm>
          <a:prstGeom prst="rect">
            <a:avLst/>
          </a:prstGeom>
        </p:spPr>
      </p:pic>
      <p:pic>
        <p:nvPicPr>
          <p:cNvPr id="11" name="Picture 10" descr="figures.pres2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9" y="1911846"/>
            <a:ext cx="4378962" cy="3900588"/>
          </a:xfrm>
          <a:prstGeom prst="rect">
            <a:avLst/>
          </a:prstGeom>
        </p:spPr>
      </p:pic>
      <p:pic>
        <p:nvPicPr>
          <p:cNvPr id="12" name="Picture 11" descr="figures.pres2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1" y="1911846"/>
            <a:ext cx="4378962" cy="3900588"/>
          </a:xfrm>
          <a:prstGeom prst="rect">
            <a:avLst/>
          </a:prstGeom>
        </p:spPr>
      </p:pic>
      <p:pic>
        <p:nvPicPr>
          <p:cNvPr id="10" name="Picture 9" descr="figures.pres2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1" y="1911845"/>
            <a:ext cx="4364411" cy="3887627"/>
          </a:xfrm>
          <a:prstGeom prst="rect">
            <a:avLst/>
          </a:prstGeom>
        </p:spPr>
      </p:pic>
      <p:pic>
        <p:nvPicPr>
          <p:cNvPr id="13" name="Picture 12" descr="figures.pres2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4" y="1911845"/>
            <a:ext cx="4364410" cy="388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18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Flood mapping – </a:t>
            </a:r>
            <a:r>
              <a:rPr lang="en-US" dirty="0" err="1" smtClean="0"/>
              <a:t>Mandø</a:t>
            </a:r>
            <a:r>
              <a:rPr lang="en-US" dirty="0" smtClean="0"/>
              <a:t>, Denmark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90 meter grid resolution</a:t>
            </a:r>
            <a:endParaRPr lang="en-US" dirty="0"/>
          </a:p>
        </p:txBody>
      </p:sp>
      <p:pic>
        <p:nvPicPr>
          <p:cNvPr id="6" name="Content Placeholder 5" descr="Mandoe-90m-model-1m-water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1" b="6861"/>
          <a:stretch>
            <a:fillRect/>
          </a:stretch>
        </p:blipFill>
        <p:spPr/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2</a:t>
            </a:r>
            <a:r>
              <a:rPr lang="en-US" dirty="0" smtClean="0"/>
              <a:t> meter grid resolution</a:t>
            </a:r>
          </a:p>
        </p:txBody>
      </p:sp>
      <p:pic>
        <p:nvPicPr>
          <p:cNvPr id="7" name="Content Placeholder 6" descr="Mandoe-2m-model-1m-water.pn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8" b="6878"/>
          <a:stretch>
            <a:fillRect/>
          </a:stretch>
        </p:blipFill>
        <p:spPr/>
      </p:pic>
      <p:pic>
        <p:nvPicPr>
          <p:cNvPr id="11" name="Picture 10" descr="mando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7" y="944517"/>
            <a:ext cx="8492753" cy="5747104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6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Batched NNI on Grids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42076" cy="4807026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Make assumption that cone radius is less than half the width of one query block</a:t>
            </a:r>
          </a:p>
          <a:p>
            <a:r>
              <a:rPr lang="en-US" dirty="0" smtClean="0"/>
              <a:t>Queries in same position in different query blocks are </a:t>
            </a:r>
            <a:r>
              <a:rPr lang="en-US" dirty="0" smtClean="0">
                <a:solidFill>
                  <a:srgbClr val="C0504D"/>
                </a:solidFill>
              </a:rPr>
              <a:t>independent</a:t>
            </a:r>
          </a:p>
          <a:p>
            <a:r>
              <a:rPr lang="en-US" dirty="0" smtClean="0"/>
              <a:t>Execute previous algorithm on each query block simultaneously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29</a:t>
            </a:fld>
            <a:endParaRPr lang="en-US"/>
          </a:p>
        </p:txBody>
      </p:sp>
      <p:pic>
        <p:nvPicPr>
          <p:cNvPr id="8" name="Picture 7" descr="figures.pres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17" y="1646766"/>
            <a:ext cx="4375254" cy="4545996"/>
          </a:xfrm>
          <a:prstGeom prst="rect">
            <a:avLst/>
          </a:prstGeom>
        </p:spPr>
      </p:pic>
      <p:pic>
        <p:nvPicPr>
          <p:cNvPr id="9" name="Picture 8" descr="figures.pres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17" y="1644951"/>
            <a:ext cx="4380291" cy="4551229"/>
          </a:xfrm>
          <a:prstGeom prst="rect">
            <a:avLst/>
          </a:prstGeom>
        </p:spPr>
      </p:pic>
      <p:pic>
        <p:nvPicPr>
          <p:cNvPr id="10" name="Picture 9" descr="figures.pres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46" y="1389136"/>
            <a:ext cx="4109415" cy="4815721"/>
          </a:xfrm>
          <a:prstGeom prst="rect">
            <a:avLst/>
          </a:prstGeom>
        </p:spPr>
      </p:pic>
      <p:pic>
        <p:nvPicPr>
          <p:cNvPr id="11" name="Picture 10" descr="figures.pres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2" y="1390952"/>
            <a:ext cx="4368198" cy="4794363"/>
          </a:xfrm>
          <a:prstGeom prst="rect">
            <a:avLst/>
          </a:prstGeom>
        </p:spPr>
      </p:pic>
      <p:pic>
        <p:nvPicPr>
          <p:cNvPr id="12" name="Picture 11" descr="figures.pres2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42" y="1646766"/>
            <a:ext cx="4097867" cy="454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866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NNI </a:t>
            </a:r>
            <a:r>
              <a:rPr lang="en-US" dirty="0" smtClean="0"/>
              <a:t>Grid Query </a:t>
            </a:r>
            <a:r>
              <a:rPr lang="en-US" dirty="0"/>
              <a:t>Processing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30</a:t>
            </a:fld>
            <a:endParaRPr lang="en-US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019407822"/>
              </p:ext>
            </p:extLst>
          </p:nvPr>
        </p:nvGraphicFramePr>
        <p:xfrm>
          <a:off x="3183830" y="1543808"/>
          <a:ext cx="2853099" cy="5032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1553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Larger Grids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Grids restricted by size of memory on GPU</a:t>
            </a:r>
          </a:p>
          <a:p>
            <a:r>
              <a:rPr lang="en-US" dirty="0" smtClean="0"/>
              <a:t>Developed a </a:t>
            </a:r>
            <a:r>
              <a:rPr lang="en-US" dirty="0" smtClean="0">
                <a:solidFill>
                  <a:srgbClr val="C0504D"/>
                </a:solidFill>
              </a:rPr>
              <a:t>binning</a:t>
            </a:r>
            <a:r>
              <a:rPr lang="en-US" dirty="0" smtClean="0"/>
              <a:t> procedure</a:t>
            </a:r>
          </a:p>
          <a:p>
            <a:pPr lvl="1"/>
            <a:r>
              <a:rPr lang="en-US" dirty="0" smtClean="0"/>
              <a:t>Sub-grids that can be handled by GPU</a:t>
            </a:r>
          </a:p>
          <a:p>
            <a:pPr lvl="1"/>
            <a:r>
              <a:rPr lang="en-US" dirty="0" smtClean="0"/>
              <a:t>Separate input data</a:t>
            </a:r>
            <a:endParaRPr lang="en-US" dirty="0"/>
          </a:p>
        </p:txBody>
      </p:sp>
      <p:pic>
        <p:nvPicPr>
          <p:cNvPr id="6" name="Content Placeholder 5" descr="figures.pres2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148" b="-8148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72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it together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32</a:t>
            </a:fld>
            <a:endParaRPr lang="en-US"/>
          </a:p>
        </p:txBody>
      </p:sp>
      <p:pic>
        <p:nvPicPr>
          <p:cNvPr id="3" name="Picture 2" descr="figures.pres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696" y="1502880"/>
            <a:ext cx="4023360" cy="4023360"/>
          </a:xfrm>
          <a:prstGeom prst="rect">
            <a:avLst/>
          </a:prstGeom>
        </p:spPr>
      </p:pic>
      <p:pic>
        <p:nvPicPr>
          <p:cNvPr id="4" name="Picture 3" descr="figures.pres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598" y="1502882"/>
            <a:ext cx="4023360" cy="40233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7725" y="4529066"/>
            <a:ext cx="994369" cy="994477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figures.pres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797" y="1346890"/>
            <a:ext cx="4175896" cy="4583300"/>
          </a:xfrm>
          <a:prstGeom prst="rect">
            <a:avLst/>
          </a:prstGeom>
        </p:spPr>
      </p:pic>
      <p:pic>
        <p:nvPicPr>
          <p:cNvPr id="18" name="Picture 17" descr="figures.pre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79" y="1514864"/>
            <a:ext cx="4023360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43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961E-7 3.8499E-6 L -0.27093 0.0018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6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859E-6 3.8499E-6 L -0.49635 3.8499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58868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Ran on </a:t>
            </a:r>
          </a:p>
          <a:p>
            <a:pPr lvl="1"/>
            <a:r>
              <a:rPr lang="en-US" dirty="0" smtClean="0"/>
              <a:t>Intel Core2 Duo CPU running Ubuntu 10.4</a:t>
            </a:r>
          </a:p>
          <a:p>
            <a:pPr lvl="1"/>
            <a:r>
              <a:rPr lang="en-US" dirty="0" smtClean="0"/>
              <a:t>NVIDIA GeForce GTX 470 with CUDA 3.0</a:t>
            </a:r>
          </a:p>
          <a:p>
            <a:r>
              <a:rPr lang="en-US" dirty="0" smtClean="0"/>
              <a:t>OpenGL</a:t>
            </a:r>
          </a:p>
          <a:p>
            <a:pPr marL="342900" lvl="1" indent="-342900">
              <a:buFont typeface="Arial"/>
              <a:buChar char="•"/>
            </a:pPr>
            <a:r>
              <a:rPr lang="en-US" dirty="0" err="1" smtClean="0"/>
              <a:t>Templated</a:t>
            </a:r>
            <a:r>
              <a:rPr lang="en-US" dirty="0" smtClean="0"/>
              <a:t> </a:t>
            </a:r>
            <a:r>
              <a:rPr lang="en-US" dirty="0"/>
              <a:t>Portable I/O Environment (TPIE</a:t>
            </a:r>
            <a:r>
              <a:rPr lang="en-US" dirty="0" smtClean="0"/>
              <a:t>) for interacting with disk efficiently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588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NNI </a:t>
            </a:r>
            <a:r>
              <a:rPr lang="en-US" dirty="0" smtClean="0"/>
              <a:t>Batch Query </a:t>
            </a:r>
            <a:r>
              <a:rPr lang="en-US" dirty="0"/>
              <a:t>Processing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34</a:t>
            </a:fld>
            <a:endParaRPr lang="en-US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049688348"/>
              </p:ext>
            </p:extLst>
          </p:nvPr>
        </p:nvGraphicFramePr>
        <p:xfrm>
          <a:off x="430096" y="1508197"/>
          <a:ext cx="2853099" cy="5032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465906" y="1376634"/>
            <a:ext cx="5436252" cy="5235060"/>
          </a:xfrm>
        </p:spPr>
        <p:txBody>
          <a:bodyPr>
            <a:normAutofit/>
          </a:bodyPr>
          <a:lstStyle/>
          <a:p>
            <a:r>
              <a:rPr lang="en-US" dirty="0" smtClean="0"/>
              <a:t>Optimize GPU to CPU communication</a:t>
            </a:r>
          </a:p>
          <a:p>
            <a:pPr lvl="1"/>
            <a:r>
              <a:rPr lang="en-US" dirty="0" smtClean="0"/>
              <a:t>Transferring color buffers between GPU and CPU memory is slow</a:t>
            </a:r>
          </a:p>
          <a:p>
            <a:pPr lvl="1"/>
            <a:r>
              <a:rPr lang="en-US" dirty="0" smtClean="0"/>
              <a:t>For each query we have </a:t>
            </a:r>
            <a:r>
              <a:rPr lang="en-US" dirty="0" smtClean="0"/>
              <a:t>a multiple pixels</a:t>
            </a:r>
            <a:endParaRPr lang="en-US" dirty="0" smtClean="0"/>
          </a:p>
          <a:p>
            <a:pPr lvl="1"/>
            <a:r>
              <a:rPr lang="en-US" dirty="0" smtClean="0"/>
              <a:t>Transferring </a:t>
            </a:r>
            <a:r>
              <a:rPr lang="en-US" dirty="0" smtClean="0">
                <a:solidFill>
                  <a:srgbClr val="C0504D"/>
                </a:solidFill>
              </a:rPr>
              <a:t>extra data</a:t>
            </a:r>
          </a:p>
          <a:p>
            <a:pPr lvl="1"/>
            <a:r>
              <a:rPr lang="en-US" dirty="0" smtClean="0"/>
              <a:t>Perform </a:t>
            </a:r>
            <a:r>
              <a:rPr lang="en-US" dirty="0" err="1" smtClean="0">
                <a:latin typeface="Courier"/>
                <a:cs typeface="Courier"/>
              </a:rPr>
              <a:t>BufferAnalysis</a:t>
            </a:r>
            <a:r>
              <a:rPr lang="en-US" dirty="0" smtClean="0"/>
              <a:t> with CUDA directly </a:t>
            </a:r>
            <a:r>
              <a:rPr lang="en-US" dirty="0" smtClean="0">
                <a:solidFill>
                  <a:srgbClr val="C0504D"/>
                </a:solidFill>
              </a:rPr>
              <a:t>on GPU</a:t>
            </a:r>
          </a:p>
          <a:p>
            <a:pPr lvl="1"/>
            <a:r>
              <a:rPr lang="en-US" dirty="0" smtClean="0"/>
              <a:t>Only transfer one value for each query point</a:t>
            </a:r>
          </a:p>
        </p:txBody>
      </p:sp>
      <p:sp>
        <p:nvSpPr>
          <p:cNvPr id="8" name="Rectangle 7"/>
          <p:cNvSpPr/>
          <p:nvPr/>
        </p:nvSpPr>
        <p:spPr>
          <a:xfrm rot="20695984">
            <a:off x="-299094" y="2290911"/>
            <a:ext cx="1871043" cy="5847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SLOW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20695984">
            <a:off x="-158563" y="4556205"/>
            <a:ext cx="1871043" cy="5847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SLOW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875158379"/>
              </p:ext>
            </p:extLst>
          </p:nvPr>
        </p:nvGraphicFramePr>
        <p:xfrm>
          <a:off x="440062" y="1492729"/>
          <a:ext cx="2853099" cy="5032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031489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700" fill="hold"/>
                                        <p:tgtEl>
                                          <p:spTgt spid="7">
                                            <p:graphicEl>
                                              <a:dgm id="{BEE11E83-0AB3-0445-B8ED-157A2D50BB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700" fill="hold"/>
                                        <p:tgtEl>
                                          <p:spTgt spid="7">
                                            <p:graphicEl>
                                              <a:dgm id="{BEE11E83-0AB3-0445-B8ED-157A2D50BB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700" fill="hold"/>
                                        <p:tgtEl>
                                          <p:spTgt spid="7">
                                            <p:graphicEl>
                                              <a:dgm id="{BEE11E83-0AB3-0445-B8ED-157A2D50BB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700" fill="hold"/>
                                        <p:tgtEl>
                                          <p:spTgt spid="7">
                                            <p:graphicEl>
                                              <a:dgm id="{D53F695F-F812-734F-BEF0-3354179A99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700" fill="hold"/>
                                        <p:tgtEl>
                                          <p:spTgt spid="7">
                                            <p:graphicEl>
                                              <a:dgm id="{D53F695F-F812-734F-BEF0-3354179A99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700" fill="hold"/>
                                        <p:tgtEl>
                                          <p:spTgt spid="7">
                                            <p:graphicEl>
                                              <a:dgm id="{D53F695F-F812-734F-BEF0-3354179A99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graphicEl>
                                              <a:dgm id="{BEE11E83-0AB3-0445-B8ED-157A2D50BB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EE11E83-0AB3-0445-B8ED-157A2D50BB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">
                                            <p:graphicEl>
                                              <a:dgm id="{E3AFE8C7-0CD8-6847-BC99-E9C9F63463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3AFE8C7-0CD8-6847-BC99-E9C9F63463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>
                                            <p:graphicEl>
                                              <a:dgm id="{D53F695F-F812-734F-BEF0-3354179A99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53F695F-F812-734F-BEF0-3354179A99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7">
                                            <p:graphicEl>
                                              <a:dgm id="{04F941B0-1CDD-ED44-89D1-976EFF2A0D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4F941B0-1CDD-ED44-89D1-976EFF2A0D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>
                                            <p:graphicEl>
                                              <a:dgm id="{75BEBFE7-0799-8F45-9BB4-38240387BC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5BEBFE7-0799-8F45-9BB4-38240387BC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">
                                            <p:graphicEl>
                                              <a:dgm id="{75710544-DF41-254E-BCBD-A16485CC8C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5710544-DF41-254E-BCBD-A16485CC8C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graphicEl>
                                              <a:dgm id="{AC13792B-2690-9C44-B004-FAF5D99E90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C13792B-2690-9C44-B004-FAF5D99E90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>
                                            <p:graphicEl>
                                              <a:dgm id="{3213669D-5059-1C43-9C85-ECFA4B71AE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213669D-5059-1C43-9C85-ECFA4B71AE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">
                                            <p:graphicEl>
                                              <a:dgm id="{D41AF0D6-08D1-9044-AEC0-69537F27C8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41AF0D6-08D1-9044-AEC0-69537F27C8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/>
        </p:bldSub>
      </p:bldGraphic>
      <p:bldGraphic spid="7" grpId="1">
        <p:bldSub>
          <a:bldDgm/>
        </p:bldSub>
      </p:bldGraphic>
      <p:bldGraphic spid="7" grpId="2">
        <p:bldSub>
          <a:bldDgm/>
        </p:bldSub>
      </p:bldGraphic>
      <p:bldP spid="8" grpId="0"/>
      <p:bldP spid="8" grpId="1"/>
      <p:bldP spid="9" grpId="0"/>
      <p:bldP spid="9" grpId="1"/>
      <p:bldGraphic spid="10" grpId="0">
        <p:bldAsOne/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7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Tests</a:t>
            </a:r>
            <a:endParaRPr lang="en-US" dirty="0"/>
          </a:p>
        </p:txBody>
      </p:sp>
      <p:pic>
        <p:nvPicPr>
          <p:cNvPr id="2052" name="Picture 4" descr="http://www2.jpl.nasa.gov/srtm/images/bin/srtm_covmap_h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478" y="1294799"/>
            <a:ext cx="8792308" cy="47625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 bwMode="auto">
          <a:xfrm>
            <a:off x="4771407" y="1880828"/>
            <a:ext cx="598220" cy="540060"/>
          </a:xfrm>
          <a:prstGeom prst="rect">
            <a:avLst/>
          </a:prstGeom>
          <a:noFill/>
          <a:ln w="38100" cmpd="sng">
            <a:solidFill>
              <a:srgbClr val="4F81BD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SzTx/>
              <a:buFont typeface="Wingdings" pitchFamily="2" charset="2"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Line Callout 1 3"/>
          <p:cNvSpPr/>
          <p:nvPr/>
        </p:nvSpPr>
        <p:spPr>
          <a:xfrm>
            <a:off x="6089038" y="1294800"/>
            <a:ext cx="2854748" cy="1113514"/>
          </a:xfrm>
          <a:prstGeom prst="borderCallout1">
            <a:avLst>
              <a:gd name="adj1" fmla="val 50396"/>
              <a:gd name="adj2" fmla="val 843"/>
              <a:gd name="adj3" fmla="val 86124"/>
              <a:gd name="adj4" fmla="val -25760"/>
            </a:avLst>
          </a:prstGeom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Denmark (DKPART):</a:t>
            </a:r>
            <a:endParaRPr lang="en-US" dirty="0"/>
          </a:p>
          <a:p>
            <a:pPr lvl="1"/>
            <a:r>
              <a:rPr lang="en-US" dirty="0" smtClean="0"/>
              <a:t>27 GB</a:t>
            </a:r>
            <a:endParaRPr lang="en-US" dirty="0"/>
          </a:p>
          <a:p>
            <a:pPr lvl="1"/>
            <a:r>
              <a:rPr lang="en-US" dirty="0" smtClean="0"/>
              <a:t>1 billion </a:t>
            </a:r>
            <a:r>
              <a:rPr lang="en-US" dirty="0"/>
              <a:t>data </a:t>
            </a:r>
            <a:r>
              <a:rPr lang="en-US" dirty="0" smtClean="0"/>
              <a:t>points</a:t>
            </a:r>
          </a:p>
          <a:p>
            <a:pPr lvl="1"/>
            <a:r>
              <a:rPr lang="en-US" dirty="0" smtClean="0"/>
              <a:t>900 km</a:t>
            </a:r>
            <a:r>
              <a:rPr lang="en-US" baseline="30000" dirty="0" smtClean="0"/>
              <a:t>2</a:t>
            </a:r>
            <a:r>
              <a:rPr lang="en-US" dirty="0" smtClean="0"/>
              <a:t> region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896612" y="2540210"/>
            <a:ext cx="476264" cy="396908"/>
          </a:xfrm>
          <a:prstGeom prst="rect">
            <a:avLst/>
          </a:prstGeom>
          <a:noFill/>
          <a:ln w="38100" cmpd="sng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ine Callout 2 5"/>
          <p:cNvSpPr/>
          <p:nvPr/>
        </p:nvSpPr>
        <p:spPr>
          <a:xfrm>
            <a:off x="5057478" y="3608205"/>
            <a:ext cx="3013824" cy="1202064"/>
          </a:xfrm>
          <a:prstGeom prst="borderCallout2">
            <a:avLst>
              <a:gd name="adj1" fmla="val -2413"/>
              <a:gd name="adj2" fmla="val 72555"/>
              <a:gd name="adj3" fmla="val -38797"/>
              <a:gd name="adj4" fmla="val 72668"/>
              <a:gd name="adj5" fmla="val -64042"/>
              <a:gd name="adj6" fmla="val 44700"/>
            </a:avLst>
          </a:prstGeom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Afghanistan:</a:t>
            </a:r>
            <a:endParaRPr lang="en-US" dirty="0"/>
          </a:p>
          <a:p>
            <a:pPr lvl="1"/>
            <a:r>
              <a:rPr lang="en-US" dirty="0"/>
              <a:t>3.5 gigabytes</a:t>
            </a:r>
          </a:p>
          <a:p>
            <a:pPr lvl="1"/>
            <a:r>
              <a:rPr lang="en-US" dirty="0"/>
              <a:t>186 million data </a:t>
            </a:r>
            <a:r>
              <a:rPr lang="en-US" dirty="0" smtClean="0"/>
              <a:t>points</a:t>
            </a:r>
          </a:p>
          <a:p>
            <a:pPr lvl="1"/>
            <a:r>
              <a:rPr lang="en-US" dirty="0" smtClean="0"/>
              <a:t>4 </a:t>
            </a:r>
            <a:r>
              <a:rPr lang="en-US" dirty="0"/>
              <a:t>km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n-US" dirty="0" smtClean="0"/>
              <a:t>region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687494" y="2540210"/>
            <a:ext cx="362868" cy="294846"/>
          </a:xfrm>
          <a:prstGeom prst="rect">
            <a:avLst/>
          </a:prstGeom>
          <a:noFill/>
          <a:ln w="38100" cmpd="sng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ine Callout 2 7"/>
          <p:cNvSpPr/>
          <p:nvPr/>
        </p:nvSpPr>
        <p:spPr>
          <a:xfrm>
            <a:off x="1077265" y="3787635"/>
            <a:ext cx="3220457" cy="1258765"/>
          </a:xfrm>
          <a:prstGeom prst="borderCallout2">
            <a:avLst>
              <a:gd name="adj1" fmla="val -2872"/>
              <a:gd name="adj2" fmla="val 25118"/>
              <a:gd name="adj3" fmla="val -56926"/>
              <a:gd name="adj4" fmla="val 25586"/>
              <a:gd name="adj5" fmla="val -84797"/>
              <a:gd name="adj6" fmla="val 49108"/>
            </a:avLst>
          </a:prstGeom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Fort Leonard Wood (Missouri)</a:t>
            </a:r>
          </a:p>
          <a:p>
            <a:pPr lvl="1"/>
            <a:r>
              <a:rPr lang="en-US" dirty="0"/>
              <a:t>57 </a:t>
            </a:r>
            <a:r>
              <a:rPr lang="en-US" dirty="0" smtClean="0"/>
              <a:t>GB</a:t>
            </a:r>
            <a:endParaRPr lang="en-US" dirty="0"/>
          </a:p>
          <a:p>
            <a:pPr lvl="1"/>
            <a:r>
              <a:rPr lang="en-US" dirty="0"/>
              <a:t>2.2 billion data </a:t>
            </a:r>
            <a:r>
              <a:rPr lang="en-US" dirty="0" smtClean="0"/>
              <a:t>points</a:t>
            </a:r>
          </a:p>
          <a:p>
            <a:pPr lvl="1"/>
            <a:r>
              <a:rPr lang="en-US" dirty="0" smtClean="0"/>
              <a:t>600 </a:t>
            </a:r>
            <a:r>
              <a:rPr lang="en-US" dirty="0"/>
              <a:t>km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n-US" dirty="0" smtClean="0"/>
              <a:t>region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508497" y="6057299"/>
            <a:ext cx="19940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Source: NASA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38983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595959"/>
                </a:solidFill>
              </a:rPr>
              <a:t>Data from COWI </a:t>
            </a:r>
            <a:r>
              <a:rPr lang="en-US" dirty="0" smtClean="0">
                <a:solidFill>
                  <a:srgbClr val="595959"/>
                </a:solidFill>
              </a:rPr>
              <a:t>A/S and the Army Research </a:t>
            </a:r>
            <a:r>
              <a:rPr lang="en-US" dirty="0" smtClean="0">
                <a:solidFill>
                  <a:srgbClr val="595959"/>
                </a:solidFill>
              </a:rPr>
              <a:t>Office</a:t>
            </a:r>
            <a:endParaRPr lang="en-US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9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5" grpId="0" animBg="1"/>
      <p:bldP spid="6" grpId="0" animBg="1"/>
      <p:bldP spid="7" grpId="0" animBg="1"/>
      <p:bldP spid="8" grpId="0" animBg="1"/>
      <p:bldP spid="30" grpId="2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- Efficiency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5975382"/>
              </p:ext>
            </p:extLst>
          </p:nvPr>
        </p:nvGraphicFramePr>
        <p:xfrm>
          <a:off x="457200" y="1600200"/>
          <a:ext cx="82296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8550"/>
                <a:gridCol w="1616250"/>
                <a:gridCol w="1811521"/>
                <a:gridCol w="2303279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Afghanistan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DKPART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Fort</a:t>
                      </a:r>
                      <a:r>
                        <a:rPr lang="en-US" baseline="0" dirty="0" smtClean="0"/>
                        <a:t> Leonard Wood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Size</a:t>
                      </a:r>
                      <a:r>
                        <a:rPr lang="en-US" baseline="0" dirty="0" smtClean="0"/>
                        <a:t> of input (10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1038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2180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Size of output (10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5698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66729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122305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36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79212" y="5891401"/>
            <a:ext cx="1972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Times in seconds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731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- Efficiency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6228825"/>
              </p:ext>
            </p:extLst>
          </p:nvPr>
        </p:nvGraphicFramePr>
        <p:xfrm>
          <a:off x="457200" y="1600200"/>
          <a:ext cx="8229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8550"/>
                <a:gridCol w="1616250"/>
                <a:gridCol w="1811521"/>
                <a:gridCol w="2303279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Afghanistan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DKPART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Fort</a:t>
                      </a:r>
                      <a:r>
                        <a:rPr lang="en-US" baseline="0" dirty="0" smtClean="0"/>
                        <a:t> Leonard Wood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Size</a:t>
                      </a:r>
                      <a:r>
                        <a:rPr lang="en-US" baseline="0" dirty="0" smtClean="0"/>
                        <a:t> of input (10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1038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2180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Size of output (10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5698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66729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122305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Linear Interpolation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962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7377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20307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37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79212" y="5891401"/>
            <a:ext cx="1972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Times in seconds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696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- Efficiency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797542"/>
              </p:ext>
            </p:extLst>
          </p:nvPr>
        </p:nvGraphicFramePr>
        <p:xfrm>
          <a:off x="457200" y="1600200"/>
          <a:ext cx="82296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8550"/>
                <a:gridCol w="1616250"/>
                <a:gridCol w="1811521"/>
                <a:gridCol w="2303279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Afghanistan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DKPART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Fort</a:t>
                      </a:r>
                      <a:r>
                        <a:rPr lang="en-US" baseline="0" dirty="0" smtClean="0"/>
                        <a:t> Leonard Wood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Size</a:t>
                      </a:r>
                      <a:r>
                        <a:rPr lang="en-US" baseline="0" dirty="0" smtClean="0"/>
                        <a:t> of input (10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1038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2180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Size of output (10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5698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66729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122305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Linear Interpolation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962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7377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20307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NNI without CUDA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1252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14323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11164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       Binning Time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91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569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1036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       Interpolation Time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1161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13754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10128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38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79212" y="5891401"/>
            <a:ext cx="1972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Times in seconds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696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Elevation Model (DEM)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LiDAR</a:t>
            </a:r>
            <a:r>
              <a:rPr lang="en-US" dirty="0" smtClean="0"/>
              <a:t> data is just a point cloud</a:t>
            </a:r>
          </a:p>
          <a:p>
            <a:r>
              <a:rPr lang="en-US" dirty="0" smtClean="0"/>
              <a:t>Create simpler models that are easier to process</a:t>
            </a:r>
          </a:p>
          <a:p>
            <a:r>
              <a:rPr lang="en-US" dirty="0" smtClean="0"/>
              <a:t>Modeled as a </a:t>
            </a:r>
            <a:r>
              <a:rPr lang="en-US" dirty="0" smtClean="0">
                <a:solidFill>
                  <a:srgbClr val="C0504D"/>
                </a:solidFill>
              </a:rPr>
              <a:t>grid DEM</a:t>
            </a:r>
          </a:p>
          <a:p>
            <a:r>
              <a:rPr lang="en-US" dirty="0" smtClean="0"/>
              <a:t>Grid requires </a:t>
            </a:r>
            <a:r>
              <a:rPr lang="en-US" dirty="0" smtClean="0">
                <a:solidFill>
                  <a:srgbClr val="C0504D"/>
                </a:solidFill>
              </a:rPr>
              <a:t>interpolation</a:t>
            </a:r>
            <a:r>
              <a:rPr lang="en-US" dirty="0" smtClean="0"/>
              <a:t> at grid points</a:t>
            </a:r>
          </a:p>
          <a:p>
            <a:r>
              <a:rPr lang="en-US" dirty="0" smtClean="0"/>
              <a:t>Used in many GIS applications</a:t>
            </a:r>
          </a:p>
          <a:p>
            <a:pPr lvl="1"/>
            <a:r>
              <a:rPr lang="en-US" dirty="0" smtClean="0"/>
              <a:t>Hydrology, contouring, noise computations, line-of sight, city planning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46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- Efficiency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1386989"/>
              </p:ext>
            </p:extLst>
          </p:nvPr>
        </p:nvGraphicFramePr>
        <p:xfrm>
          <a:off x="457200" y="1600200"/>
          <a:ext cx="82296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8550"/>
                <a:gridCol w="1616250"/>
                <a:gridCol w="1811521"/>
                <a:gridCol w="2303279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Afghanistan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DKPART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Fort</a:t>
                      </a:r>
                      <a:r>
                        <a:rPr lang="en-US" baseline="0" dirty="0" smtClean="0"/>
                        <a:t> Leonard Wood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Size</a:t>
                      </a:r>
                      <a:r>
                        <a:rPr lang="en-US" baseline="0" dirty="0" smtClean="0"/>
                        <a:t> of input (10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1038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2180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Size of output (10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5698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66729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122305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Linear Interpolation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962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7377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20307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NNI without CUDA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1252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14323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11164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NNI with CUDA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1238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2190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       Binning Time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67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558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1030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       Interpolation Time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96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680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1160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39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79212" y="5891401"/>
            <a:ext cx="1972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Times in seconds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805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- Efficiency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3328909"/>
              </p:ext>
            </p:extLst>
          </p:nvPr>
        </p:nvGraphicFramePr>
        <p:xfrm>
          <a:off x="457200" y="1600200"/>
          <a:ext cx="82296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8550"/>
                <a:gridCol w="1616250"/>
                <a:gridCol w="1811521"/>
                <a:gridCol w="2303279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Afghanistan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DKPART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Fort</a:t>
                      </a:r>
                      <a:r>
                        <a:rPr lang="en-US" baseline="0" dirty="0" smtClean="0"/>
                        <a:t> Leonard Wood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Size</a:t>
                      </a:r>
                      <a:r>
                        <a:rPr lang="en-US" baseline="0" dirty="0" smtClean="0"/>
                        <a:t> of input (10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1038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2180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Size of output (10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5698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66729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122305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Linear Interpolation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962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7377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20307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NNI without CUDA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1252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14323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11164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NNI with CUDA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163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1238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2190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       Binning Time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67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558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1030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       Interpolation Time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96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680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1160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40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79212" y="5891401"/>
            <a:ext cx="1972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Times in seconds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333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- Quality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en-US" dirty="0" smtClean="0"/>
              <a:t>Afghanistan</a:t>
            </a:r>
          </a:p>
          <a:p>
            <a:pPr algn="ctr"/>
            <a:r>
              <a:rPr lang="en-US" dirty="0" smtClean="0"/>
              <a:t>all ground points</a:t>
            </a:r>
            <a:endParaRPr lang="en-US" dirty="0"/>
          </a:p>
        </p:txBody>
      </p:sp>
      <p:pic>
        <p:nvPicPr>
          <p:cNvPr id="7" name="Content Placeholder 6" descr="a2-all-contour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139"/>
          <a:stretch>
            <a:fillRect/>
          </a:stretch>
        </p:blipFill>
        <p:spPr/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en-US" dirty="0" smtClean="0"/>
              <a:t>Afghanistan</a:t>
            </a:r>
          </a:p>
          <a:p>
            <a:pPr algn="ctr"/>
            <a:r>
              <a:rPr lang="da-DK" dirty="0" err="1" smtClean="0"/>
              <a:t>sparse</a:t>
            </a:r>
            <a:r>
              <a:rPr lang="en-US" dirty="0" smtClean="0"/>
              <a:t> ground points</a:t>
            </a:r>
            <a:endParaRPr lang="en-US" dirty="0"/>
          </a:p>
        </p:txBody>
      </p:sp>
      <p:pic>
        <p:nvPicPr>
          <p:cNvPr id="8" name="Content Placeholder 7" descr="a2-contour-16th-3.pdf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" r="120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41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2839343" y="6374241"/>
            <a:ext cx="136923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835998" y="6670422"/>
            <a:ext cx="1369231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312925" y="6170552"/>
            <a:ext cx="582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NNI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312925" y="6488668"/>
            <a:ext cx="216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Linear Interpolation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832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NNI for grid DEMs on GPU</a:t>
            </a:r>
          </a:p>
          <a:p>
            <a:pPr lvl="1"/>
            <a:r>
              <a:rPr lang="en-US" dirty="0" smtClean="0"/>
              <a:t>Scalable</a:t>
            </a:r>
          </a:p>
          <a:p>
            <a:pPr lvl="1"/>
            <a:r>
              <a:rPr lang="en-US" dirty="0" smtClean="0"/>
              <a:t>Much faster</a:t>
            </a:r>
          </a:p>
          <a:p>
            <a:r>
              <a:rPr lang="en-US" dirty="0" smtClean="0"/>
              <a:t>Make region of influence more flexible</a:t>
            </a:r>
          </a:p>
          <a:p>
            <a:r>
              <a:rPr lang="en-US" dirty="0" smtClean="0"/>
              <a:t>Extend algorithm to 3D</a:t>
            </a:r>
          </a:p>
          <a:p>
            <a:pPr lvl="1"/>
            <a:r>
              <a:rPr lang="en-US" dirty="0" smtClean="0"/>
              <a:t>Spatial-temporal data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143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1353610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Questions?</a:t>
            </a:r>
            <a:endParaRPr lang="en-US" sz="4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43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425820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595959"/>
                </a:solidFill>
              </a:rPr>
              <a:t>a</a:t>
            </a:r>
            <a:r>
              <a:rPr lang="en-US" dirty="0" err="1" smtClean="0">
                <a:solidFill>
                  <a:srgbClr val="595959"/>
                </a:solidFill>
              </a:rPr>
              <a:t>lex.beutel@cs.duke.edu</a:t>
            </a:r>
            <a:endParaRPr lang="en-US" dirty="0" smtClean="0">
              <a:solidFill>
                <a:srgbClr val="595959"/>
              </a:solidFill>
            </a:endParaRPr>
          </a:p>
          <a:p>
            <a:pPr algn="ctr"/>
            <a:r>
              <a:rPr lang="en-US" dirty="0" smtClean="0">
                <a:solidFill>
                  <a:srgbClr val="595959"/>
                </a:solidFill>
              </a:rPr>
              <a:t>http://</a:t>
            </a:r>
            <a:r>
              <a:rPr lang="en-US" dirty="0" err="1" smtClean="0">
                <a:solidFill>
                  <a:srgbClr val="595959"/>
                </a:solidFill>
              </a:rPr>
              <a:t>alexbeutel.com</a:t>
            </a:r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32916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595959"/>
                </a:solidFill>
              </a:rPr>
              <a:t>Special thanks to </a:t>
            </a:r>
            <a:r>
              <a:rPr lang="en-US" dirty="0" err="1" smtClean="0">
                <a:solidFill>
                  <a:srgbClr val="595959"/>
                </a:solidFill>
              </a:rPr>
              <a:t>Pankaj</a:t>
            </a:r>
            <a:r>
              <a:rPr lang="en-US" dirty="0" smtClean="0">
                <a:solidFill>
                  <a:srgbClr val="595959"/>
                </a:solidFill>
              </a:rPr>
              <a:t> </a:t>
            </a:r>
            <a:r>
              <a:rPr lang="en-US" dirty="0" err="1" smtClean="0">
                <a:solidFill>
                  <a:srgbClr val="595959"/>
                </a:solidFill>
              </a:rPr>
              <a:t>Agarwal</a:t>
            </a:r>
            <a:r>
              <a:rPr lang="en-US" dirty="0" smtClean="0">
                <a:solidFill>
                  <a:srgbClr val="595959"/>
                </a:solidFill>
              </a:rPr>
              <a:t> and Thomas </a:t>
            </a:r>
            <a:r>
              <a:rPr lang="en-US" dirty="0" err="1" smtClean="0">
                <a:solidFill>
                  <a:srgbClr val="595959"/>
                </a:solidFill>
              </a:rPr>
              <a:t>Mølhave</a:t>
            </a:r>
            <a:r>
              <a:rPr lang="en-US" dirty="0" smtClean="0">
                <a:solidFill>
                  <a:srgbClr val="595959"/>
                </a:solidFill>
              </a:rPr>
              <a:t> for all their help</a:t>
            </a:r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94650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595959"/>
                </a:solidFill>
              </a:rPr>
              <a:t>Thanks to COWI A/S and the Army Research Office for access to data</a:t>
            </a:r>
            <a:endParaRPr lang="en-US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66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- Efficiency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6620378"/>
              </p:ext>
            </p:extLst>
          </p:nvPr>
        </p:nvGraphicFramePr>
        <p:xfrm>
          <a:off x="457200" y="1600200"/>
          <a:ext cx="8229600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8550"/>
                <a:gridCol w="1616250"/>
                <a:gridCol w="1811521"/>
                <a:gridCol w="2303279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Afghanistan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DKPART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Fort</a:t>
                      </a:r>
                      <a:r>
                        <a:rPr lang="en-US" baseline="0" dirty="0" smtClean="0"/>
                        <a:t> Leonard Wood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Size</a:t>
                      </a:r>
                      <a:r>
                        <a:rPr lang="en-US" baseline="0" dirty="0" smtClean="0"/>
                        <a:t> of input (10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1038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2180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Size of output (10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NNI with CUDA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1238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2190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       Binning Time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67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558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1030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       Interpolation Time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96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680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1160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NNI without CUDA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1252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14323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11164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       Binning Time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91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569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1036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       Interpolation Time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1161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13754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10128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Linear Interpolation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962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7377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20307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5698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66729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122305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44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79212" y="5891401"/>
            <a:ext cx="1972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Times in seconds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569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- Efficiency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8444070"/>
              </p:ext>
            </p:extLst>
          </p:nvPr>
        </p:nvGraphicFramePr>
        <p:xfrm>
          <a:off x="457200" y="1600200"/>
          <a:ext cx="82296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5017"/>
                <a:gridCol w="1359869"/>
                <a:gridCol w="1416063"/>
                <a:gridCol w="1719505"/>
                <a:gridCol w="1449146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Without CUDA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With CUDA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Grid Resolution (m.)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GPUVoronoi</a:t>
                      </a:r>
                      <a:r>
                        <a:rPr lang="en-US" dirty="0" smtClean="0"/>
                        <a:t>(</a:t>
                      </a:r>
                      <a:r>
                        <a:rPr lang="en-US" i="1" dirty="0" smtClean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Read</a:t>
                      </a:r>
                      <a:r>
                        <a:rPr lang="en-US" baseline="0" dirty="0" smtClean="0"/>
                        <a:t> C</a:t>
                      </a:r>
                      <a:r>
                        <a:rPr lang="en-US" baseline="30000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814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116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Draw Query Cones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5.84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6.96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Read C</a:t>
                      </a:r>
                      <a:r>
                        <a:rPr lang="en-US" baseline="30000" dirty="0" smtClean="0"/>
                        <a:t>2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875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Courier"/>
                          <a:cs typeface="Courier"/>
                        </a:rPr>
                        <a:t>BufferAnalysis</a:t>
                      </a:r>
                      <a:endParaRPr lang="en-US" dirty="0">
                        <a:latin typeface="Courier"/>
                        <a:cs typeface="Courie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9.57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0.46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Write Points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Total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2289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371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337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45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37967" y="5721297"/>
            <a:ext cx="1972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Times in seconds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438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- Efficiency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9190834"/>
              </p:ext>
            </p:extLst>
          </p:nvPr>
        </p:nvGraphicFramePr>
        <p:xfrm>
          <a:off x="457200" y="1600200"/>
          <a:ext cx="82296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5017"/>
                <a:gridCol w="1359869"/>
                <a:gridCol w="1416063"/>
                <a:gridCol w="1719505"/>
                <a:gridCol w="1449146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Without CUDA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With CUDA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Grid Resolution (m.)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GPUVoronoi</a:t>
                      </a:r>
                      <a:r>
                        <a:rPr lang="en-US" dirty="0" smtClean="0"/>
                        <a:t>(</a:t>
                      </a:r>
                      <a:r>
                        <a:rPr lang="en-US" i="1" dirty="0" smtClean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Read</a:t>
                      </a:r>
                      <a:r>
                        <a:rPr lang="en-US" baseline="0" dirty="0" smtClean="0"/>
                        <a:t> C</a:t>
                      </a:r>
                      <a:r>
                        <a:rPr lang="en-US" baseline="30000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814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116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Draw Query Cones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5.84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6.96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Read C</a:t>
                      </a:r>
                      <a:r>
                        <a:rPr lang="en-US" baseline="30000" dirty="0" smtClean="0"/>
                        <a:t>2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875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135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Courier"/>
                          <a:cs typeface="Courier"/>
                        </a:rPr>
                        <a:t>BufferAnalysis</a:t>
                      </a:r>
                      <a:endParaRPr lang="en-US" dirty="0">
                        <a:latin typeface="Courier"/>
                        <a:cs typeface="Courie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9.57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0.46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Write Points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Total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2289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371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337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46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37967" y="5721297"/>
            <a:ext cx="1972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Times in seconds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873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620"/>
            <a:ext cx="8229600" cy="1143000"/>
          </a:xfrm>
        </p:spPr>
        <p:txBody>
          <a:bodyPr/>
          <a:lstStyle/>
          <a:p>
            <a:r>
              <a:rPr lang="en-US" dirty="0" err="1" smtClean="0"/>
              <a:t>Voronoi</a:t>
            </a:r>
            <a:r>
              <a:rPr lang="en-US" dirty="0" smtClean="0"/>
              <a:t> Diagram</a:t>
            </a:r>
            <a:endParaRPr lang="en-US" dirty="0"/>
          </a:p>
        </p:txBody>
      </p:sp>
      <p:pic>
        <p:nvPicPr>
          <p:cNvPr id="5" name="Content Placeholder 4" descr="VDipe.pdf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1" r="7401"/>
          <a:stretch>
            <a:fillRect/>
          </a:stretch>
        </p:blipFill>
        <p:spPr>
          <a:xfrm>
            <a:off x="2668335" y="2007910"/>
            <a:ext cx="3488693" cy="3909695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47</a:t>
            </a:fld>
            <a:endParaRPr lang="en-US"/>
          </a:p>
        </p:txBody>
      </p:sp>
      <p:graphicFrame>
        <p:nvGraphicFramePr>
          <p:cNvPr id="7" name="Content Placeholder 6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05274509"/>
              </p:ext>
            </p:extLst>
          </p:nvPr>
        </p:nvGraphicFramePr>
        <p:xfrm>
          <a:off x="2376488" y="1262063"/>
          <a:ext cx="4378325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7" name="Equation" r:id="rId4" imgW="2349500" imgH="279400" progId="Equation.3">
                  <p:embed/>
                </p:oleObj>
              </mc:Choice>
              <mc:Fallback>
                <p:oleObj name="Equation" r:id="rId4" imgW="23495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76488" y="1262063"/>
                        <a:ext cx="4378325" cy="52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-53551" y="617168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Voronoi</a:t>
            </a:r>
            <a:r>
              <a:rPr lang="en-US" dirty="0" smtClean="0"/>
              <a:t> diagram, </a:t>
            </a:r>
            <a:r>
              <a:rPr lang="en-US" i="1" dirty="0" err="1" smtClean="0">
                <a:latin typeface="Times New Roman"/>
                <a:cs typeface="Times New Roman"/>
              </a:rPr>
              <a:t>Vor</a:t>
            </a:r>
            <a:r>
              <a:rPr lang="en-US" i="1" dirty="0" smtClean="0">
                <a:latin typeface="Times New Roman"/>
                <a:cs typeface="Times New Roman"/>
              </a:rPr>
              <a:t>(S)</a:t>
            </a:r>
            <a:r>
              <a:rPr lang="en-US" dirty="0" smtClean="0"/>
              <a:t>, is the planar subdivision induced by the </a:t>
            </a:r>
            <a:r>
              <a:rPr lang="en-US" dirty="0" err="1" smtClean="0"/>
              <a:t>Voronoi</a:t>
            </a:r>
            <a:r>
              <a:rPr lang="en-US" dirty="0" smtClean="0"/>
              <a:t> cells of </a:t>
            </a:r>
            <a:r>
              <a:rPr lang="en-US" i="1" dirty="0" smtClean="0">
                <a:latin typeface="Times New Roman"/>
                <a:cs typeface="Times New Roman"/>
              </a:rPr>
              <a:t>S</a:t>
            </a:r>
            <a:endParaRPr lang="en-US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58045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Dipe.pr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67" y="1838370"/>
            <a:ext cx="4495800" cy="4292600"/>
          </a:xfrm>
          <a:prstGeom prst="rect">
            <a:avLst/>
          </a:prstGeom>
        </p:spPr>
      </p:pic>
      <p:pic>
        <p:nvPicPr>
          <p:cNvPr id="8" name="Picture 7" descr="VDipe.pre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782" y="1868675"/>
            <a:ext cx="4495800" cy="4292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Natural Neighbor Interpolation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48</a:t>
            </a:fld>
            <a:endParaRPr lang="en-US"/>
          </a:p>
        </p:txBody>
      </p:sp>
      <p:graphicFrame>
        <p:nvGraphicFramePr>
          <p:cNvPr id="9" name="Content Placeholder 8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17308798"/>
              </p:ext>
            </p:extLst>
          </p:nvPr>
        </p:nvGraphicFramePr>
        <p:xfrm>
          <a:off x="4937508" y="2936023"/>
          <a:ext cx="4005056" cy="1521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73" name="Equation" r:id="rId5" imgW="2273300" imgH="863600" progId="Equation.3">
                  <p:embed/>
                </p:oleObj>
              </mc:Choice>
              <mc:Fallback>
                <p:oleObj name="Equation" r:id="rId5" imgW="2273300" imgH="863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37508" y="2936023"/>
                        <a:ext cx="4005056" cy="15216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VDipe.pres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04" y="1844276"/>
            <a:ext cx="4495800" cy="4292600"/>
          </a:xfrm>
          <a:prstGeom prst="rect">
            <a:avLst/>
          </a:prstGeom>
        </p:spPr>
      </p:pic>
      <p:pic>
        <p:nvPicPr>
          <p:cNvPr id="10" name="Picture 9" descr="VDipe.pres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67" y="1841942"/>
            <a:ext cx="44958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467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 Construction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0" y="1384735"/>
            <a:ext cx="4808007" cy="513589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Must interpolate value at each grid point</a:t>
            </a:r>
          </a:p>
          <a:p>
            <a:r>
              <a:rPr lang="en-US" dirty="0" smtClean="0"/>
              <a:t>Linear interpolation based on Delaunay triangulation [</a:t>
            </a:r>
            <a:r>
              <a:rPr lang="en-US" dirty="0" err="1" smtClean="0"/>
              <a:t>Agarwal</a:t>
            </a:r>
            <a:r>
              <a:rPr lang="en-US" dirty="0" smtClean="0"/>
              <a:t> et al. 2005]</a:t>
            </a:r>
          </a:p>
          <a:p>
            <a:pPr lvl="1"/>
            <a:r>
              <a:rPr lang="en-US" dirty="0" smtClean="0"/>
              <a:t>Simple but not smooth</a:t>
            </a:r>
          </a:p>
          <a:p>
            <a:pPr lvl="1"/>
            <a:r>
              <a:rPr lang="en-US" dirty="0" smtClean="0"/>
              <a:t>Relatively fast</a:t>
            </a:r>
          </a:p>
          <a:p>
            <a:r>
              <a:rPr lang="en-US" dirty="0" smtClean="0"/>
              <a:t>Regularized spline with tension (RST) [</a:t>
            </a:r>
            <a:r>
              <a:rPr lang="de-DE" dirty="0" err="1" smtClean="0"/>
              <a:t>Mitasova</a:t>
            </a:r>
            <a:r>
              <a:rPr lang="de-DE" dirty="0" smtClean="0"/>
              <a:t> </a:t>
            </a:r>
            <a:r>
              <a:rPr lang="en-US" dirty="0" smtClean="0"/>
              <a:t>et al. 1993]</a:t>
            </a:r>
          </a:p>
          <a:p>
            <a:pPr lvl="1"/>
            <a:r>
              <a:rPr lang="en-US" dirty="0" smtClean="0"/>
              <a:t>Uses high-order polynomials</a:t>
            </a:r>
          </a:p>
          <a:p>
            <a:pPr lvl="1"/>
            <a:r>
              <a:rPr lang="en-US" dirty="0" smtClean="0"/>
              <a:t>Better with sparse data</a:t>
            </a:r>
          </a:p>
          <a:p>
            <a:pPr lvl="1"/>
            <a:r>
              <a:rPr lang="en-US" dirty="0" smtClean="0"/>
              <a:t>Slow</a:t>
            </a:r>
          </a:p>
        </p:txBody>
      </p:sp>
      <p:pic>
        <p:nvPicPr>
          <p:cNvPr id="11" name="Content Placeholder 10" descr="2000px-Delaunay_Triangulation_(100_Points).svg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34" b="-6034"/>
          <a:stretch>
            <a:fillRect/>
          </a:stretch>
        </p:blipFill>
        <p:spPr>
          <a:xfrm>
            <a:off x="4897672" y="1588860"/>
            <a:ext cx="4038600" cy="4525963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4</a:t>
            </a:fld>
            <a:endParaRPr lang="en-US"/>
          </a:p>
        </p:txBody>
      </p:sp>
      <p:pic>
        <p:nvPicPr>
          <p:cNvPr id="2" name="Picture 1" descr="figures.pre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038" y="1750181"/>
            <a:ext cx="4176486" cy="417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15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Natural Neighbor Interpolation</a:t>
            </a:r>
            <a:endParaRPr lang="en-US" dirty="0"/>
          </a:p>
        </p:txBody>
      </p:sp>
      <p:pic>
        <p:nvPicPr>
          <p:cNvPr id="6" name="Content Placeholder 5" descr="VDipe.pdf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1" r="7401"/>
          <a:stretch>
            <a:fillRect/>
          </a:stretch>
        </p:blipFill>
        <p:spPr/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49</a:t>
            </a:fld>
            <a:endParaRPr lang="en-US"/>
          </a:p>
        </p:txBody>
      </p:sp>
      <p:graphicFrame>
        <p:nvGraphicFramePr>
          <p:cNvPr id="9" name="Content Placeholder 8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7076731"/>
              </p:ext>
            </p:extLst>
          </p:nvPr>
        </p:nvGraphicFramePr>
        <p:xfrm>
          <a:off x="4937508" y="2936023"/>
          <a:ext cx="4005056" cy="1521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16" name="Equation" r:id="rId4" imgW="2273300" imgH="863600" progId="Equation.3">
                  <p:embed/>
                </p:oleObj>
              </mc:Choice>
              <mc:Fallback>
                <p:oleObj name="Equation" r:id="rId4" imgW="2273300" imgH="863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37508" y="2936023"/>
                        <a:ext cx="4005056" cy="15216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0341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gures.pr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92" y="4436919"/>
            <a:ext cx="7118700" cy="20468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0617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Truncated </a:t>
            </a:r>
            <a:r>
              <a:rPr lang="en-US" dirty="0" err="1" smtClean="0"/>
              <a:t>Pixelized</a:t>
            </a:r>
            <a:r>
              <a:rPr lang="en-US" dirty="0" smtClean="0"/>
              <a:t> </a:t>
            </a:r>
            <a:r>
              <a:rPr lang="en-US" dirty="0" err="1" smtClean="0"/>
              <a:t>Voronoi</a:t>
            </a:r>
            <a:r>
              <a:rPr lang="en-US" dirty="0" smtClean="0"/>
              <a:t> Diagram</a:t>
            </a:r>
            <a:br>
              <a:rPr lang="en-US" dirty="0" smtClean="0"/>
            </a:br>
            <a:r>
              <a:rPr lang="en-US" dirty="0" err="1" smtClean="0"/>
              <a:t>TPVor</a:t>
            </a:r>
            <a:r>
              <a:rPr lang="en-US" dirty="0" smtClean="0"/>
              <a:t>(S)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Radius of cone </a:t>
            </a:r>
            <a:r>
              <a:rPr lang="en-US" i="1" dirty="0" smtClean="0">
                <a:latin typeface="Times New Roman"/>
                <a:cs typeface="Times New Roman"/>
              </a:rPr>
              <a:t>r</a:t>
            </a:r>
            <a:r>
              <a:rPr lang="en-US" dirty="0" smtClean="0"/>
              <a:t> defines region of influence</a:t>
            </a:r>
          </a:p>
          <a:p>
            <a:r>
              <a:rPr lang="en-US" dirty="0" smtClean="0"/>
              <a:t>If two points are </a:t>
            </a:r>
            <a:r>
              <a:rPr lang="en-US" i="1" dirty="0" smtClean="0">
                <a:latin typeface="Times New Roman"/>
                <a:cs typeface="Times New Roman"/>
              </a:rPr>
              <a:t>&gt;2r</a:t>
            </a:r>
            <a:r>
              <a:rPr lang="en-US" dirty="0" smtClean="0"/>
              <a:t> apart their cones can not overlap and they can not effect each other.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50</a:t>
            </a:fld>
            <a:endParaRPr lang="en-US"/>
          </a:p>
        </p:txBody>
      </p:sp>
      <p:pic>
        <p:nvPicPr>
          <p:cNvPr id="7" name="Picture 6" descr="figures.pr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438" y="5531588"/>
            <a:ext cx="6053627" cy="96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57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8395"/>
            <a:ext cx="8444958" cy="572265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Compared against linear interpolation based on Delaunay triangulation and RST</a:t>
            </a:r>
          </a:p>
          <a:p>
            <a:r>
              <a:rPr lang="en-US" dirty="0" smtClean="0"/>
              <a:t>Used </a:t>
            </a:r>
            <a:r>
              <a:rPr lang="en-US" i="1" dirty="0" smtClean="0">
                <a:latin typeface="Times New Roman"/>
                <a:cs typeface="Times New Roman"/>
              </a:rPr>
              <a:t>w</a:t>
            </a:r>
            <a:r>
              <a:rPr lang="en-US" dirty="0" smtClean="0">
                <a:latin typeface="Times New Roman"/>
                <a:cs typeface="Times New Roman"/>
              </a:rPr>
              <a:t>=32</a:t>
            </a:r>
            <a:r>
              <a:rPr lang="en-US" dirty="0" smtClean="0"/>
              <a:t>, 6-sided </a:t>
            </a:r>
            <a:r>
              <a:rPr lang="en-US" dirty="0" err="1" smtClean="0"/>
              <a:t>polyhedralcones</a:t>
            </a:r>
            <a:r>
              <a:rPr lang="en-US" dirty="0" smtClean="0"/>
              <a:t>, </a:t>
            </a:r>
            <a:r>
              <a:rPr lang="en-US" i="1" dirty="0" smtClean="0">
                <a:latin typeface="Times New Roman"/>
                <a:cs typeface="Times New Roman"/>
              </a:rPr>
              <a:t>r</a:t>
            </a:r>
            <a:r>
              <a:rPr lang="en-US" dirty="0" smtClean="0">
                <a:latin typeface="Times New Roman"/>
                <a:cs typeface="Times New Roman"/>
              </a:rPr>
              <a:t>=~20</a:t>
            </a:r>
            <a:r>
              <a:rPr lang="en-US" dirty="0" smtClean="0"/>
              <a:t> m</a:t>
            </a:r>
            <a:r>
              <a:rPr lang="en-US" i="1" dirty="0" smtClean="0"/>
              <a:t>.</a:t>
            </a:r>
            <a:endParaRPr lang="en-US" i="1" dirty="0" smtClean="0">
              <a:latin typeface="Times New Roman"/>
              <a:cs typeface="Times New Roman"/>
            </a:endParaRPr>
          </a:p>
          <a:p>
            <a:r>
              <a:rPr lang="en-US" dirty="0" smtClean="0"/>
              <a:t>Data sets</a:t>
            </a:r>
          </a:p>
          <a:p>
            <a:pPr lvl="1"/>
            <a:r>
              <a:rPr lang="en-US" dirty="0" smtClean="0"/>
              <a:t>DKPART – 1 billion data points over 10 </a:t>
            </a:r>
            <a:r>
              <a:rPr lang="en-US" sz="2400" dirty="0" smtClean="0"/>
              <a:t>x</a:t>
            </a:r>
            <a:r>
              <a:rPr lang="en-US" dirty="0" smtClean="0"/>
              <a:t> 90 km of Denmark data set (courtesy of COWI A/S).  27GB</a:t>
            </a:r>
          </a:p>
          <a:p>
            <a:pPr lvl="1"/>
            <a:r>
              <a:rPr lang="en-US" dirty="0" smtClean="0"/>
              <a:t>Afghanistan – 186 million data points over 4 km</a:t>
            </a:r>
            <a:r>
              <a:rPr lang="en-US" baseline="30000" dirty="0" smtClean="0"/>
              <a:t>2</a:t>
            </a:r>
            <a:r>
              <a:rPr lang="en-US" dirty="0" smtClean="0"/>
              <a:t> in </a:t>
            </a:r>
            <a:r>
              <a:rPr lang="en-US" dirty="0" err="1" smtClean="0"/>
              <a:t>Paktika</a:t>
            </a:r>
            <a:r>
              <a:rPr lang="en-US" dirty="0" smtClean="0"/>
              <a:t> province (provided by ARO). 3.5 GB</a:t>
            </a:r>
          </a:p>
          <a:p>
            <a:pPr lvl="1"/>
            <a:r>
              <a:rPr lang="en-US" dirty="0" smtClean="0"/>
              <a:t>Fort Leonard Wood – 2.2 billion points over 600 km</a:t>
            </a:r>
            <a:r>
              <a:rPr lang="en-US" baseline="30000" dirty="0" smtClean="0"/>
              <a:t>2</a:t>
            </a:r>
            <a:r>
              <a:rPr lang="en-US" dirty="0" smtClean="0"/>
              <a:t> in Missouri (provided by ARO).  57 GB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031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Handling Larger Grids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Algorithm is limited by size of GPU memory</a:t>
            </a:r>
          </a:p>
          <a:p>
            <a:r>
              <a:rPr lang="en-US" dirty="0" smtClean="0"/>
              <a:t>Maximum size grid in one pass is </a:t>
            </a:r>
            <a:r>
              <a:rPr lang="en-US" i="1" dirty="0" smtClean="0">
                <a:latin typeface="Times New Roman"/>
                <a:cs typeface="Times New Roman"/>
              </a:rPr>
              <a:t>μ</a:t>
            </a:r>
            <a:r>
              <a:rPr lang="en-US" dirty="0" smtClean="0">
                <a:latin typeface="Times New Roman"/>
                <a:cs typeface="Times New Roman"/>
              </a:rPr>
              <a:t> x </a:t>
            </a:r>
            <a:r>
              <a:rPr lang="en-US" i="1" dirty="0" smtClean="0">
                <a:latin typeface="Times New Roman"/>
                <a:cs typeface="Times New Roman"/>
              </a:rPr>
              <a:t>μ</a:t>
            </a:r>
          </a:p>
          <a:p>
            <a:r>
              <a:rPr lang="en-US" dirty="0" smtClean="0"/>
              <a:t>Divide grid into sub-grids of necessary size</a:t>
            </a:r>
          </a:p>
          <a:p>
            <a:r>
              <a:rPr lang="en-US" dirty="0" smtClean="0"/>
              <a:t>Using binning procedure for optimal I/O efficiency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Content Placeholder 5" descr="figures.pres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05" b="-7605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85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GPU Buffers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941135" y="1623938"/>
            <a:ext cx="40386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Depth buffer</a:t>
            </a:r>
          </a:p>
          <a:p>
            <a:pPr lvl="1"/>
            <a:endParaRPr lang="en-US" dirty="0" smtClean="0"/>
          </a:p>
          <a:p>
            <a:pPr lvl="1"/>
            <a:r>
              <a:rPr lang="hr-HR" i="1" dirty="0" smtClean="0">
                <a:latin typeface="Times New Roman"/>
                <a:cs typeface="Times New Roman"/>
              </a:rPr>
              <a:t>p</a:t>
            </a:r>
            <a:r>
              <a:rPr lang="hr-HR" i="1" baseline="-25000" dirty="0" smtClean="0">
                <a:latin typeface="Times New Roman"/>
                <a:cs typeface="Times New Roman"/>
              </a:rPr>
              <a:t>j</a:t>
            </a:r>
            <a:r>
              <a:rPr lang="en-US" dirty="0" smtClean="0"/>
              <a:t> is intersection of ray </a:t>
            </a:r>
            <a:r>
              <a:rPr lang="en-US" i="1" dirty="0" smtClean="0">
                <a:latin typeface="Times New Roman"/>
                <a:cs typeface="Times New Roman"/>
              </a:rPr>
              <a:t>oπ</a:t>
            </a:r>
            <a:r>
              <a:rPr lang="en-US" dirty="0" smtClean="0"/>
              <a:t> and </a:t>
            </a:r>
            <a:r>
              <a:rPr lang="en-US" i="1" dirty="0" err="1" smtClean="0">
                <a:latin typeface="Times New Roman"/>
                <a:cs typeface="Times New Roman"/>
              </a:rPr>
              <a:t>ω</a:t>
            </a:r>
            <a:r>
              <a:rPr lang="en-US" i="1" baseline="-25000" dirty="0" err="1" smtClean="0">
                <a:latin typeface="Times New Roman"/>
                <a:cs typeface="Times New Roman"/>
              </a:rPr>
              <a:t>j</a:t>
            </a:r>
            <a:endParaRPr lang="en-US" i="1" baseline="-25000" dirty="0" smtClean="0">
              <a:latin typeface="Times New Roman"/>
              <a:cs typeface="Times New Roman"/>
            </a:endParaRPr>
          </a:p>
          <a:p>
            <a:pPr lvl="1"/>
            <a:r>
              <a:rPr lang="en-US" dirty="0" smtClean="0"/>
              <a:t>Can set to read-only</a:t>
            </a:r>
          </a:p>
          <a:p>
            <a:r>
              <a:rPr lang="en-US" dirty="0" smtClean="0"/>
              <a:t>Color Buffer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l-GR" i="1" dirty="0" smtClean="0">
                <a:latin typeface="Times New Roman"/>
                <a:cs typeface="Times New Roman"/>
              </a:rPr>
              <a:t>α</a:t>
            </a:r>
            <a:r>
              <a:rPr lang="el-GR" i="1" baseline="-25000" dirty="0" smtClean="0">
                <a:latin typeface="Times New Roman"/>
                <a:cs typeface="Times New Roman"/>
              </a:rPr>
              <a:t>j</a:t>
            </a:r>
            <a:r>
              <a:rPr lang="en-US" baseline="-25000" dirty="0" smtClean="0"/>
              <a:t> </a:t>
            </a:r>
            <a:r>
              <a:rPr lang="en-US" dirty="0" smtClean="0"/>
              <a:t>is blending parameter</a:t>
            </a:r>
          </a:p>
          <a:p>
            <a:pPr lvl="1"/>
            <a:r>
              <a:rPr lang="el-GR" i="1" dirty="0" smtClean="0">
                <a:latin typeface="Times New Roman"/>
                <a:cs typeface="Times New Roman"/>
              </a:rPr>
              <a:t>χ</a:t>
            </a:r>
            <a:r>
              <a:rPr lang="el-GR" i="1" baseline="-25000" dirty="0" smtClean="0">
                <a:latin typeface="Times New Roman"/>
                <a:cs typeface="Times New Roman"/>
              </a:rPr>
              <a:t>j</a:t>
            </a:r>
            <a:r>
              <a:rPr lang="en-US" dirty="0" smtClean="0"/>
              <a:t> is color of </a:t>
            </a:r>
            <a:r>
              <a:rPr lang="en-US" i="1" dirty="0" err="1" smtClean="0">
                <a:latin typeface="Times New Roman"/>
                <a:cs typeface="Times New Roman"/>
              </a:rPr>
              <a:t>ω</a:t>
            </a:r>
            <a:r>
              <a:rPr lang="en-US" i="1" baseline="-25000" dirty="0" err="1" smtClean="0">
                <a:latin typeface="Times New Roman"/>
                <a:cs typeface="Times New Roman"/>
              </a:rPr>
              <a:t>j</a:t>
            </a:r>
            <a:endParaRPr lang="en-US" i="1" baseline="-25000" dirty="0" smtClean="0">
              <a:latin typeface="Times New Roman"/>
              <a:cs typeface="Times New Roman"/>
            </a:endParaRPr>
          </a:p>
          <a:p>
            <a:pPr lvl="1"/>
            <a:r>
              <a:rPr lang="en-US" dirty="0" smtClean="0"/>
              <a:t>Binary options such as bitwise-OR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53</a:t>
            </a:fld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1534413"/>
              </p:ext>
            </p:extLst>
          </p:nvPr>
        </p:nvGraphicFramePr>
        <p:xfrm>
          <a:off x="5768825" y="2085508"/>
          <a:ext cx="1748423" cy="505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11" name="Equation" r:id="rId3" imgW="1054100" imgH="304800" progId="Equation.3">
                  <p:embed/>
                </p:oleObj>
              </mc:Choice>
              <mc:Fallback>
                <p:oleObj name="Equation" r:id="rId3" imgW="10541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68825" y="2085508"/>
                        <a:ext cx="1748423" cy="5055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2388283"/>
              </p:ext>
            </p:extLst>
          </p:nvPr>
        </p:nvGraphicFramePr>
        <p:xfrm>
          <a:off x="5768825" y="4036950"/>
          <a:ext cx="1641893" cy="6283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12" name="Equation" r:id="rId5" imgW="1028700" imgH="393700" progId="Equation.3">
                  <p:embed/>
                </p:oleObj>
              </mc:Choice>
              <mc:Fallback>
                <p:oleObj name="Equation" r:id="rId5" imgW="10287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68825" y="4036950"/>
                        <a:ext cx="1641893" cy="6283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Content Placeholder 15" descr="try2.4.png"/>
          <p:cNvPicPr>
            <a:picLocks noGrp="1" noChangeAspect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82" r="-3582"/>
          <a:stretch>
            <a:fillRect/>
          </a:stretch>
        </p:blipFill>
        <p:spPr>
          <a:xfrm>
            <a:off x="1019129" y="1622676"/>
            <a:ext cx="4038600" cy="4525963"/>
          </a:xfrm>
        </p:spPr>
      </p:pic>
      <p:pic>
        <p:nvPicPr>
          <p:cNvPr id="17" name="Content Placeholder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76" y="1632381"/>
            <a:ext cx="4995153" cy="4488528"/>
          </a:xfrm>
          <a:prstGeom prst="rect">
            <a:avLst/>
          </a:prstGeom>
        </p:spPr>
      </p:pic>
      <p:pic>
        <p:nvPicPr>
          <p:cNvPr id="18" name="Picture 17" descr="an-eye-coloring-page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7575" y="4916789"/>
            <a:ext cx="438305" cy="280892"/>
          </a:xfrm>
          <a:prstGeom prst="rect">
            <a:avLst/>
          </a:prstGeom>
        </p:spPr>
      </p:pic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041252"/>
              </p:ext>
            </p:extLst>
          </p:nvPr>
        </p:nvGraphicFramePr>
        <p:xfrm>
          <a:off x="769040" y="2825035"/>
          <a:ext cx="373968" cy="397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13" name="Equation" r:id="rId10" imgW="203200" imgH="215900" progId="Equation.3">
                  <p:embed/>
                </p:oleObj>
              </mc:Choice>
              <mc:Fallback>
                <p:oleObj name="Equation" r:id="rId10" imgW="2032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69040" y="2825035"/>
                        <a:ext cx="373968" cy="3973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4056064"/>
              </p:ext>
            </p:extLst>
          </p:nvPr>
        </p:nvGraphicFramePr>
        <p:xfrm>
          <a:off x="3181350" y="6053138"/>
          <a:ext cx="327025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14" name="Equation" r:id="rId12" imgW="177800" imgH="203200" progId="Equation.3">
                  <p:embed/>
                </p:oleObj>
              </mc:Choice>
              <mc:Fallback>
                <p:oleObj name="Equation" r:id="rId12" imgW="177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181350" y="6053138"/>
                        <a:ext cx="327025" cy="373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652519" y="1654426"/>
            <a:ext cx="1690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Color Buffer </a:t>
            </a:r>
            <a:r>
              <a:rPr lang="en-US" i="1" dirty="0" smtClean="0">
                <a:latin typeface="Times New Roman"/>
                <a:cs typeface="Times New Roman"/>
              </a:rPr>
              <a:t>C</a:t>
            </a:r>
            <a:endParaRPr lang="en-US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25445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Handling Larger Grids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Algorithm is limited by size of GPU memory</a:t>
            </a:r>
          </a:p>
          <a:p>
            <a:r>
              <a:rPr lang="en-US" dirty="0"/>
              <a:t>Maximum </a:t>
            </a:r>
            <a:r>
              <a:rPr lang="en-US" dirty="0" smtClean="0"/>
              <a:t>sized </a:t>
            </a:r>
            <a:r>
              <a:rPr lang="en-US" dirty="0"/>
              <a:t>grid in one pass is </a:t>
            </a:r>
            <a:r>
              <a:rPr lang="en-US" i="1" dirty="0" smtClean="0">
                <a:latin typeface="Times New Roman"/>
                <a:cs typeface="Times New Roman"/>
              </a:rPr>
              <a:t>N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x </a:t>
            </a:r>
            <a:r>
              <a:rPr lang="en-US" i="1" dirty="0" smtClean="0">
                <a:latin typeface="Times New Roman"/>
                <a:cs typeface="Times New Roman"/>
              </a:rPr>
              <a:t>N</a:t>
            </a:r>
            <a:endParaRPr lang="en-US" i="1" dirty="0">
              <a:latin typeface="Times New Roman"/>
              <a:cs typeface="Times New Roman"/>
            </a:endParaRPr>
          </a:p>
          <a:p>
            <a:r>
              <a:rPr lang="en-US" dirty="0" smtClean="0"/>
              <a:t>Divide </a:t>
            </a:r>
            <a:r>
              <a:rPr lang="en-US" dirty="0"/>
              <a:t>grid into sub-</a:t>
            </a:r>
            <a:r>
              <a:rPr lang="en-US" dirty="0" smtClean="0"/>
              <a:t>grids </a:t>
            </a:r>
            <a:r>
              <a:rPr lang="en-US" dirty="0" smtClean="0">
                <a:latin typeface="Imprint MT Shadow"/>
                <a:cs typeface="Imprint MT Shadow"/>
              </a:rPr>
              <a:t>Q</a:t>
            </a:r>
            <a:r>
              <a:rPr lang="en-US" dirty="0" smtClean="0"/>
              <a:t> </a:t>
            </a:r>
            <a:r>
              <a:rPr lang="en-US" dirty="0"/>
              <a:t>of </a:t>
            </a:r>
            <a:r>
              <a:rPr lang="en-US" dirty="0" smtClean="0"/>
              <a:t>necessary size </a:t>
            </a:r>
            <a:r>
              <a:rPr lang="en-US" i="1" dirty="0" smtClean="0">
                <a:latin typeface="Times New Roman"/>
                <a:cs typeface="Times New Roman"/>
              </a:rPr>
              <a:t>μ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x </a:t>
            </a:r>
            <a:r>
              <a:rPr lang="en-US" i="1" dirty="0" smtClean="0">
                <a:latin typeface="Times New Roman"/>
                <a:cs typeface="Times New Roman"/>
              </a:rPr>
              <a:t>μ</a:t>
            </a:r>
            <a:r>
              <a:rPr lang="en-US" dirty="0" smtClean="0">
                <a:latin typeface="Arial"/>
                <a:cs typeface="Arial"/>
              </a:rPr>
              <a:t> with </a:t>
            </a:r>
            <a:r>
              <a:rPr lang="en-US" i="1" dirty="0" smtClean="0">
                <a:latin typeface="Times New Roman"/>
                <a:cs typeface="Times New Roman"/>
              </a:rPr>
              <a:t>μ=(N-4r/</a:t>
            </a:r>
            <a:r>
              <a:rPr lang="en-US" i="1" dirty="0" err="1" smtClean="0">
                <a:latin typeface="Times New Roman"/>
                <a:cs typeface="Times New Roman"/>
              </a:rPr>
              <a:t>ρ</a:t>
            </a:r>
            <a:r>
              <a:rPr lang="en-US" i="1" dirty="0" smtClean="0">
                <a:latin typeface="Times New Roman"/>
                <a:cs typeface="Times New Roman"/>
              </a:rPr>
              <a:t>)/s</a:t>
            </a:r>
            <a:endParaRPr lang="en-US" dirty="0" smtClean="0">
              <a:latin typeface="Arial"/>
              <a:cs typeface="Arial"/>
            </a:endParaRPr>
          </a:p>
          <a:p>
            <a:r>
              <a:rPr lang="en-US" dirty="0"/>
              <a:t>Using binning procedure for optimal I/O </a:t>
            </a:r>
            <a:r>
              <a:rPr lang="en-US" dirty="0" smtClean="0"/>
              <a:t>efficiency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46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I/O Efficient Binning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057" y="1600200"/>
            <a:ext cx="4592553" cy="502249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Have memory of size </a:t>
            </a:r>
            <a:r>
              <a:rPr lang="en-US" dirty="0" smtClean="0">
                <a:latin typeface="Monotype Corsiva"/>
                <a:cs typeface="Monotype Corsiva"/>
              </a:rPr>
              <a:t>M</a:t>
            </a:r>
            <a:r>
              <a:rPr lang="en-US" dirty="0" smtClean="0"/>
              <a:t> and we write to disk with blocks of size </a:t>
            </a:r>
            <a:r>
              <a:rPr lang="en-US" dirty="0" smtClean="0">
                <a:latin typeface="Monotype Corsiva"/>
                <a:cs typeface="Monotype Corsiva"/>
              </a:rPr>
              <a:t>B</a:t>
            </a:r>
          </a:p>
          <a:p>
            <a:r>
              <a:rPr lang="en-US" dirty="0" smtClean="0"/>
              <a:t>If </a:t>
            </a:r>
            <a:r>
              <a:rPr lang="en-US" i="1" dirty="0" smtClean="0">
                <a:latin typeface="Times New Roman"/>
                <a:cs typeface="Times New Roman"/>
              </a:rPr>
              <a:t>μ&gt;M</a:t>
            </a:r>
            <a:r>
              <a:rPr lang="en-US" dirty="0" smtClean="0">
                <a:latin typeface="Arial"/>
                <a:cs typeface="Arial"/>
              </a:rPr>
              <a:t> then </a:t>
            </a:r>
            <a:r>
              <a:rPr lang="en-US" i="1" dirty="0" smtClean="0">
                <a:latin typeface="Times New Roman"/>
                <a:cs typeface="Times New Roman"/>
              </a:rPr>
              <a:t>m=</a:t>
            </a:r>
            <a:r>
              <a:rPr lang="en-US" i="1" dirty="0">
                <a:latin typeface="Times New Roman"/>
                <a:cs typeface="Times New Roman"/>
              </a:rPr>
              <a:t>M/μ</a:t>
            </a:r>
            <a:r>
              <a:rPr lang="en-US" dirty="0" smtClean="0">
                <a:latin typeface="Arial"/>
                <a:cs typeface="Arial"/>
              </a:rPr>
              <a:t> and we need </a:t>
            </a:r>
            <a:r>
              <a:rPr lang="en-US" i="1" dirty="0" smtClean="0">
                <a:latin typeface="Times New Roman"/>
                <a:cs typeface="Times New Roman"/>
              </a:rPr>
              <a:t>m</a:t>
            </a:r>
            <a:r>
              <a:rPr lang="en-US" baseline="30000" dirty="0" smtClean="0">
                <a:latin typeface="Times New Roman"/>
                <a:cs typeface="Times New Roman"/>
              </a:rPr>
              <a:t>2</a:t>
            </a:r>
            <a:r>
              <a:rPr lang="en-US" dirty="0" smtClean="0">
                <a:latin typeface="Arial"/>
                <a:cs typeface="Arial"/>
              </a:rPr>
              <a:t> sub-grids</a:t>
            </a:r>
          </a:p>
          <a:p>
            <a:r>
              <a:rPr lang="en-US" dirty="0" smtClean="0"/>
              <a:t>Can hold at most </a:t>
            </a:r>
            <a:r>
              <a:rPr lang="en-US" dirty="0" smtClean="0">
                <a:latin typeface="Monotype Corsiva"/>
                <a:cs typeface="Monotype Corsiva"/>
              </a:rPr>
              <a:t>M/B</a:t>
            </a:r>
            <a:r>
              <a:rPr lang="en-US" dirty="0" smtClean="0"/>
              <a:t> streams in memory (holding </a:t>
            </a:r>
            <a:r>
              <a:rPr lang="en-US" dirty="0" smtClean="0">
                <a:latin typeface="Monotype Corsiva"/>
                <a:cs typeface="Monotype Corsiva"/>
              </a:rPr>
              <a:t>B</a:t>
            </a:r>
            <a:r>
              <a:rPr lang="en-US" dirty="0" smtClean="0"/>
              <a:t> points per stream in memory at a time)</a:t>
            </a:r>
          </a:p>
          <a:p>
            <a:r>
              <a:rPr lang="en-US" dirty="0" smtClean="0"/>
              <a:t>Partition into groups </a:t>
            </a:r>
            <a:r>
              <a:rPr lang="en-US" dirty="0" smtClean="0">
                <a:latin typeface="Imprint MT Shadow"/>
                <a:cs typeface="Imprint MT Shadow"/>
              </a:rPr>
              <a:t>P</a:t>
            </a:r>
            <a:r>
              <a:rPr lang="en-US" dirty="0" smtClean="0"/>
              <a:t> of </a:t>
            </a:r>
            <a:r>
              <a:rPr lang="en-US" dirty="0" smtClean="0">
                <a:latin typeface="Imprint MT Shadow"/>
                <a:cs typeface="Imprint MT Shadow"/>
              </a:rPr>
              <a:t>Q</a:t>
            </a:r>
            <a:r>
              <a:rPr lang="en-US" dirty="0" smtClean="0"/>
              <a:t> of size</a:t>
            </a:r>
            <a:r>
              <a:rPr lang="en-US" dirty="0"/>
              <a:t> </a:t>
            </a:r>
            <a:r>
              <a:rPr lang="en-US" i="1" dirty="0" smtClean="0">
                <a:latin typeface="Times New Roman"/>
                <a:cs typeface="Times New Roman"/>
              </a:rPr>
              <a:t>n=m/(</a:t>
            </a:r>
            <a:r>
              <a:rPr lang="en-US" dirty="0" smtClean="0">
                <a:latin typeface="Monotype Corsiva"/>
                <a:cs typeface="Monotype Corsiva"/>
              </a:rPr>
              <a:t>M</a:t>
            </a:r>
            <a:r>
              <a:rPr lang="en-US" dirty="0">
                <a:latin typeface="Monotype Corsiva"/>
                <a:cs typeface="Monotype Corsiva"/>
              </a:rPr>
              <a:t>/</a:t>
            </a:r>
            <a:r>
              <a:rPr lang="en-US" dirty="0" smtClean="0">
                <a:latin typeface="Monotype Corsiva"/>
                <a:cs typeface="Monotype Corsiva"/>
              </a:rPr>
              <a:t>B)</a:t>
            </a:r>
            <a:r>
              <a:rPr lang="en-US" baseline="30000" dirty="0" smtClean="0">
                <a:latin typeface="Monotype Corsiva"/>
                <a:cs typeface="Monotype Corsiva"/>
              </a:rPr>
              <a:t>1/2</a:t>
            </a:r>
            <a:endParaRPr lang="en-US" baseline="30000" dirty="0" smtClean="0"/>
          </a:p>
          <a:p>
            <a:r>
              <a:rPr lang="en-US" dirty="0" err="1" smtClean="0"/>
              <a:t>Recurse</a:t>
            </a:r>
            <a:r>
              <a:rPr lang="en-US" dirty="0" smtClean="0"/>
              <a:t> on </a:t>
            </a:r>
            <a:r>
              <a:rPr lang="en-US" dirty="0" smtClean="0">
                <a:latin typeface="Imprint MT Shadow"/>
                <a:cs typeface="Imprint MT Shadow"/>
              </a:rPr>
              <a:t>P</a:t>
            </a:r>
          </a:p>
          <a:p>
            <a:r>
              <a:rPr lang="en-US" dirty="0" smtClean="0"/>
              <a:t>Depth of recursion is </a:t>
            </a:r>
            <a:br>
              <a:rPr lang="en-US" dirty="0" smtClean="0"/>
            </a:br>
            <a:r>
              <a:rPr lang="en-US" i="1" dirty="0" smtClean="0">
                <a:latin typeface="Times New Roman"/>
                <a:cs typeface="Times New Roman"/>
              </a:rPr>
              <a:t>O</a:t>
            </a:r>
            <a:r>
              <a:rPr lang="en-US" dirty="0" smtClean="0">
                <a:latin typeface="Times New Roman"/>
                <a:cs typeface="Times New Roman"/>
              </a:rPr>
              <a:t>(</a:t>
            </a:r>
            <a:r>
              <a:rPr lang="en-US" dirty="0" err="1" smtClean="0">
                <a:latin typeface="Times New Roman"/>
                <a:cs typeface="Times New Roman"/>
              </a:rPr>
              <a:t>log</a:t>
            </a:r>
            <a:r>
              <a:rPr lang="en-US" baseline="-25000" dirty="0" err="1" smtClean="0">
                <a:latin typeface="Monotype Corsiva"/>
                <a:cs typeface="Monotype Corsiva"/>
              </a:rPr>
              <a:t>M</a:t>
            </a:r>
            <a:r>
              <a:rPr lang="en-US" baseline="-25000" dirty="0">
                <a:latin typeface="Monotype Corsiva"/>
                <a:cs typeface="Monotype Corsiva"/>
              </a:rPr>
              <a:t>/B</a:t>
            </a:r>
            <a:r>
              <a:rPr lang="en-US" i="1" dirty="0" smtClean="0">
                <a:latin typeface="Times New Roman"/>
                <a:cs typeface="Times New Roman"/>
              </a:rPr>
              <a:t>M</a:t>
            </a:r>
            <a:r>
              <a:rPr lang="en-US" i="1" dirty="0">
                <a:latin typeface="Times New Roman"/>
                <a:cs typeface="Times New Roman"/>
              </a:rPr>
              <a:t>/</a:t>
            </a:r>
            <a:r>
              <a:rPr lang="en-US" i="1" dirty="0" smtClean="0">
                <a:latin typeface="Times New Roman"/>
                <a:cs typeface="Times New Roman"/>
              </a:rPr>
              <a:t>μ</a:t>
            </a:r>
            <a:r>
              <a:rPr lang="en-US" dirty="0" smtClean="0">
                <a:latin typeface="Times New Roman"/>
                <a:cs typeface="Times New Roman"/>
              </a:rPr>
              <a:t>)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55</a:t>
            </a:fld>
            <a:endParaRPr lang="en-US"/>
          </a:p>
        </p:txBody>
      </p:sp>
      <p:pic>
        <p:nvPicPr>
          <p:cNvPr id="10" name="Content Placeholder 5" descr="figures.pr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05" b="-7605"/>
          <a:stretch>
            <a:fillRect/>
          </a:stretch>
        </p:blipFill>
        <p:spPr>
          <a:xfrm>
            <a:off x="4709883" y="1571157"/>
            <a:ext cx="4038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98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Handling Larger Grids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7415" y="1600200"/>
            <a:ext cx="4581214" cy="4909088"/>
          </a:xfrm>
        </p:spPr>
        <p:txBody>
          <a:bodyPr>
            <a:normAutofit/>
          </a:bodyPr>
          <a:lstStyle/>
          <a:p>
            <a:r>
              <a:rPr lang="en-US" dirty="0" smtClean="0"/>
              <a:t>Create point stream for each sub-grid</a:t>
            </a:r>
          </a:p>
          <a:p>
            <a:r>
              <a:rPr lang="en-US" dirty="0" smtClean="0"/>
              <a:t>Iterate through points</a:t>
            </a:r>
          </a:p>
          <a:p>
            <a:r>
              <a:rPr lang="en-US" dirty="0" smtClean="0"/>
              <a:t>Add points to each sub-grid which the point’s cone could effect</a:t>
            </a:r>
          </a:p>
          <a:p>
            <a:pPr lvl="1"/>
            <a:r>
              <a:rPr lang="en-US" dirty="0" smtClean="0"/>
              <a:t>Within </a:t>
            </a:r>
            <a:r>
              <a:rPr lang="en-US" i="1" dirty="0" smtClean="0">
                <a:latin typeface="Times New Roman"/>
                <a:cs typeface="Times New Roman"/>
              </a:rPr>
              <a:t>r</a:t>
            </a:r>
            <a:r>
              <a:rPr lang="en-US" dirty="0" smtClean="0"/>
              <a:t> of the sub-grid</a:t>
            </a:r>
          </a:p>
          <a:p>
            <a:r>
              <a:rPr lang="en-US" dirty="0" smtClean="0"/>
              <a:t>If necessary, </a:t>
            </a:r>
            <a:r>
              <a:rPr lang="en-US" dirty="0" err="1" smtClean="0"/>
              <a:t>recurse</a:t>
            </a:r>
            <a:endParaRPr lang="en-US" dirty="0" smtClean="0"/>
          </a:p>
          <a:p>
            <a:r>
              <a:rPr lang="en-US" dirty="0" smtClean="0"/>
              <a:t>Run algorithm on each sub-grid </a:t>
            </a:r>
            <a:r>
              <a:rPr lang="en-US" dirty="0" smtClean="0">
                <a:latin typeface="Imprint MT Shadow"/>
                <a:cs typeface="Imprint MT Shadow"/>
              </a:rPr>
              <a:t>Q</a:t>
            </a:r>
            <a:r>
              <a:rPr lang="en-US" dirty="0" smtClean="0"/>
              <a:t> independently</a:t>
            </a:r>
            <a:endParaRPr lang="en-US" dirty="0"/>
          </a:p>
        </p:txBody>
      </p:sp>
      <p:pic>
        <p:nvPicPr>
          <p:cNvPr id="6" name="Content Placeholder 5" descr="figures.pres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05" b="-7605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145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urier"/>
                <a:cs typeface="Courier"/>
              </a:rPr>
              <a:t>BufferAnalysis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389668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Iterate over pixels</a:t>
            </a:r>
            <a:endParaRPr lang="en-US" dirty="0"/>
          </a:p>
          <a:p>
            <a:r>
              <a:rPr lang="en-US" dirty="0" smtClean="0"/>
              <a:t>Check if pixel is part of query point </a:t>
            </a:r>
            <a:r>
              <a:rPr lang="en-US" i="1" dirty="0" smtClean="0"/>
              <a:t>q</a:t>
            </a:r>
            <a:r>
              <a:rPr lang="en-US" dirty="0" smtClean="0"/>
              <a:t>’s </a:t>
            </a:r>
            <a:r>
              <a:rPr lang="en-US" dirty="0" err="1" smtClean="0"/>
              <a:t>Voronoi</a:t>
            </a:r>
            <a:r>
              <a:rPr lang="en-US" dirty="0" smtClean="0"/>
              <a:t> cell (color is set)</a:t>
            </a:r>
          </a:p>
          <a:p>
            <a:r>
              <a:rPr lang="en-US" dirty="0" smtClean="0"/>
              <a:t>For each pixel reference C</a:t>
            </a:r>
            <a:r>
              <a:rPr lang="en-US" baseline="30000" dirty="0" smtClean="0"/>
              <a:t>1</a:t>
            </a:r>
            <a:r>
              <a:rPr lang="en-US" dirty="0" smtClean="0"/>
              <a:t> for height of natural neighbor from which </a:t>
            </a:r>
            <a:r>
              <a:rPr lang="en-US" i="1" dirty="0" smtClean="0"/>
              <a:t>q</a:t>
            </a:r>
            <a:r>
              <a:rPr lang="en-US" dirty="0" smtClean="0"/>
              <a:t> stole area</a:t>
            </a:r>
          </a:p>
          <a:p>
            <a:r>
              <a:rPr lang="en-US" dirty="0" smtClean="0"/>
              <a:t>Set of pixels </a:t>
            </a:r>
            <a:r>
              <a:rPr lang="en-US" dirty="0" err="1" smtClean="0">
                <a:latin typeface="Times New Roman"/>
                <a:cs typeface="Times New Roman"/>
              </a:rPr>
              <a:t>Π</a:t>
            </a:r>
            <a:endParaRPr lang="en-US" dirty="0" smtClean="0">
              <a:latin typeface="Times New Roman"/>
              <a:cs typeface="Times New Roman"/>
            </a:endParaRPr>
          </a:p>
        </p:txBody>
      </p:sp>
      <p:pic>
        <p:nvPicPr>
          <p:cNvPr id="11" name="Content Placeholder 10" descr="figures.pres.pd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17" r="-3717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57</a:t>
            </a:fld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0399852"/>
              </p:ext>
            </p:extLst>
          </p:nvPr>
        </p:nvGraphicFramePr>
        <p:xfrm>
          <a:off x="1151968" y="5462910"/>
          <a:ext cx="1842899" cy="1258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7" name="Equation" r:id="rId4" imgW="1041400" imgH="711200" progId="Equation.3">
                  <p:embed/>
                </p:oleObj>
              </mc:Choice>
              <mc:Fallback>
                <p:oleObj name="Equation" r:id="rId4" imgW="1041400" imgH="71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51968" y="5462910"/>
                        <a:ext cx="1842899" cy="12585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91440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NNI Batch Query Processing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58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57200" y="4203632"/>
            <a:ext cx="2063814" cy="104689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Draw </a:t>
            </a:r>
            <a:r>
              <a:rPr lang="en-US" dirty="0" err="1" smtClean="0"/>
              <a:t>Voronoi</a:t>
            </a:r>
            <a:r>
              <a:rPr lang="en-US" dirty="0" smtClean="0"/>
              <a:t> cell for query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3322513" y="4203632"/>
            <a:ext cx="2097833" cy="104689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Save and clear color buffer C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14" name="Rounded Rectangle 13"/>
          <p:cNvSpPr/>
          <p:nvPr/>
        </p:nvSpPr>
        <p:spPr>
          <a:xfrm>
            <a:off x="6276489" y="4203632"/>
            <a:ext cx="2301946" cy="104689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Courier"/>
                <a:cs typeface="Courier"/>
              </a:rPr>
              <a:t>BufferAnalysis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5533743" y="4473025"/>
            <a:ext cx="657699" cy="4536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2666374" y="4473025"/>
            <a:ext cx="554083" cy="4536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359527">
            <a:off x="3940521" y="3911244"/>
            <a:ext cx="1871043" cy="5847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SLOW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Curved Up Arrow 1"/>
          <p:cNvSpPr/>
          <p:nvPr/>
        </p:nvSpPr>
        <p:spPr>
          <a:xfrm flipH="1">
            <a:off x="1349416" y="5469888"/>
            <a:ext cx="5681158" cy="1223391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ircular Arrow 2"/>
          <p:cNvSpPr/>
          <p:nvPr/>
        </p:nvSpPr>
        <p:spPr>
          <a:xfrm flipV="1">
            <a:off x="963868" y="4806485"/>
            <a:ext cx="771096" cy="1326805"/>
          </a:xfrm>
          <a:prstGeom prst="circularArrow">
            <a:avLst>
              <a:gd name="adj1" fmla="val 5735"/>
              <a:gd name="adj2" fmla="val 3271650"/>
              <a:gd name="adj3" fmla="val 20072517"/>
              <a:gd name="adj4" fmla="val 8774984"/>
              <a:gd name="adj5" fmla="val 1898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668708" y="1729669"/>
            <a:ext cx="1849472" cy="104689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Draw </a:t>
            </a:r>
            <a:r>
              <a:rPr lang="en-US" dirty="0" err="1" smtClean="0"/>
              <a:t>TPVor</a:t>
            </a:r>
            <a:r>
              <a:rPr lang="en-US" dirty="0" smtClean="0"/>
              <a:t>(</a:t>
            </a:r>
            <a:r>
              <a:rPr lang="en-US" i="1" dirty="0" smtClean="0"/>
              <a:t>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829353" y="1729669"/>
            <a:ext cx="1837021" cy="104689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Save and clear color buffer C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22" name="Right Arrow 21"/>
          <p:cNvSpPr/>
          <p:nvPr/>
        </p:nvSpPr>
        <p:spPr>
          <a:xfrm flipH="1">
            <a:off x="3084380" y="2029901"/>
            <a:ext cx="1927740" cy="4536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5400000">
            <a:off x="1190747" y="3258652"/>
            <a:ext cx="1051314" cy="4536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168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 animBg="1"/>
      <p:bldP spid="2" grpId="1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Natural Neighbor Interpolation (NNI)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1434" y="1600200"/>
            <a:ext cx="4314366" cy="4525963"/>
          </a:xfrm>
        </p:spPr>
        <p:txBody>
          <a:bodyPr>
            <a:normAutofit/>
          </a:bodyPr>
          <a:lstStyle/>
          <a:p>
            <a:r>
              <a:rPr lang="en-US" dirty="0" err="1" smtClean="0"/>
              <a:t>Voronoi</a:t>
            </a:r>
            <a:r>
              <a:rPr lang="en-US" dirty="0" smtClean="0"/>
              <a:t> diagram based</a:t>
            </a:r>
          </a:p>
          <a:p>
            <a:r>
              <a:rPr lang="en-US" dirty="0" smtClean="0"/>
              <a:t>Has been used but too slow</a:t>
            </a:r>
          </a:p>
          <a:p>
            <a:r>
              <a:rPr lang="en-US" dirty="0" smtClean="0"/>
              <a:t>Take advantage of general purpose graphics processing unit (GPGPU)</a:t>
            </a:r>
            <a:endParaRPr lang="en-US" dirty="0"/>
          </a:p>
        </p:txBody>
      </p:sp>
      <p:pic>
        <p:nvPicPr>
          <p:cNvPr id="6" name="Content Placeholder 5" descr="a2-contour-16th-3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455" b="-7455"/>
          <a:stretch>
            <a:fillRect/>
          </a:stretch>
        </p:blipFill>
        <p:spPr>
          <a:xfrm>
            <a:off x="4625521" y="1214632"/>
            <a:ext cx="4038600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5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4864022" y="5787140"/>
            <a:ext cx="136923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860677" y="6083321"/>
            <a:ext cx="1369231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337604" y="5583451"/>
            <a:ext cx="582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NNI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337604" y="5901567"/>
            <a:ext cx="216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Linear Interpolation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15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NNI Query Processing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59</a:t>
            </a:fld>
            <a:endParaRPr lang="en-US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84287432"/>
              </p:ext>
            </p:extLst>
          </p:nvPr>
        </p:nvGraphicFramePr>
        <p:xfrm>
          <a:off x="401376" y="1578444"/>
          <a:ext cx="2853099" cy="5032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67430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Updated </a:t>
            </a:r>
            <a:r>
              <a:rPr lang="en-US" dirty="0" err="1" smtClean="0">
                <a:latin typeface="Courier"/>
                <a:cs typeface="Courier"/>
              </a:rPr>
              <a:t>BufferAnalysis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389668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Iterate over pixels</a:t>
            </a:r>
            <a:endParaRPr lang="en-US" dirty="0"/>
          </a:p>
          <a:p>
            <a:r>
              <a:rPr lang="en-US" dirty="0" smtClean="0"/>
              <a:t>Check if pixel </a:t>
            </a:r>
            <a:r>
              <a:rPr lang="en-US" dirty="0" smtClean="0">
                <a:latin typeface="Times New Roman"/>
                <a:cs typeface="Times New Roman"/>
              </a:rPr>
              <a:t>π</a:t>
            </a:r>
            <a:r>
              <a:rPr lang="en-US" dirty="0" smtClean="0"/>
              <a:t> is colored</a:t>
            </a:r>
          </a:p>
          <a:p>
            <a:pPr lvl="1"/>
            <a:r>
              <a:rPr lang="en-US" dirty="0" smtClean="0"/>
              <a:t>For each bit in </a:t>
            </a:r>
            <a:r>
              <a:rPr lang="en-US" dirty="0" smtClean="0">
                <a:latin typeface="Times New Roman"/>
                <a:cs typeface="Times New Roman"/>
              </a:rPr>
              <a:t>C</a:t>
            </a:r>
            <a:r>
              <a:rPr lang="en-US" baseline="30000" dirty="0" smtClean="0">
                <a:latin typeface="Times New Roman"/>
                <a:cs typeface="Times New Roman"/>
              </a:rPr>
              <a:t>2</a:t>
            </a:r>
            <a:r>
              <a:rPr lang="en-US" dirty="0" smtClean="0">
                <a:latin typeface="Times New Roman"/>
                <a:cs typeface="Times New Roman"/>
              </a:rPr>
              <a:t>[π] </a:t>
            </a:r>
            <a:r>
              <a:rPr lang="en-US" dirty="0" smtClean="0"/>
              <a:t>that is 1 find corresponding query point </a:t>
            </a:r>
            <a:r>
              <a:rPr lang="en-US" i="1" dirty="0" smtClean="0">
                <a:latin typeface="Times New Roman"/>
                <a:cs typeface="Times New Roman"/>
              </a:rPr>
              <a:t>q</a:t>
            </a:r>
            <a:r>
              <a:rPr lang="en-US" i="1" baseline="-25000" dirty="0" smtClean="0">
                <a:latin typeface="Times New Roman"/>
                <a:cs typeface="Times New Roman"/>
              </a:rPr>
              <a:t>i</a:t>
            </a:r>
          </a:p>
          <a:p>
            <a:pPr lvl="1"/>
            <a:r>
              <a:rPr lang="en-US" dirty="0" smtClean="0"/>
              <a:t>Reference C</a:t>
            </a:r>
            <a:r>
              <a:rPr lang="en-US" baseline="30000" dirty="0" smtClean="0"/>
              <a:t>1</a:t>
            </a:r>
            <a:r>
              <a:rPr lang="en-US" dirty="0" smtClean="0"/>
              <a:t> for height</a:t>
            </a:r>
          </a:p>
          <a:p>
            <a:pPr lvl="1"/>
            <a:r>
              <a:rPr lang="en-US" dirty="0" smtClean="0"/>
              <a:t>Update interpolated height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60</a:t>
            </a:fld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4394654"/>
              </p:ext>
            </p:extLst>
          </p:nvPr>
        </p:nvGraphicFramePr>
        <p:xfrm>
          <a:off x="1527187" y="4997639"/>
          <a:ext cx="1887538" cy="1258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12" name="Equation" r:id="rId3" imgW="1066800" imgH="711200" progId="Equation.3">
                  <p:embed/>
                </p:oleObj>
              </mc:Choice>
              <mc:Fallback>
                <p:oleObj name="Equation" r:id="rId3" imgW="1066800" imgH="71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7187" y="4997639"/>
                        <a:ext cx="1887538" cy="1258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Content Placeholder 4" descr="figures.pdf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17" r="-37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85400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NNI Batch Query Processing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61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272151" y="4203632"/>
            <a:ext cx="2248863" cy="104689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Draw </a:t>
            </a:r>
            <a:r>
              <a:rPr lang="en-US" dirty="0" err="1" smtClean="0"/>
              <a:t>Voronoi</a:t>
            </a:r>
            <a:r>
              <a:rPr lang="en-US" dirty="0" smtClean="0"/>
              <a:t> cells for 32 queries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3322513" y="4203632"/>
            <a:ext cx="2097833" cy="104689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Save and clear color buffer C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14" name="Rounded Rectangle 13"/>
          <p:cNvSpPr/>
          <p:nvPr/>
        </p:nvSpPr>
        <p:spPr>
          <a:xfrm>
            <a:off x="6276489" y="4203632"/>
            <a:ext cx="2301946" cy="104689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Courier"/>
                <a:cs typeface="Courier"/>
              </a:rPr>
              <a:t>BufferAnalysis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5533743" y="4473025"/>
            <a:ext cx="657699" cy="4536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2666374" y="4473025"/>
            <a:ext cx="554083" cy="4536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359527">
            <a:off x="3940521" y="3911244"/>
            <a:ext cx="1871043" cy="5847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SLOW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Curved Up Arrow 1"/>
          <p:cNvSpPr/>
          <p:nvPr/>
        </p:nvSpPr>
        <p:spPr>
          <a:xfrm flipH="1">
            <a:off x="1349416" y="5469888"/>
            <a:ext cx="5681158" cy="1223391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668708" y="1729669"/>
            <a:ext cx="1849472" cy="104689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Draw </a:t>
            </a:r>
            <a:r>
              <a:rPr lang="en-US" dirty="0" err="1" smtClean="0"/>
              <a:t>TPVor</a:t>
            </a:r>
            <a:r>
              <a:rPr lang="en-US" dirty="0" smtClean="0"/>
              <a:t>(</a:t>
            </a:r>
            <a:r>
              <a:rPr lang="en-US" i="1" dirty="0" smtClean="0"/>
              <a:t>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829353" y="1729669"/>
            <a:ext cx="1837021" cy="104689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Save and clear color buffer C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22" name="Right Arrow 21"/>
          <p:cNvSpPr/>
          <p:nvPr/>
        </p:nvSpPr>
        <p:spPr>
          <a:xfrm flipH="1">
            <a:off x="3084380" y="2029901"/>
            <a:ext cx="1927740" cy="4536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5400000">
            <a:off x="1190747" y="3258652"/>
            <a:ext cx="1051314" cy="4536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126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NNI on Grids</a:t>
            </a:r>
            <a:endParaRPr lang="en-US" dirty="0"/>
          </a:p>
        </p:txBody>
      </p:sp>
      <p:pic>
        <p:nvPicPr>
          <p:cNvPr id="6" name="Content Placeholder 5" descr="figures.pres.pd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664" b="-11664"/>
          <a:stretch>
            <a:fillRect/>
          </a:stretch>
        </p:blipFill>
        <p:spPr>
          <a:xfrm>
            <a:off x="457200" y="1332230"/>
            <a:ext cx="4038600" cy="452596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539" y="1883705"/>
            <a:ext cx="4038600" cy="4525963"/>
          </a:xfrm>
        </p:spPr>
        <p:txBody>
          <a:bodyPr/>
          <a:lstStyle/>
          <a:p>
            <a:r>
              <a:rPr lang="en-US" i="1" dirty="0" smtClean="0">
                <a:latin typeface="Times New Roman"/>
                <a:cs typeface="Times New Roman"/>
              </a:rPr>
              <a:t>M </a:t>
            </a:r>
            <a:r>
              <a:rPr lang="en-US" sz="2000" dirty="0" smtClean="0">
                <a:latin typeface="Times New Roman"/>
                <a:cs typeface="Times New Roman"/>
              </a:rPr>
              <a:t>x</a:t>
            </a:r>
            <a:r>
              <a:rPr lang="en-US" i="1" dirty="0" smtClean="0">
                <a:latin typeface="Times New Roman"/>
                <a:cs typeface="Times New Roman"/>
              </a:rPr>
              <a:t> M</a:t>
            </a:r>
            <a:r>
              <a:rPr lang="en-US" dirty="0" smtClean="0"/>
              <a:t> grid of query points</a:t>
            </a:r>
          </a:p>
          <a:p>
            <a:r>
              <a:rPr lang="en-US" dirty="0" smtClean="0"/>
              <a:t>Spaced by </a:t>
            </a:r>
            <a:r>
              <a:rPr lang="en-US" i="1" dirty="0" err="1" smtClean="0">
                <a:latin typeface="Times New Roman"/>
                <a:cs typeface="Times New Roman"/>
              </a:rPr>
              <a:t>ρs</a:t>
            </a:r>
            <a:endParaRPr lang="en-US" i="1" dirty="0" smtClean="0">
              <a:latin typeface="Times New Roman"/>
              <a:cs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79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Batched NNI on Grids</a:t>
            </a:r>
            <a:endParaRPr lang="en-US" dirty="0"/>
          </a:p>
        </p:txBody>
      </p:sp>
      <p:pic>
        <p:nvPicPr>
          <p:cNvPr id="6" name="Content Placeholder 5" descr="figures.pres.pdf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438" b="-9438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63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648200" y="1170458"/>
            <a:ext cx="4038600" cy="511202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pl-PL" i="1" dirty="0" smtClean="0">
                <a:latin typeface="Times New Roman"/>
                <a:cs typeface="Times New Roman"/>
              </a:rPr>
              <a:t>w</a:t>
            </a:r>
            <a:r>
              <a:rPr lang="en-US" dirty="0" smtClean="0"/>
              <a:t> is number of bits in color buffer (and number of queries we can handle by previous algorithm)</a:t>
            </a:r>
          </a:p>
          <a:p>
            <a:endParaRPr lang="en-US" dirty="0" smtClean="0"/>
          </a:p>
          <a:p>
            <a:r>
              <a:rPr lang="en-US" dirty="0" smtClean="0"/>
              <a:t>Break grid into query blocks of size </a:t>
            </a:r>
            <a:r>
              <a:rPr lang="en-US" i="1" dirty="0" smtClean="0">
                <a:latin typeface="Times New Roman"/>
                <a:cs typeface="Times New Roman"/>
              </a:rPr>
              <a:t>B </a:t>
            </a:r>
            <a:r>
              <a:rPr lang="en-US" dirty="0" smtClean="0">
                <a:latin typeface="Times New Roman"/>
                <a:cs typeface="Times New Roman"/>
              </a:rPr>
              <a:t>x</a:t>
            </a:r>
            <a:r>
              <a:rPr lang="en-US" i="1" dirty="0" smtClean="0">
                <a:latin typeface="Times New Roman"/>
                <a:cs typeface="Times New Roman"/>
              </a:rPr>
              <a:t> B</a:t>
            </a:r>
          </a:p>
          <a:p>
            <a:r>
              <a:rPr lang="en-US" dirty="0" smtClean="0"/>
              <a:t>Could handle each in one pass with previous algorithm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7263207"/>
              </p:ext>
            </p:extLst>
          </p:nvPr>
        </p:nvGraphicFramePr>
        <p:xfrm>
          <a:off x="5948552" y="3406364"/>
          <a:ext cx="1209296" cy="6298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7" name="Equation" r:id="rId5" imgW="609600" imgH="317500" progId="Equation.3">
                  <p:embed/>
                </p:oleObj>
              </mc:Choice>
              <mc:Fallback>
                <p:oleObj name="Equation" r:id="rId5" imgW="6096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48552" y="3406364"/>
                        <a:ext cx="1209296" cy="6298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1047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Independence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64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93217" y="1600200"/>
            <a:ext cx="4402583" cy="4761181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Cones can only color pixels within a radius of </a:t>
            </a:r>
            <a:r>
              <a:rPr lang="en-US" i="1" dirty="0" smtClean="0">
                <a:latin typeface="Times New Roman"/>
                <a:cs typeface="Times New Roman"/>
              </a:rPr>
              <a:t>r</a:t>
            </a:r>
          </a:p>
          <a:p>
            <a:r>
              <a:rPr lang="en-US" dirty="0"/>
              <a:t>If regions of influence are disjoint (</a:t>
            </a:r>
            <a:r>
              <a:rPr lang="en-US" i="1" dirty="0"/>
              <a:t>independent</a:t>
            </a:r>
            <a:r>
              <a:rPr lang="en-US" dirty="0" smtClean="0"/>
              <a:t>) </a:t>
            </a:r>
            <a:r>
              <a:rPr lang="en-US" dirty="0"/>
              <a:t>can use the same color for both </a:t>
            </a:r>
            <a:r>
              <a:rPr lang="en-US" dirty="0" smtClean="0"/>
              <a:t>cones</a:t>
            </a:r>
          </a:p>
          <a:p>
            <a:r>
              <a:rPr lang="en-US" dirty="0" smtClean="0"/>
              <a:t>For a given red colored pixel must be able to determine which query colored it from set </a:t>
            </a:r>
            <a:r>
              <a:rPr lang="en-US" dirty="0" smtClean="0">
                <a:latin typeface="Times New Roman"/>
                <a:cs typeface="Times New Roman"/>
              </a:rPr>
              <a:t>{</a:t>
            </a:r>
            <a:r>
              <a:rPr lang="en-US" i="1" dirty="0" smtClean="0">
                <a:latin typeface="Times New Roman"/>
                <a:cs typeface="Times New Roman"/>
              </a:rPr>
              <a:t>q</a:t>
            </a:r>
            <a:r>
              <a:rPr lang="en-US" i="1" baseline="-25000" dirty="0" smtClean="0">
                <a:latin typeface="Times New Roman"/>
                <a:cs typeface="Times New Roman"/>
              </a:rPr>
              <a:t>1</a:t>
            </a:r>
            <a:r>
              <a:rPr lang="en-US" i="1" dirty="0" smtClean="0">
                <a:latin typeface="Times New Roman"/>
                <a:cs typeface="Times New Roman"/>
              </a:rPr>
              <a:t>,q</a:t>
            </a:r>
            <a:r>
              <a:rPr lang="en-US" i="1" baseline="-25000" dirty="0" smtClean="0">
                <a:latin typeface="Times New Roman"/>
                <a:cs typeface="Times New Roman"/>
              </a:rPr>
              <a:t>2</a:t>
            </a:r>
            <a:r>
              <a:rPr lang="en-US" i="1" dirty="0" smtClean="0">
                <a:latin typeface="Times New Roman"/>
                <a:cs typeface="Times New Roman"/>
              </a:rPr>
              <a:t>,q</a:t>
            </a:r>
            <a:r>
              <a:rPr lang="en-US" i="1" baseline="-25000" dirty="0" smtClean="0">
                <a:latin typeface="Times New Roman"/>
                <a:cs typeface="Times New Roman"/>
              </a:rPr>
              <a:t>3</a:t>
            </a:r>
            <a:r>
              <a:rPr lang="en-US" i="1" dirty="0" smtClean="0">
                <a:latin typeface="Times New Roman"/>
                <a:cs typeface="Times New Roman"/>
              </a:rPr>
              <a:t>,q</a:t>
            </a:r>
            <a:r>
              <a:rPr lang="en-US" i="1" baseline="-25000" dirty="0" smtClean="0">
                <a:latin typeface="Times New Roman"/>
                <a:cs typeface="Times New Roman"/>
              </a:rPr>
              <a:t>4</a:t>
            </a:r>
            <a:r>
              <a:rPr lang="en-US" dirty="0" smtClean="0">
                <a:latin typeface="Times New Roman"/>
                <a:cs typeface="Times New Roman"/>
              </a:rPr>
              <a:t>}</a:t>
            </a:r>
          </a:p>
          <a:p>
            <a:r>
              <a:rPr lang="en-US" dirty="0" smtClean="0"/>
              <a:t>If the queries are independent then the closest query colored it</a:t>
            </a:r>
          </a:p>
        </p:txBody>
      </p:sp>
      <p:pic>
        <p:nvPicPr>
          <p:cNvPr id="9" name="Content Placeholder 8" descr="figures.pres.pdf.bak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8" b="-9828"/>
          <a:stretch>
            <a:fillRect/>
          </a:stretch>
        </p:blipFill>
        <p:spPr>
          <a:xfrm>
            <a:off x="-4126888" y="1900954"/>
            <a:ext cx="4038600" cy="4525963"/>
          </a:xfrm>
        </p:spPr>
      </p:pic>
      <p:pic>
        <p:nvPicPr>
          <p:cNvPr id="10" name="Picture 9" descr="figures.pres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88" y="1788190"/>
            <a:ext cx="4231600" cy="396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55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Batched NNI on Grids</a:t>
            </a:r>
            <a:endParaRPr lang="en-US" dirty="0"/>
          </a:p>
        </p:txBody>
      </p:sp>
      <p:pic>
        <p:nvPicPr>
          <p:cNvPr id="6" name="Content Placeholder 5" descr="figures.pres.pdf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13" b="-5513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42076" cy="4807026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Make assumption that cone radius is less than half the width of one query block</a:t>
            </a:r>
          </a:p>
          <a:p>
            <a:endParaRPr lang="en-US" dirty="0" smtClean="0"/>
          </a:p>
          <a:p>
            <a:r>
              <a:rPr lang="en-US" dirty="0" smtClean="0"/>
              <a:t>Queries in same position in different query blocks are independent</a:t>
            </a:r>
          </a:p>
          <a:p>
            <a:r>
              <a:rPr lang="en-US" dirty="0" smtClean="0"/>
              <a:t>Execute previous algorithm on each query block simultaneously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65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1700943"/>
              </p:ext>
            </p:extLst>
          </p:nvPr>
        </p:nvGraphicFramePr>
        <p:xfrm>
          <a:off x="6083842" y="3310844"/>
          <a:ext cx="1392299" cy="412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6" name="Equation" r:id="rId4" imgW="685800" imgH="203200" progId="Equation.3">
                  <p:embed/>
                </p:oleObj>
              </mc:Choice>
              <mc:Fallback>
                <p:oleObj name="Equation" r:id="rId4" imgW="685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83842" y="3310844"/>
                        <a:ext cx="1392299" cy="4125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0006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04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Updated </a:t>
            </a:r>
            <a:r>
              <a:rPr lang="en-US" dirty="0" err="1" smtClean="0">
                <a:latin typeface="Courier"/>
                <a:cs typeface="Courier"/>
              </a:rPr>
              <a:t>BufferAnalysis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90717" y="976488"/>
            <a:ext cx="4671931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Iterate over pixels</a:t>
            </a:r>
            <a:endParaRPr lang="en-US" dirty="0"/>
          </a:p>
          <a:p>
            <a:r>
              <a:rPr lang="en-US" dirty="0" smtClean="0"/>
              <a:t>Check if pixel </a:t>
            </a:r>
            <a:r>
              <a:rPr lang="en-US" dirty="0" smtClean="0">
                <a:latin typeface="Times New Roman"/>
                <a:cs typeface="Times New Roman"/>
              </a:rPr>
              <a:t>π </a:t>
            </a:r>
            <a:r>
              <a:rPr lang="en-US" dirty="0" smtClean="0"/>
              <a:t>is colored</a:t>
            </a:r>
          </a:p>
          <a:p>
            <a:pPr lvl="1"/>
            <a:r>
              <a:rPr lang="en-US" dirty="0" smtClean="0"/>
              <a:t>For each bit in </a:t>
            </a:r>
            <a:r>
              <a:rPr lang="en-US" dirty="0">
                <a:latin typeface="Times New Roman"/>
                <a:cs typeface="Times New Roman"/>
              </a:rPr>
              <a:t>C</a:t>
            </a:r>
            <a:r>
              <a:rPr lang="en-US" baseline="30000" dirty="0">
                <a:latin typeface="Times New Roman"/>
                <a:cs typeface="Times New Roman"/>
              </a:rPr>
              <a:t>2</a:t>
            </a:r>
            <a:r>
              <a:rPr lang="en-US" dirty="0">
                <a:latin typeface="Times New Roman"/>
                <a:cs typeface="Times New Roman"/>
              </a:rPr>
              <a:t>[π</a:t>
            </a:r>
            <a:r>
              <a:rPr lang="en-US" dirty="0" smtClean="0">
                <a:latin typeface="Times New Roman"/>
                <a:cs typeface="Times New Roman"/>
              </a:rPr>
              <a:t>] </a:t>
            </a:r>
            <a:r>
              <a:rPr lang="en-US" dirty="0" smtClean="0"/>
              <a:t>that is 1 find corresponding set of query points </a:t>
            </a:r>
            <a:r>
              <a:rPr lang="en-US" i="1" dirty="0" err="1" smtClean="0">
                <a:latin typeface="Times New Roman"/>
                <a:cs typeface="Times New Roman"/>
              </a:rPr>
              <a:t>Q</a:t>
            </a:r>
            <a:r>
              <a:rPr lang="en-US" i="1" baseline="-25000" dirty="0" err="1" smtClean="0">
                <a:latin typeface="Times New Roman"/>
                <a:cs typeface="Times New Roman"/>
              </a:rPr>
              <a:t>j</a:t>
            </a:r>
            <a:r>
              <a:rPr lang="en-US" dirty="0" smtClean="0"/>
              <a:t> that used this bit as their color</a:t>
            </a:r>
          </a:p>
          <a:p>
            <a:pPr lvl="1"/>
            <a:r>
              <a:rPr lang="en-US" dirty="0" smtClean="0"/>
              <a:t>Find </a:t>
            </a:r>
            <a:r>
              <a:rPr lang="en-US" i="1" dirty="0" smtClean="0">
                <a:latin typeface="Times New Roman"/>
                <a:cs typeface="Times New Roman"/>
              </a:rPr>
              <a:t>q</a:t>
            </a:r>
            <a:r>
              <a:rPr lang="en-US" i="1" baseline="-25000" dirty="0" smtClean="0">
                <a:latin typeface="Times New Roman"/>
                <a:cs typeface="Times New Roman"/>
              </a:rPr>
              <a:t>i</a:t>
            </a:r>
            <a:r>
              <a:rPr lang="en-US" dirty="0" smtClean="0"/>
              <a:t> in </a:t>
            </a:r>
            <a:r>
              <a:rPr lang="en-US" i="1" dirty="0" err="1" smtClean="0">
                <a:latin typeface="Times New Roman"/>
                <a:cs typeface="Times New Roman"/>
              </a:rPr>
              <a:t>Q</a:t>
            </a:r>
            <a:r>
              <a:rPr lang="en-US" i="1" baseline="-25000" dirty="0" err="1" smtClean="0">
                <a:latin typeface="Times New Roman"/>
                <a:cs typeface="Times New Roman"/>
              </a:rPr>
              <a:t>j</a:t>
            </a:r>
            <a:r>
              <a:rPr lang="en-US" dirty="0" smtClean="0"/>
              <a:t> that is closest to </a:t>
            </a:r>
            <a:r>
              <a:rPr lang="en-US" dirty="0" smtClean="0">
                <a:latin typeface="Times New Roman"/>
                <a:cs typeface="Times New Roman"/>
              </a:rPr>
              <a:t>π </a:t>
            </a:r>
            <a:r>
              <a:rPr lang="en-US" dirty="0" smtClean="0"/>
              <a:t>and update interpolated height for this query point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66</a:t>
            </a:fld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2793442"/>
              </p:ext>
            </p:extLst>
          </p:nvPr>
        </p:nvGraphicFramePr>
        <p:xfrm>
          <a:off x="1186999" y="5513652"/>
          <a:ext cx="1887538" cy="1258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33" name="Equation" r:id="rId3" imgW="1066800" imgH="711200" progId="Equation.3">
                  <p:embed/>
                </p:oleObj>
              </mc:Choice>
              <mc:Fallback>
                <p:oleObj name="Equation" r:id="rId3" imgW="1066800" imgH="71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86999" y="5513652"/>
                        <a:ext cx="1887538" cy="1258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figures.pres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194" y="1059771"/>
            <a:ext cx="4395796" cy="44370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40697" y="5624751"/>
            <a:ext cx="42422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For red bit,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Q</a:t>
            </a:r>
            <a:r>
              <a:rPr lang="en-US" sz="2400" i="1" baseline="-25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j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= {</a:t>
            </a:r>
            <a:r>
              <a:rPr lang="en-US" sz="24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q</a:t>
            </a:r>
            <a:r>
              <a:rPr lang="en-US" sz="2400" i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r>
              <a:rPr lang="en-US" sz="24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,q</a:t>
            </a:r>
            <a:r>
              <a:rPr lang="en-US" sz="2400" i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r>
              <a:rPr lang="en-US" sz="24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,q</a:t>
            </a:r>
            <a:r>
              <a:rPr lang="en-US" sz="2400" i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3</a:t>
            </a:r>
            <a:r>
              <a:rPr lang="en-US" sz="24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,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…}</a:t>
            </a:r>
          </a:p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For blue bit, </a:t>
            </a:r>
            <a:r>
              <a:rPr lang="en-US" sz="2400" i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Q</a:t>
            </a:r>
            <a:r>
              <a:rPr lang="en-US" sz="2400" i="1" baseline="-250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k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= {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q</a:t>
            </a:r>
            <a:r>
              <a:rPr lang="en-US" sz="2400" i="1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4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,q</a:t>
            </a:r>
            <a:r>
              <a:rPr lang="en-US" sz="2400" i="1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5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,q</a:t>
            </a:r>
            <a:r>
              <a:rPr lang="en-US" sz="2400" i="1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6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,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…}</a:t>
            </a:r>
          </a:p>
        </p:txBody>
      </p:sp>
      <p:pic>
        <p:nvPicPr>
          <p:cNvPr id="8" name="Picture 7" descr="figures.pres2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962" y="1171932"/>
            <a:ext cx="4337473" cy="4378200"/>
          </a:xfrm>
          <a:prstGeom prst="rect">
            <a:avLst/>
          </a:prstGeom>
        </p:spPr>
      </p:pic>
      <p:pic>
        <p:nvPicPr>
          <p:cNvPr id="10" name="Picture 9" descr="figures.pres2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961" y="932620"/>
            <a:ext cx="4320584" cy="4624850"/>
          </a:xfrm>
          <a:prstGeom prst="rect">
            <a:avLst/>
          </a:prstGeom>
        </p:spPr>
      </p:pic>
      <p:pic>
        <p:nvPicPr>
          <p:cNvPr id="11" name="Picture 10" descr="figures.pres2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613" y="1195234"/>
            <a:ext cx="4321658" cy="4362237"/>
          </a:xfrm>
          <a:prstGeom prst="rect">
            <a:avLst/>
          </a:prstGeom>
        </p:spPr>
      </p:pic>
      <p:pic>
        <p:nvPicPr>
          <p:cNvPr id="13" name="Picture 12" descr="figures.pres2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614" y="944271"/>
            <a:ext cx="4309699" cy="4613199"/>
          </a:xfrm>
          <a:prstGeom prst="rect">
            <a:avLst/>
          </a:prstGeom>
        </p:spPr>
      </p:pic>
      <p:pic>
        <p:nvPicPr>
          <p:cNvPr id="14" name="Picture 13" descr="figures.pres2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962" y="1183584"/>
            <a:ext cx="4321657" cy="436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69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7" grpId="0" uiExpand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Implementation Optimizations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39230"/>
            <a:ext cx="8229600" cy="5217120"/>
          </a:xfrm>
        </p:spPr>
        <p:txBody>
          <a:bodyPr>
            <a:normAutofit/>
          </a:bodyPr>
          <a:lstStyle/>
          <a:p>
            <a:r>
              <a:rPr lang="en-US" dirty="0" smtClean="0"/>
              <a:t>Reduce disk-transfer</a:t>
            </a:r>
          </a:p>
          <a:p>
            <a:pPr lvl="1"/>
            <a:r>
              <a:rPr lang="en-US" dirty="0" smtClean="0"/>
              <a:t>I/O efficient binning of data for large grids</a:t>
            </a:r>
          </a:p>
          <a:p>
            <a:pPr lvl="1"/>
            <a:r>
              <a:rPr lang="en-US" dirty="0" smtClean="0"/>
              <a:t>Use </a:t>
            </a:r>
            <a:r>
              <a:rPr lang="en-US" dirty="0" err="1" smtClean="0"/>
              <a:t>Templated</a:t>
            </a:r>
            <a:r>
              <a:rPr lang="en-US" dirty="0" smtClean="0"/>
              <a:t> Portable I/O Environment (TPIE)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984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GPU Buffers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584096" y="1398106"/>
            <a:ext cx="4559904" cy="5219595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Buffers are 2D array of pixels.  </a:t>
            </a:r>
          </a:p>
          <a:p>
            <a:r>
              <a:rPr lang="en-US" dirty="0" smtClean="0"/>
              <a:t>Store unique piece of information about each pixel</a:t>
            </a:r>
          </a:p>
          <a:p>
            <a:r>
              <a:rPr lang="en-US" dirty="0" smtClean="0"/>
              <a:t>Depth buffer</a:t>
            </a:r>
          </a:p>
          <a:p>
            <a:pPr lvl="1"/>
            <a:r>
              <a:rPr lang="en-US" dirty="0" smtClean="0"/>
              <a:t>Stores distance to closest object from viewpoint</a:t>
            </a:r>
          </a:p>
          <a:p>
            <a:pPr lvl="1"/>
            <a:r>
              <a:rPr lang="en-US" dirty="0" smtClean="0"/>
              <a:t>Can be set to read-only</a:t>
            </a:r>
          </a:p>
          <a:p>
            <a:r>
              <a:rPr lang="en-US" dirty="0" smtClean="0"/>
              <a:t>Color Buffer</a:t>
            </a:r>
          </a:p>
          <a:p>
            <a:pPr lvl="1"/>
            <a:r>
              <a:rPr lang="en-US" dirty="0" smtClean="0"/>
              <a:t>Stores information about color as seen from a given </a:t>
            </a:r>
            <a:r>
              <a:rPr lang="en-US" dirty="0" err="1" smtClean="0"/>
              <a:t>viewpiont</a:t>
            </a:r>
            <a:r>
              <a:rPr lang="en-US" dirty="0" smtClean="0"/>
              <a:t> at each pixel</a:t>
            </a:r>
          </a:p>
          <a:p>
            <a:pPr lvl="1"/>
            <a:r>
              <a:rPr lang="en-US" dirty="0" smtClean="0"/>
              <a:t>Can blend objects in line of sight</a:t>
            </a:r>
          </a:p>
          <a:p>
            <a:pPr lvl="1"/>
            <a:r>
              <a:rPr lang="en-US" dirty="0" smtClean="0"/>
              <a:t>Binary options such as bitwise-OR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68</a:t>
            </a:fld>
            <a:endParaRPr lang="en-US"/>
          </a:p>
        </p:txBody>
      </p:sp>
      <p:pic>
        <p:nvPicPr>
          <p:cNvPr id="16" name="Content Placeholder 15" descr="try2.4.pn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82" r="-3582"/>
          <a:stretch>
            <a:fillRect/>
          </a:stretch>
        </p:blipFill>
        <p:spPr>
          <a:xfrm>
            <a:off x="1019129" y="1622676"/>
            <a:ext cx="4038600" cy="4525963"/>
          </a:xfrm>
        </p:spPr>
      </p:pic>
      <p:pic>
        <p:nvPicPr>
          <p:cNvPr id="17" name="Content Placeholder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76" y="1632381"/>
            <a:ext cx="4995153" cy="4488528"/>
          </a:xfrm>
          <a:prstGeom prst="rect">
            <a:avLst/>
          </a:prstGeom>
        </p:spPr>
      </p:pic>
      <p:pic>
        <p:nvPicPr>
          <p:cNvPr id="18" name="Picture 17" descr="an-eye-coloring-pag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7575" y="4916789"/>
            <a:ext cx="438305" cy="280892"/>
          </a:xfrm>
          <a:prstGeom prst="rect">
            <a:avLst/>
          </a:prstGeom>
        </p:spPr>
      </p:pic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3899332"/>
              </p:ext>
            </p:extLst>
          </p:nvPr>
        </p:nvGraphicFramePr>
        <p:xfrm>
          <a:off x="769040" y="2825035"/>
          <a:ext cx="373968" cy="397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07" name="Equation" r:id="rId6" imgW="203200" imgH="215900" progId="Equation.3">
                  <p:embed/>
                </p:oleObj>
              </mc:Choice>
              <mc:Fallback>
                <p:oleObj name="Equation" r:id="rId6" imgW="2032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69040" y="2825035"/>
                        <a:ext cx="373968" cy="3973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7178145"/>
              </p:ext>
            </p:extLst>
          </p:nvPr>
        </p:nvGraphicFramePr>
        <p:xfrm>
          <a:off x="3181350" y="6053138"/>
          <a:ext cx="327025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08" name="Equation" r:id="rId8" imgW="177800" imgH="203200" progId="Equation.3">
                  <p:embed/>
                </p:oleObj>
              </mc:Choice>
              <mc:Fallback>
                <p:oleObj name="Equation" r:id="rId8" imgW="177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181350" y="6053138"/>
                        <a:ext cx="327025" cy="373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652519" y="1654426"/>
            <a:ext cx="1690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Color Buffer </a:t>
            </a:r>
            <a:r>
              <a:rPr lang="en-US" i="1" dirty="0" smtClean="0">
                <a:latin typeface="Times New Roman"/>
                <a:cs typeface="Times New Roman"/>
              </a:rPr>
              <a:t>C</a:t>
            </a:r>
            <a:endParaRPr lang="en-US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3664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Contributions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Build </a:t>
            </a:r>
            <a:r>
              <a:rPr lang="en-US" dirty="0" smtClean="0">
                <a:solidFill>
                  <a:schemeClr val="accent2"/>
                </a:solidFill>
              </a:rPr>
              <a:t>high-quality, large-scale grid</a:t>
            </a:r>
            <a:r>
              <a:rPr lang="en-US" dirty="0" smtClean="0"/>
              <a:t> DEMs with a natural neighbor based interpolation scheme using the </a:t>
            </a:r>
            <a:r>
              <a:rPr lang="en-US" dirty="0" smtClean="0">
                <a:solidFill>
                  <a:srgbClr val="C0504D"/>
                </a:solidFill>
              </a:rPr>
              <a:t>GPU</a:t>
            </a:r>
          </a:p>
          <a:p>
            <a:pPr lvl="1"/>
            <a:r>
              <a:rPr lang="en-US" dirty="0" smtClean="0"/>
              <a:t>Handle gaps in </a:t>
            </a:r>
            <a:r>
              <a:rPr lang="en-US" dirty="0" smtClean="0"/>
              <a:t>data by </a:t>
            </a:r>
            <a:r>
              <a:rPr lang="en-US" dirty="0" smtClean="0"/>
              <a:t>introducing the idea of </a:t>
            </a:r>
            <a:r>
              <a:rPr lang="en-US" i="1" dirty="0" smtClean="0">
                <a:solidFill>
                  <a:srgbClr val="C0504D"/>
                </a:solidFill>
              </a:rPr>
              <a:t>region of influence</a:t>
            </a:r>
            <a:endParaRPr lang="en-US" dirty="0" smtClean="0">
              <a:solidFill>
                <a:srgbClr val="C0504D"/>
              </a:solidFill>
            </a:endParaRPr>
          </a:p>
          <a:p>
            <a:pPr lvl="1"/>
            <a:r>
              <a:rPr lang="en-US" dirty="0" smtClean="0"/>
              <a:t>Exploit the fact that we only interpolate at grid points using clever blocking.  Handle 10</a:t>
            </a:r>
            <a:r>
              <a:rPr lang="en-US" baseline="30000" dirty="0" smtClean="0"/>
              <a:t>6</a:t>
            </a:r>
            <a:r>
              <a:rPr lang="en-US" dirty="0" smtClean="0"/>
              <a:t> NNI queries in one </a:t>
            </a:r>
            <a:r>
              <a:rPr lang="en-US" dirty="0" smtClean="0"/>
              <a:t>pass.  </a:t>
            </a:r>
            <a:r>
              <a:rPr lang="en-US" dirty="0" smtClean="0"/>
              <a:t>Previous maximum of ~32 [Fan et</a:t>
            </a:r>
            <a:r>
              <a:rPr lang="en-US" dirty="0"/>
              <a:t> </a:t>
            </a:r>
            <a:r>
              <a:rPr lang="en-US" dirty="0" smtClean="0"/>
              <a:t>al. SIAM, 2005]</a:t>
            </a:r>
          </a:p>
          <a:p>
            <a:pPr lvl="1"/>
            <a:r>
              <a:rPr lang="en-US" dirty="0" smtClean="0"/>
              <a:t>Use </a:t>
            </a:r>
            <a:r>
              <a:rPr lang="en-US" dirty="0" smtClean="0">
                <a:solidFill>
                  <a:srgbClr val="C0504D"/>
                </a:solidFill>
              </a:rPr>
              <a:t>CUDA</a:t>
            </a:r>
            <a:r>
              <a:rPr lang="en-US" dirty="0" smtClean="0"/>
              <a:t> to improve performance of our implementation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960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gures.pr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87" y="1316549"/>
            <a:ext cx="4063187" cy="4891996"/>
          </a:xfrm>
          <a:prstGeom prst="rect">
            <a:avLst/>
          </a:prstGeom>
        </p:spPr>
      </p:pic>
      <p:pic>
        <p:nvPicPr>
          <p:cNvPr id="10" name="Picture 9" descr="figures.pre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87" y="1284844"/>
            <a:ext cx="4063187" cy="4941162"/>
          </a:xfrm>
          <a:prstGeom prst="rect">
            <a:avLst/>
          </a:prstGeom>
        </p:spPr>
      </p:pic>
      <p:pic>
        <p:nvPicPr>
          <p:cNvPr id="11" name="Picture 10" descr="figures.pre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87" y="1316549"/>
            <a:ext cx="4063187" cy="4891996"/>
          </a:xfrm>
          <a:prstGeom prst="rect">
            <a:avLst/>
          </a:prstGeom>
        </p:spPr>
      </p:pic>
      <p:pic>
        <p:nvPicPr>
          <p:cNvPr id="12" name="Picture 11" descr="figures.pres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87" y="1316549"/>
            <a:ext cx="4063187" cy="48919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337"/>
            <a:ext cx="8229600" cy="925402"/>
          </a:xfrm>
        </p:spPr>
        <p:txBody>
          <a:bodyPr/>
          <a:lstStyle/>
          <a:p>
            <a:r>
              <a:rPr lang="en-US" dirty="0" smtClean="0"/>
              <a:t>Performing an NNI query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69</a:t>
            </a:fld>
            <a:endParaRPr lang="en-US"/>
          </a:p>
        </p:txBody>
      </p:sp>
      <p:graphicFrame>
        <p:nvGraphicFramePr>
          <p:cNvPr id="6" name="Content Placeholder 5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60928089"/>
              </p:ext>
            </p:extLst>
          </p:nvPr>
        </p:nvGraphicFramePr>
        <p:xfrm>
          <a:off x="448188" y="3045082"/>
          <a:ext cx="3639625" cy="1436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64" name="Equation" r:id="rId7" imgW="2286000" imgH="901700" progId="Equation.3">
                  <p:embed/>
                </p:oleObj>
              </mc:Choice>
              <mc:Fallback>
                <p:oleObj name="Equation" r:id="rId7" imgW="2286000" imgH="901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8188" y="3045082"/>
                        <a:ext cx="3639625" cy="14363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Content Placeholder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5402393"/>
              </p:ext>
            </p:extLst>
          </p:nvPr>
        </p:nvGraphicFramePr>
        <p:xfrm>
          <a:off x="466725" y="1358107"/>
          <a:ext cx="3621088" cy="137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65" name="Equation" r:id="rId9" imgW="2273300" imgH="863600" progId="Equation.3">
                  <p:embed/>
                </p:oleObj>
              </mc:Choice>
              <mc:Fallback>
                <p:oleObj name="Equation" r:id="rId9" imgW="2273300" imgH="863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66725" y="1358107"/>
                        <a:ext cx="3621088" cy="1376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332096" y="4627148"/>
            <a:ext cx="1736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BD03E"/>
                </a:solidFill>
                <a:latin typeface="Times New Roman"/>
                <a:cs typeface="Times New Roman"/>
              </a:rPr>
              <a:t>|</a:t>
            </a:r>
            <a:r>
              <a:rPr lang="en-US" dirty="0" err="1" smtClean="0">
                <a:solidFill>
                  <a:srgbClr val="FBD03E"/>
                </a:solidFill>
                <a:latin typeface="Times New Roman"/>
                <a:cs typeface="Times New Roman"/>
              </a:rPr>
              <a:t>TPVor</a:t>
            </a:r>
            <a:r>
              <a:rPr lang="en-US" dirty="0" smtClean="0">
                <a:solidFill>
                  <a:srgbClr val="FBD03E"/>
                </a:solidFill>
                <a:latin typeface="Times New Roman"/>
                <a:cs typeface="Times New Roman"/>
              </a:rPr>
              <a:t>(</a:t>
            </a:r>
            <a:r>
              <a:rPr lang="en-US" i="1" dirty="0" smtClean="0">
                <a:solidFill>
                  <a:srgbClr val="FBD03E"/>
                </a:solidFill>
                <a:latin typeface="Times New Roman"/>
                <a:cs typeface="Times New Roman"/>
              </a:rPr>
              <a:t>q</a:t>
            </a:r>
            <a:r>
              <a:rPr lang="en-US" i="1" baseline="-25000" dirty="0" smtClean="0">
                <a:solidFill>
                  <a:srgbClr val="FBD03E"/>
                </a:solidFill>
                <a:latin typeface="Times New Roman"/>
                <a:cs typeface="Times New Roman"/>
              </a:rPr>
              <a:t>1</a:t>
            </a:r>
            <a:r>
              <a:rPr lang="en-US" dirty="0" smtClean="0">
                <a:solidFill>
                  <a:srgbClr val="FBD03E"/>
                </a:solidFill>
                <a:latin typeface="Times New Roman"/>
                <a:cs typeface="Times New Roman"/>
              </a:rPr>
              <a:t>)| = 73</a:t>
            </a:r>
            <a:endParaRPr lang="en-US" dirty="0">
              <a:solidFill>
                <a:srgbClr val="FBD03E"/>
              </a:solidFill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544" y="5121201"/>
            <a:ext cx="4663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h(q</a:t>
            </a:r>
            <a:r>
              <a:rPr lang="en-US" i="1" baseline="-25000" dirty="0" smtClean="0">
                <a:latin typeface="Times New Roman"/>
                <a:cs typeface="Times New Roman"/>
              </a:rPr>
              <a:t>1</a:t>
            </a:r>
            <a:r>
              <a:rPr lang="en-US" i="1" dirty="0" smtClean="0">
                <a:latin typeface="Times New Roman"/>
                <a:cs typeface="Times New Roman"/>
              </a:rPr>
              <a:t>)=(</a:t>
            </a:r>
            <a:r>
              <a:rPr lang="en-US" i="1" dirty="0" smtClean="0">
                <a:solidFill>
                  <a:srgbClr val="9C6997"/>
                </a:solidFill>
                <a:latin typeface="Times New Roman"/>
                <a:cs typeface="Times New Roman"/>
              </a:rPr>
              <a:t>33</a:t>
            </a:r>
            <a:r>
              <a:rPr lang="en-US" i="1" dirty="0" smtClean="0">
                <a:latin typeface="Times New Roman"/>
                <a:cs typeface="Times New Roman"/>
              </a:rPr>
              <a:t>/</a:t>
            </a:r>
            <a:r>
              <a:rPr lang="en-US" i="1" dirty="0" smtClean="0">
                <a:solidFill>
                  <a:srgbClr val="FBD03E"/>
                </a:solidFill>
                <a:latin typeface="Times New Roman"/>
                <a:cs typeface="Times New Roman"/>
              </a:rPr>
              <a:t>73</a:t>
            </a:r>
            <a:r>
              <a:rPr lang="en-US" i="1" dirty="0" smtClean="0">
                <a:latin typeface="Times New Roman"/>
                <a:cs typeface="Times New Roman"/>
              </a:rPr>
              <a:t>)h(p</a:t>
            </a:r>
            <a:r>
              <a:rPr lang="en-US" i="1" baseline="-25000" dirty="0" smtClean="0">
                <a:latin typeface="Times New Roman"/>
                <a:cs typeface="Times New Roman"/>
              </a:rPr>
              <a:t>1</a:t>
            </a:r>
            <a:r>
              <a:rPr lang="en-US" i="1" dirty="0" smtClean="0">
                <a:latin typeface="Times New Roman"/>
                <a:cs typeface="Times New Roman"/>
              </a:rPr>
              <a:t>)+(</a:t>
            </a:r>
            <a:r>
              <a:rPr lang="en-US" i="1" dirty="0" smtClean="0">
                <a:solidFill>
                  <a:srgbClr val="E3AB5B"/>
                </a:solidFill>
                <a:latin typeface="Times New Roman"/>
                <a:cs typeface="Times New Roman"/>
              </a:rPr>
              <a:t>12</a:t>
            </a:r>
            <a:r>
              <a:rPr lang="en-US" i="1" dirty="0" smtClean="0">
                <a:latin typeface="Times New Roman"/>
                <a:cs typeface="Times New Roman"/>
              </a:rPr>
              <a:t>/</a:t>
            </a:r>
            <a:r>
              <a:rPr lang="en-US" i="1" dirty="0" smtClean="0">
                <a:solidFill>
                  <a:srgbClr val="FBD03E"/>
                </a:solidFill>
                <a:latin typeface="Times New Roman"/>
                <a:cs typeface="Times New Roman"/>
              </a:rPr>
              <a:t>73</a:t>
            </a:r>
            <a:r>
              <a:rPr lang="en-US" i="1" dirty="0" smtClean="0">
                <a:latin typeface="Times New Roman"/>
                <a:cs typeface="Times New Roman"/>
              </a:rPr>
              <a:t>)h(p</a:t>
            </a:r>
            <a:r>
              <a:rPr lang="en-US" i="1" baseline="-25000" dirty="0" smtClean="0">
                <a:latin typeface="Times New Roman"/>
                <a:cs typeface="Times New Roman"/>
              </a:rPr>
              <a:t>2</a:t>
            </a:r>
            <a:r>
              <a:rPr lang="en-US" i="1" dirty="0" smtClean="0">
                <a:latin typeface="Times New Roman"/>
                <a:cs typeface="Times New Roman"/>
              </a:rPr>
              <a:t>)+(</a:t>
            </a:r>
            <a:r>
              <a:rPr lang="en-US" i="1" dirty="0" smtClean="0">
                <a:solidFill>
                  <a:srgbClr val="357B45"/>
                </a:solidFill>
                <a:latin typeface="Times New Roman"/>
                <a:cs typeface="Times New Roman"/>
              </a:rPr>
              <a:t>28</a:t>
            </a:r>
            <a:r>
              <a:rPr lang="en-US" i="1" dirty="0" smtClean="0">
                <a:latin typeface="Times New Roman"/>
                <a:cs typeface="Times New Roman"/>
              </a:rPr>
              <a:t>/</a:t>
            </a:r>
            <a:r>
              <a:rPr lang="en-US" i="1" dirty="0" smtClean="0">
                <a:solidFill>
                  <a:srgbClr val="FBD03E"/>
                </a:solidFill>
                <a:latin typeface="Times New Roman"/>
                <a:cs typeface="Times New Roman"/>
              </a:rPr>
              <a:t>73</a:t>
            </a:r>
            <a:r>
              <a:rPr lang="en-US" i="1" dirty="0" smtClean="0">
                <a:latin typeface="Times New Roman"/>
                <a:cs typeface="Times New Roman"/>
              </a:rPr>
              <a:t>)h(p</a:t>
            </a:r>
            <a:r>
              <a:rPr lang="en-US" i="1" baseline="-25000" dirty="0" smtClean="0">
                <a:latin typeface="Times New Roman"/>
                <a:cs typeface="Times New Roman"/>
              </a:rPr>
              <a:t>3</a:t>
            </a:r>
            <a:r>
              <a:rPr lang="en-US" i="1" dirty="0" smtClean="0">
                <a:latin typeface="Times New Roman"/>
                <a:cs typeface="Times New Roman"/>
              </a:rPr>
              <a:t>)</a:t>
            </a:r>
            <a:endParaRPr lang="en-US" i="1" dirty="0">
              <a:latin typeface="Times New Roman"/>
              <a:cs typeface="Times New Roman"/>
            </a:endParaRPr>
          </a:p>
        </p:txBody>
      </p:sp>
      <p:pic>
        <p:nvPicPr>
          <p:cNvPr id="17" name="Picture 16" descr="figures.pres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87" y="1327311"/>
            <a:ext cx="4013907" cy="4881234"/>
          </a:xfrm>
          <a:prstGeom prst="rect">
            <a:avLst/>
          </a:prstGeom>
        </p:spPr>
      </p:pic>
      <p:pic>
        <p:nvPicPr>
          <p:cNvPr id="18" name="Picture 17" descr="figures.pres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827" y="1338962"/>
            <a:ext cx="4054247" cy="48812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274" y="5888182"/>
            <a:ext cx="3881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Call this process </a:t>
            </a:r>
            <a:r>
              <a:rPr lang="en-US" dirty="0" err="1" smtClean="0">
                <a:latin typeface="Courier"/>
                <a:cs typeface="Courier"/>
              </a:rPr>
              <a:t>BufferAnalysis</a:t>
            </a:r>
            <a:endParaRPr lang="en-US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967219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</a:rPr>
              <a:t>Outline</a:t>
            </a:r>
            <a:endParaRPr lang="en-US" b="1" dirty="0">
              <a:solidFill>
                <a:srgbClr val="1F497D"/>
              </a:solidFill>
            </a:endParaRPr>
          </a:p>
        </p:txBody>
      </p:sp>
      <p:pic>
        <p:nvPicPr>
          <p:cNvPr id="4" name="Picture 3" descr="Afghanistan_0_5m_from_tin_1_cu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072" y="1928661"/>
            <a:ext cx="3572259" cy="404933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881" y="1600200"/>
            <a:ext cx="5104191" cy="497997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GPU background</a:t>
            </a:r>
          </a:p>
          <a:p>
            <a:r>
              <a:rPr lang="en-US" dirty="0" err="1" smtClean="0"/>
              <a:t>Voronoi</a:t>
            </a:r>
            <a:r>
              <a:rPr lang="en-US" dirty="0" smtClean="0"/>
              <a:t> diagrams on the GPU</a:t>
            </a:r>
          </a:p>
          <a:p>
            <a:r>
              <a:rPr lang="en-US" dirty="0" smtClean="0"/>
              <a:t>Natural neighbor interpolation (NNI)</a:t>
            </a:r>
          </a:p>
          <a:p>
            <a:r>
              <a:rPr lang="en-US" dirty="0" smtClean="0"/>
              <a:t>Batched NNI 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n grids</a:t>
            </a:r>
          </a:p>
          <a:p>
            <a:r>
              <a:rPr lang="en-US" dirty="0" smtClean="0"/>
              <a:t>Implementation</a:t>
            </a:r>
          </a:p>
          <a:p>
            <a:r>
              <a:rPr lang="en-US" dirty="0" smtClean="0"/>
              <a:t>Evaluation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614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Graphics Processing Unit (GPU)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66095" y="1600200"/>
            <a:ext cx="8490857" cy="4931229"/>
          </a:xfrm>
        </p:spPr>
        <p:txBody>
          <a:bodyPr>
            <a:normAutofit/>
          </a:bodyPr>
          <a:lstStyle/>
          <a:p>
            <a:r>
              <a:rPr lang="en-US" dirty="0" smtClean="0"/>
              <a:t>Specialized hardware for parallel processing</a:t>
            </a:r>
          </a:p>
          <a:p>
            <a:r>
              <a:rPr lang="en-US" dirty="0" smtClean="0"/>
              <a:t>Render 3D objects </a:t>
            </a:r>
            <a:br>
              <a:rPr lang="en-US" dirty="0" smtClean="0"/>
            </a:br>
            <a:r>
              <a:rPr lang="en-US" dirty="0" smtClean="0"/>
              <a:t>on 2D plane of pixels </a:t>
            </a:r>
            <a:r>
              <a:rPr lang="en-US" dirty="0" err="1" smtClean="0">
                <a:latin typeface="Times New Roman"/>
                <a:cs typeface="Times New Roman"/>
              </a:rPr>
              <a:t>Π</a:t>
            </a:r>
            <a:r>
              <a:rPr lang="en-US" dirty="0" smtClean="0"/>
              <a:t> from a </a:t>
            </a:r>
            <a:r>
              <a:rPr lang="en-US" dirty="0"/>
              <a:t>viewpoint </a:t>
            </a:r>
            <a:r>
              <a:rPr lang="en-US" i="1" dirty="0" smtClean="0">
                <a:latin typeface="Times New Roman"/>
                <a:cs typeface="Times New Roman"/>
              </a:rPr>
              <a:t>o</a:t>
            </a:r>
          </a:p>
          <a:p>
            <a:r>
              <a:rPr lang="en-US" dirty="0" smtClean="0">
                <a:latin typeface="Arial"/>
                <a:cs typeface="Arial"/>
              </a:rPr>
              <a:t>Used generically in other applications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Robot collision detection, database systems, fluid dynamics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5546597"/>
              </p:ext>
            </p:extLst>
          </p:nvPr>
        </p:nvGraphicFramePr>
        <p:xfrm>
          <a:off x="3831868" y="2106084"/>
          <a:ext cx="3122612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0" name="Equation" r:id="rId3" imgW="1143000" imgH="215900" progId="Equation.3">
                  <p:embed/>
                </p:oleObj>
              </mc:Choice>
              <mc:Fallback>
                <p:oleObj name="Equation" r:id="rId3" imgW="11430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31868" y="2106084"/>
                        <a:ext cx="3122612" cy="588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8</a:t>
            </a:fld>
            <a:endParaRPr lang="en-US"/>
          </a:p>
        </p:txBody>
      </p:sp>
      <p:pic>
        <p:nvPicPr>
          <p:cNvPr id="8" name="Content Placeholder 7" descr="geforce_gtx_470_3qtr_med.png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233" b="-39233"/>
          <a:stretch>
            <a:fillRect/>
          </a:stretch>
        </p:blipFill>
        <p:spPr>
          <a:xfrm>
            <a:off x="2301724" y="3172581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3039467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23352</TotalTime>
  <Words>2785</Words>
  <Application>Microsoft Macintosh PowerPoint</Application>
  <PresentationFormat>On-screen Show (4:3)</PresentationFormat>
  <Paragraphs>700</Paragraphs>
  <Slides>70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70</vt:i4>
      </vt:variant>
    </vt:vector>
  </HeadingPairs>
  <TitlesOfParts>
    <vt:vector size="73" baseType="lpstr">
      <vt:lpstr>Office Theme</vt:lpstr>
      <vt:lpstr>Equation</vt:lpstr>
      <vt:lpstr>Microsoft Equation</vt:lpstr>
      <vt:lpstr>Natural Neighbor Based Grid DEM Construction Using a GPU</vt:lpstr>
      <vt:lpstr>Light Detection and Ranging (LiDAR)</vt:lpstr>
      <vt:lpstr>Flood mapping – Mandø, Denmark</vt:lpstr>
      <vt:lpstr>Digital Elevation Model (DEM)</vt:lpstr>
      <vt:lpstr>DEM Construction</vt:lpstr>
      <vt:lpstr>Natural Neighbor Interpolation (NNI)</vt:lpstr>
      <vt:lpstr>Our Contributions</vt:lpstr>
      <vt:lpstr>Outline</vt:lpstr>
      <vt:lpstr>Graphics Processing Unit (GPU)</vt:lpstr>
      <vt:lpstr>GPU Buffers</vt:lpstr>
      <vt:lpstr>GPU Model of Computation</vt:lpstr>
      <vt:lpstr>Computing the Voronoi Diagram</vt:lpstr>
      <vt:lpstr>Voronoi Diagram</vt:lpstr>
      <vt:lpstr>Voronoi Diagram and Lower Envelopes</vt:lpstr>
      <vt:lpstr>Rendering the Voronoi Diagram</vt:lpstr>
      <vt:lpstr>Pixelized Voronoi Diagram</vt:lpstr>
      <vt:lpstr>Generating Pixelized Voronoi Diagrams</vt:lpstr>
      <vt:lpstr>Truncated Pixelized Voronoi Diagram TPVor(S)</vt:lpstr>
      <vt:lpstr>Natural Neighbor Interpolation</vt:lpstr>
      <vt:lpstr>Natural Neighbor Interpolation</vt:lpstr>
      <vt:lpstr>Natural Neighbor Interpolation</vt:lpstr>
      <vt:lpstr>NNI Query Processing</vt:lpstr>
      <vt:lpstr>Batching NNI Queries</vt:lpstr>
      <vt:lpstr>NNI Batch Query Processing</vt:lpstr>
      <vt:lpstr>Batching NNI Queries</vt:lpstr>
      <vt:lpstr>NNI Batch Query Processing</vt:lpstr>
      <vt:lpstr>Batching Grids of NNI Queries</vt:lpstr>
      <vt:lpstr>NNI for Grid DEM Construction</vt:lpstr>
      <vt:lpstr>Batched NNI on Grids</vt:lpstr>
      <vt:lpstr>Batched NNI on Grids</vt:lpstr>
      <vt:lpstr>NNI Grid Query Processing</vt:lpstr>
      <vt:lpstr>Larger Grids</vt:lpstr>
      <vt:lpstr>Putting it together</vt:lpstr>
      <vt:lpstr>Implementation</vt:lpstr>
      <vt:lpstr>NNI Batch Query Processing</vt:lpstr>
      <vt:lpstr>Tests</vt:lpstr>
      <vt:lpstr>Performance - Efficiency</vt:lpstr>
      <vt:lpstr>Performance - Efficiency</vt:lpstr>
      <vt:lpstr>Performance - Efficiency</vt:lpstr>
      <vt:lpstr>Performance - Efficiency</vt:lpstr>
      <vt:lpstr>Performance - Efficiency</vt:lpstr>
      <vt:lpstr>Performance - Quality</vt:lpstr>
      <vt:lpstr>Future Work</vt:lpstr>
      <vt:lpstr>Questions?</vt:lpstr>
      <vt:lpstr>Performance - Efficiency</vt:lpstr>
      <vt:lpstr>Performance - Efficiency</vt:lpstr>
      <vt:lpstr>Performance - Efficiency</vt:lpstr>
      <vt:lpstr>Voronoi Diagram</vt:lpstr>
      <vt:lpstr>Natural Neighbor Interpolation</vt:lpstr>
      <vt:lpstr>Natural Neighbor Interpolation</vt:lpstr>
      <vt:lpstr>Truncated Pixelized Voronoi Diagram TPVor(S)</vt:lpstr>
      <vt:lpstr>Tests</vt:lpstr>
      <vt:lpstr>Handling Larger Grids</vt:lpstr>
      <vt:lpstr>GPU Buffers</vt:lpstr>
      <vt:lpstr>Handling Larger Grids</vt:lpstr>
      <vt:lpstr>I/O Efficient Binning</vt:lpstr>
      <vt:lpstr>Handling Larger Grids</vt:lpstr>
      <vt:lpstr>BufferAnalysis</vt:lpstr>
      <vt:lpstr>NNI Batch Query Processing</vt:lpstr>
      <vt:lpstr>NNI Query Processing</vt:lpstr>
      <vt:lpstr>Updated BufferAnalysis</vt:lpstr>
      <vt:lpstr>NNI Batch Query Processing</vt:lpstr>
      <vt:lpstr>NNI on Grids</vt:lpstr>
      <vt:lpstr>Batched NNI on Grids</vt:lpstr>
      <vt:lpstr>Independence</vt:lpstr>
      <vt:lpstr>Batched NNI on Grids</vt:lpstr>
      <vt:lpstr>Updated BufferAnalysis</vt:lpstr>
      <vt:lpstr>Implementation Optimizations</vt:lpstr>
      <vt:lpstr>GPU Buffers</vt:lpstr>
      <vt:lpstr>Performing an NNI query</vt:lpstr>
    </vt:vector>
  </TitlesOfParts>
  <Company>Duke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Natural Neighbor Based Grid DEM Construction using a GPU</dc:title>
  <dc:creator>Alex Beutel</dc:creator>
  <cp:lastModifiedBy>Alex Beutel</cp:lastModifiedBy>
  <cp:revision>559</cp:revision>
  <dcterms:created xsi:type="dcterms:W3CDTF">2010-09-30T01:36:33Z</dcterms:created>
  <dcterms:modified xsi:type="dcterms:W3CDTF">2010-11-04T06:55:44Z</dcterms:modified>
</cp:coreProperties>
</file>