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embeddings/oleObject9.bin" ContentType="application/vnd.openxmlformats-officedocument.oleObject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embeddings/oleObject29.bin" ContentType="application/vnd.openxmlformats-officedocument.oleObject"/>
  <Override PartName="/ppt/notesSlides/notesSlide8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17" r:id="rId1"/>
  </p:sldMasterIdLst>
  <p:notesMasterIdLst>
    <p:notesMasterId r:id="rId118"/>
  </p:notesMasterIdLst>
  <p:handoutMasterIdLst>
    <p:handoutMasterId r:id="rId119"/>
  </p:handoutMasterIdLst>
  <p:sldIdLst>
    <p:sldId id="256" r:id="rId2"/>
    <p:sldId id="320" r:id="rId3"/>
    <p:sldId id="347" r:id="rId4"/>
    <p:sldId id="306" r:id="rId5"/>
    <p:sldId id="396" r:id="rId6"/>
    <p:sldId id="300" r:id="rId7"/>
    <p:sldId id="301" r:id="rId8"/>
    <p:sldId id="263" r:id="rId9"/>
    <p:sldId id="257" r:id="rId10"/>
    <p:sldId id="261" r:id="rId11"/>
    <p:sldId id="334" r:id="rId12"/>
    <p:sldId id="285" r:id="rId13"/>
    <p:sldId id="316" r:id="rId14"/>
    <p:sldId id="302" r:id="rId15"/>
    <p:sldId id="265" r:id="rId16"/>
    <p:sldId id="266" r:id="rId17"/>
    <p:sldId id="264" r:id="rId18"/>
    <p:sldId id="290" r:id="rId19"/>
    <p:sldId id="268" r:id="rId20"/>
    <p:sldId id="317" r:id="rId21"/>
    <p:sldId id="303" r:id="rId22"/>
    <p:sldId id="346" r:id="rId23"/>
    <p:sldId id="397" r:id="rId24"/>
    <p:sldId id="318" r:id="rId25"/>
    <p:sldId id="324" r:id="rId26"/>
    <p:sldId id="271" r:id="rId27"/>
    <p:sldId id="326" r:id="rId28"/>
    <p:sldId id="319" r:id="rId29"/>
    <p:sldId id="330" r:id="rId30"/>
    <p:sldId id="332" r:id="rId31"/>
    <p:sldId id="333" r:id="rId32"/>
    <p:sldId id="327" r:id="rId33"/>
    <p:sldId id="329" r:id="rId34"/>
    <p:sldId id="337" r:id="rId35"/>
    <p:sldId id="277" r:id="rId36"/>
    <p:sldId id="328" r:id="rId37"/>
    <p:sldId id="291" r:id="rId38"/>
    <p:sldId id="399" r:id="rId39"/>
    <p:sldId id="400" r:id="rId40"/>
    <p:sldId id="402" r:id="rId41"/>
    <p:sldId id="281" r:id="rId42"/>
    <p:sldId id="403" r:id="rId43"/>
    <p:sldId id="348" r:id="rId44"/>
    <p:sldId id="351" r:id="rId45"/>
    <p:sldId id="350" r:id="rId46"/>
    <p:sldId id="352" r:id="rId47"/>
    <p:sldId id="359" r:id="rId48"/>
    <p:sldId id="382" r:id="rId49"/>
    <p:sldId id="364" r:id="rId50"/>
    <p:sldId id="361" r:id="rId51"/>
    <p:sldId id="408" r:id="rId52"/>
    <p:sldId id="367" r:id="rId53"/>
    <p:sldId id="394" r:id="rId54"/>
    <p:sldId id="365" r:id="rId55"/>
    <p:sldId id="395" r:id="rId56"/>
    <p:sldId id="404" r:id="rId57"/>
    <p:sldId id="366" r:id="rId58"/>
    <p:sldId id="368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381" r:id="rId67"/>
    <p:sldId id="384" r:id="rId68"/>
    <p:sldId id="405" r:id="rId69"/>
    <p:sldId id="385" r:id="rId70"/>
    <p:sldId id="386" r:id="rId71"/>
    <p:sldId id="387" r:id="rId72"/>
    <p:sldId id="393" r:id="rId73"/>
    <p:sldId id="390" r:id="rId74"/>
    <p:sldId id="407" r:id="rId75"/>
    <p:sldId id="409" r:id="rId76"/>
    <p:sldId id="412" r:id="rId77"/>
    <p:sldId id="392" r:id="rId78"/>
    <p:sldId id="410" r:id="rId79"/>
    <p:sldId id="411" r:id="rId80"/>
    <p:sldId id="283" r:id="rId81"/>
    <p:sldId id="280" r:id="rId82"/>
    <p:sldId id="338" r:id="rId83"/>
    <p:sldId id="312" r:id="rId84"/>
    <p:sldId id="335" r:id="rId85"/>
    <p:sldId id="353" r:id="rId86"/>
    <p:sldId id="388" r:id="rId87"/>
    <p:sldId id="389" r:id="rId88"/>
    <p:sldId id="259" r:id="rId89"/>
    <p:sldId id="279" r:id="rId90"/>
    <p:sldId id="339" r:id="rId91"/>
    <p:sldId id="340" r:id="rId92"/>
    <p:sldId id="344" r:id="rId93"/>
    <p:sldId id="345" r:id="rId94"/>
    <p:sldId id="262" r:id="rId95"/>
    <p:sldId id="313" r:id="rId96"/>
    <p:sldId id="269" r:id="rId97"/>
    <p:sldId id="336" r:id="rId98"/>
    <p:sldId id="282" r:id="rId99"/>
    <p:sldId id="275" r:id="rId100"/>
    <p:sldId id="314" r:id="rId101"/>
    <p:sldId id="304" r:id="rId102"/>
    <p:sldId id="297" r:id="rId103"/>
    <p:sldId id="278" r:id="rId104"/>
    <p:sldId id="289" r:id="rId105"/>
    <p:sldId id="286" r:id="rId106"/>
    <p:sldId id="325" r:id="rId107"/>
    <p:sldId id="292" r:id="rId108"/>
    <p:sldId id="287" r:id="rId109"/>
    <p:sldId id="272" r:id="rId110"/>
    <p:sldId id="273" r:id="rId111"/>
    <p:sldId id="296" r:id="rId112"/>
    <p:sldId id="274" r:id="rId113"/>
    <p:sldId id="293" r:id="rId114"/>
    <p:sldId id="305" r:id="rId115"/>
    <p:sldId id="260" r:id="rId116"/>
    <p:sldId id="270" r:id="rId1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3DFB"/>
    <a:srgbClr val="E97427"/>
    <a:srgbClr val="6CF426"/>
    <a:srgbClr val="E22E13"/>
    <a:srgbClr val="2F50AA"/>
    <a:srgbClr val="7BE127"/>
    <a:srgbClr val="608CC4"/>
    <a:srgbClr val="3760BB"/>
    <a:srgbClr val="FBD03E"/>
    <a:srgbClr val="9C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3" autoAdjust="0"/>
    <p:restoredTop sz="89710" autoAdjust="0"/>
  </p:normalViewPr>
  <p:slideViewPr>
    <p:cSldViewPr snapToGrid="0">
      <p:cViewPr varScale="1">
        <p:scale>
          <a:sx n="107" d="100"/>
          <a:sy n="107" d="100"/>
        </p:scale>
        <p:origin x="-7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interSettings" Target="printerSettings/printerSettings1.bin"/><Relationship Id="rId121" Type="http://schemas.openxmlformats.org/officeDocument/2006/relationships/presProps" Target="presProps.xml"/><Relationship Id="rId122" Type="http://schemas.openxmlformats.org/officeDocument/2006/relationships/viewProps" Target="viewProps.xml"/><Relationship Id="rId123" Type="http://schemas.openxmlformats.org/officeDocument/2006/relationships/theme" Target="theme/theme1.xml"/><Relationship Id="rId12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notesMaster" Target="notesMasters/notesMaster1.xml"/><Relationship Id="rId119" Type="http://schemas.openxmlformats.org/officeDocument/2006/relationships/handoutMaster" Target="handoutMasters/handoutMaster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q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529561-0281-CB49-BE9D-85C624F2F1B2}" type="presOf" srcId="{62D6124A-B688-1140-8905-98BF26B1AB31}" destId="{F33BADF0-5D66-D643-B30F-8D2EBA903A0F}" srcOrd="1" destOrd="0" presId="urn:microsoft.com/office/officeart/2005/8/layout/process2"/>
    <dgm:cxn modelId="{94084D8B-D64D-0742-9F82-26D1AA1D7D09}" type="presOf" srcId="{49AC5912-BAE5-7B4C-8564-E555D8E44A1B}" destId="{642B2133-BF73-AC4B-B761-987D89F26B79}" srcOrd="1" destOrd="0" presId="urn:microsoft.com/office/officeart/2005/8/layout/process2"/>
    <dgm:cxn modelId="{79246201-C7B0-964E-A199-C8B776A8E935}" type="presOf" srcId="{368C1E50-6CE0-C446-88CF-C297A8B04A5C}" destId="{D53F695F-F812-734F-BEF0-3354179A99F1}" srcOrd="0" destOrd="0" presId="urn:microsoft.com/office/officeart/2005/8/layout/process2"/>
    <dgm:cxn modelId="{DA46266F-6167-1848-87D5-72DBCB48098F}" type="presOf" srcId="{D31AC763-E53E-5B45-BDDA-F0860B0A711E}" destId="{75710544-DF41-254E-BCBD-A16485CC8CE4}" srcOrd="0" destOrd="0" presId="urn:microsoft.com/office/officeart/2005/8/layout/process2"/>
    <dgm:cxn modelId="{2E5E0BD5-3A77-B147-B239-FDCA03D787AC}" type="presOf" srcId="{88187EE7-D008-2C41-99F5-DE655E403C66}" destId="{6430B7D3-2977-FA47-91AE-45369CC5BE69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F5E0B3AD-5DDF-8D49-9BB3-830502C3BA0D}" type="presOf" srcId="{D31AC763-E53E-5B45-BDDA-F0860B0A711E}" destId="{AC47FD68-87E5-1F41-BBFD-895F8F38F77E}" srcOrd="1" destOrd="0" presId="urn:microsoft.com/office/officeart/2005/8/layout/process2"/>
    <dgm:cxn modelId="{5A479998-BEF9-B248-84A7-3D3306E4DD77}" type="presOf" srcId="{E5A6BBEC-8BA5-BA43-8A9C-078FDC2D270A}" destId="{75BEBFE7-0799-8F45-9BB4-38240387BCA3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4E578B9F-A2D9-1F45-9E7F-1806A88621AB}" type="presOf" srcId="{C82781A0-0BF1-D642-B39B-F3994C4AAACB}" destId="{AC13792B-2690-9C44-B004-FAF5D99E90B7}" srcOrd="0" destOrd="0" presId="urn:microsoft.com/office/officeart/2005/8/layout/process2"/>
    <dgm:cxn modelId="{B27CD12D-23A1-B04F-AD86-5FC16047D45B}" type="presOf" srcId="{FB73C647-B71F-D54D-BF73-D648F9D130AC}" destId="{D41AF0D6-08D1-9044-AEC0-69537F27C8F9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D1627D33-4E26-EE4F-8D8E-09A7D064B439}" type="presOf" srcId="{49AC5912-BAE5-7B4C-8564-E555D8E44A1B}" destId="{E3AFE8C7-0CD8-6847-BC99-E9C9F63463FE}" srcOrd="0" destOrd="0" presId="urn:microsoft.com/office/officeart/2005/8/layout/process2"/>
    <dgm:cxn modelId="{59BEB5B0-C60C-1C42-9239-C7CB39695DE7}" type="presOf" srcId="{7395E36E-5C28-4F49-B3DA-F45BC7D6E2F2}" destId="{BEE11E83-0AB3-0445-B8ED-157A2D50BBE5}" srcOrd="0" destOrd="0" presId="urn:microsoft.com/office/officeart/2005/8/layout/process2"/>
    <dgm:cxn modelId="{527AF9F3-0A02-1948-BAE9-0BEC8574FCB9}" type="presOf" srcId="{2EEA60CE-3D9B-AE41-9A09-0A4E70B107F7}" destId="{2F933A6B-64A9-8743-A751-3D970F8D5502}" srcOrd="1" destOrd="0" presId="urn:microsoft.com/office/officeart/2005/8/layout/process2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A4AD297A-63E4-8847-BD33-CE7000F99B08}" type="presOf" srcId="{62D6124A-B688-1140-8905-98BF26B1AB31}" destId="{3213669D-5059-1C43-9C85-ECFA4B71AEE8}" srcOrd="0" destOrd="0" presId="urn:microsoft.com/office/officeart/2005/8/layout/process2"/>
    <dgm:cxn modelId="{3303C0ED-B82A-CA44-8D58-F813A1B7CD4A}" type="presOf" srcId="{2EEA60CE-3D9B-AE41-9A09-0A4E70B107F7}" destId="{04F941B0-1CDD-ED44-89D1-976EFF2A0DDA}" srcOrd="0" destOrd="0" presId="urn:microsoft.com/office/officeart/2005/8/layout/process2"/>
    <dgm:cxn modelId="{A8828B92-C5AD-7B4C-BE53-35D3EC4BF3D9}" type="presParOf" srcId="{6430B7D3-2977-FA47-91AE-45369CC5BE69}" destId="{75BEBFE7-0799-8F45-9BB4-38240387BCA3}" srcOrd="0" destOrd="0" presId="urn:microsoft.com/office/officeart/2005/8/layout/process2"/>
    <dgm:cxn modelId="{0EF5211F-0162-A145-80C9-AA588FAA0418}" type="presParOf" srcId="{6430B7D3-2977-FA47-91AE-45369CC5BE69}" destId="{75710544-DF41-254E-BCBD-A16485CC8CE4}" srcOrd="1" destOrd="0" presId="urn:microsoft.com/office/officeart/2005/8/layout/process2"/>
    <dgm:cxn modelId="{10A2B9C1-E277-4D48-B5C3-E18101E84A44}" type="presParOf" srcId="{75710544-DF41-254E-BCBD-A16485CC8CE4}" destId="{AC47FD68-87E5-1F41-BBFD-895F8F38F77E}" srcOrd="0" destOrd="0" presId="urn:microsoft.com/office/officeart/2005/8/layout/process2"/>
    <dgm:cxn modelId="{E9359BC5-EBCC-B949-A9C2-0BE9E45D9437}" type="presParOf" srcId="{6430B7D3-2977-FA47-91AE-45369CC5BE69}" destId="{BEE11E83-0AB3-0445-B8ED-157A2D50BBE5}" srcOrd="2" destOrd="0" presId="urn:microsoft.com/office/officeart/2005/8/layout/process2"/>
    <dgm:cxn modelId="{5125A232-A4E7-1840-AA5E-67F8B8F3A40E}" type="presParOf" srcId="{6430B7D3-2977-FA47-91AE-45369CC5BE69}" destId="{E3AFE8C7-0CD8-6847-BC99-E9C9F63463FE}" srcOrd="3" destOrd="0" presId="urn:microsoft.com/office/officeart/2005/8/layout/process2"/>
    <dgm:cxn modelId="{B44C48D3-453C-2D48-9472-DA8CA9F8658B}" type="presParOf" srcId="{E3AFE8C7-0CD8-6847-BC99-E9C9F63463FE}" destId="{642B2133-BF73-AC4B-B761-987D89F26B79}" srcOrd="0" destOrd="0" presId="urn:microsoft.com/office/officeart/2005/8/layout/process2"/>
    <dgm:cxn modelId="{E4E46B59-7505-6147-9B1A-3DF9964578BB}" type="presParOf" srcId="{6430B7D3-2977-FA47-91AE-45369CC5BE69}" destId="{AC13792B-2690-9C44-B004-FAF5D99E90B7}" srcOrd="4" destOrd="0" presId="urn:microsoft.com/office/officeart/2005/8/layout/process2"/>
    <dgm:cxn modelId="{2CF15748-A92C-554D-8250-CE7FA9CD193A}" type="presParOf" srcId="{6430B7D3-2977-FA47-91AE-45369CC5BE69}" destId="{3213669D-5059-1C43-9C85-ECFA4B71AEE8}" srcOrd="5" destOrd="0" presId="urn:microsoft.com/office/officeart/2005/8/layout/process2"/>
    <dgm:cxn modelId="{E18DD423-652D-C844-8AE2-D0D089CFE2AB}" type="presParOf" srcId="{3213669D-5059-1C43-9C85-ECFA4B71AEE8}" destId="{F33BADF0-5D66-D643-B30F-8D2EBA903A0F}" srcOrd="0" destOrd="0" presId="urn:microsoft.com/office/officeart/2005/8/layout/process2"/>
    <dgm:cxn modelId="{B7232EF2-67A5-9649-830C-31D34BDCA0D1}" type="presParOf" srcId="{6430B7D3-2977-FA47-91AE-45369CC5BE69}" destId="{D53F695F-F812-734F-BEF0-3354179A99F1}" srcOrd="6" destOrd="0" presId="urn:microsoft.com/office/officeart/2005/8/layout/process2"/>
    <dgm:cxn modelId="{B34BE5FB-3387-5C43-93A3-B7CDE70431CA}" type="presParOf" srcId="{6430B7D3-2977-FA47-91AE-45369CC5BE69}" destId="{04F941B0-1CDD-ED44-89D1-976EFF2A0DDA}" srcOrd="7" destOrd="0" presId="urn:microsoft.com/office/officeart/2005/8/layout/process2"/>
    <dgm:cxn modelId="{AF0E9057-C972-3444-B969-DCBCF662CE81}" type="presParOf" srcId="{04F941B0-1CDD-ED44-89D1-976EFF2A0DDA}" destId="{2F933A6B-64A9-8743-A751-3D970F8D5502}" srcOrd="0" destOrd="0" presId="urn:microsoft.com/office/officeart/2005/8/layout/process2"/>
    <dgm:cxn modelId="{FF116B09-7DA4-444B-AF3C-318395F40966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8708AE-9371-D148-826C-718443E8FCD7}" type="presOf" srcId="{E6016DEA-5735-3F40-8C2E-BAA307167EA3}" destId="{BE05CFA8-D476-2A4C-AA7C-96D92BC6D621}" srcOrd="1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728890EC-4594-A042-B16F-F547D0806C86}" type="presOf" srcId="{88187EE7-D008-2C41-99F5-DE655E403C66}" destId="{6430B7D3-2977-FA47-91AE-45369CC5BE69}" srcOrd="0" destOrd="0" presId="urn:microsoft.com/office/officeart/2005/8/layout/process2"/>
    <dgm:cxn modelId="{4BFB95A3-5E9C-0E48-90D7-3780788A22F0}" type="presOf" srcId="{FB73C647-B71F-D54D-BF73-D648F9D130AC}" destId="{D41AF0D6-08D1-9044-AEC0-69537F27C8F9}" srcOrd="0" destOrd="0" presId="urn:microsoft.com/office/officeart/2005/8/layout/process2"/>
    <dgm:cxn modelId="{09B220FF-DFBD-B340-A3F1-F53BDDAD24E5}" type="presOf" srcId="{D31AC763-E53E-5B45-BDDA-F0860B0A711E}" destId="{75710544-DF41-254E-BCBD-A16485CC8CE4}" srcOrd="0" destOrd="0" presId="urn:microsoft.com/office/officeart/2005/8/layout/process2"/>
    <dgm:cxn modelId="{EA602197-6832-A444-93F6-603F893E12DA}" type="presOf" srcId="{B7BBC305-B2FD-8B4B-AA47-8042C3831EA0}" destId="{460A45AC-AB83-914F-A98F-EBC09DD8BCA1}" srcOrd="0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76B982E0-607A-E041-AF6E-0E1F411AEA1A}" type="presOf" srcId="{D31AC763-E53E-5B45-BDDA-F0860B0A711E}" destId="{AC47FD68-87E5-1F41-BBFD-895F8F38F77E}" srcOrd="1" destOrd="0" presId="urn:microsoft.com/office/officeart/2005/8/layout/process2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3D784D36-3AFC-054D-B2B4-C7BCCB3D1B90}" type="presOf" srcId="{B7BBC305-B2FD-8B4B-AA47-8042C3831EA0}" destId="{D093CF5D-D099-4945-95BC-BD0FB0DADB07}" srcOrd="1" destOrd="0" presId="urn:microsoft.com/office/officeart/2005/8/layout/process2"/>
    <dgm:cxn modelId="{DA93FE63-41DE-5A49-8DE0-F97C9F4B97C5}" type="presOf" srcId="{E5A6BBEC-8BA5-BA43-8A9C-078FDC2D270A}" destId="{75BEBFE7-0799-8F45-9BB4-38240387BCA3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16C0CC6E-0956-294A-8E8F-2FDD7C245132}" type="presOf" srcId="{D872D8A9-2766-2344-BCC9-D0E32EEF19A5}" destId="{3B2F18D5-B9AB-044F-974B-114429CEC595}" srcOrd="0" destOrd="0" presId="urn:microsoft.com/office/officeart/2005/8/layout/process2"/>
    <dgm:cxn modelId="{D4ED135C-18F3-7144-8B90-B7E0A4B1081A}" type="presOf" srcId="{4B7ED2E9-76CE-3D48-A0E8-8647610EE509}" destId="{2A645280-61AD-404B-ACC8-2B3CD6704E97}" srcOrd="0" destOrd="0" presId="urn:microsoft.com/office/officeart/2005/8/layout/process2"/>
    <dgm:cxn modelId="{1ED71391-026B-E74A-A51E-C2B4A81D6727}" type="presOf" srcId="{E6016DEA-5735-3F40-8C2E-BAA307167EA3}" destId="{C45C4618-F46D-7947-9F2A-6138C14747A4}" srcOrd="0" destOrd="0" presId="urn:microsoft.com/office/officeart/2005/8/layout/process2"/>
    <dgm:cxn modelId="{82778233-6C09-F24E-B4CE-87B4F1E7ABDD}" type="presParOf" srcId="{6430B7D3-2977-FA47-91AE-45369CC5BE69}" destId="{75BEBFE7-0799-8F45-9BB4-38240387BCA3}" srcOrd="0" destOrd="0" presId="urn:microsoft.com/office/officeart/2005/8/layout/process2"/>
    <dgm:cxn modelId="{F2988C4D-7266-574A-9F5C-67FE092BAB3A}" type="presParOf" srcId="{6430B7D3-2977-FA47-91AE-45369CC5BE69}" destId="{75710544-DF41-254E-BCBD-A16485CC8CE4}" srcOrd="1" destOrd="0" presId="urn:microsoft.com/office/officeart/2005/8/layout/process2"/>
    <dgm:cxn modelId="{212EF5A0-2B94-9F43-A81C-26770AE5B516}" type="presParOf" srcId="{75710544-DF41-254E-BCBD-A16485CC8CE4}" destId="{AC47FD68-87E5-1F41-BBFD-895F8F38F77E}" srcOrd="0" destOrd="0" presId="urn:microsoft.com/office/officeart/2005/8/layout/process2"/>
    <dgm:cxn modelId="{05034939-6020-8F48-AD6D-94317934B6B3}" type="presParOf" srcId="{6430B7D3-2977-FA47-91AE-45369CC5BE69}" destId="{2A645280-61AD-404B-ACC8-2B3CD6704E97}" srcOrd="2" destOrd="0" presId="urn:microsoft.com/office/officeart/2005/8/layout/process2"/>
    <dgm:cxn modelId="{4982E685-83FD-4846-9B8E-CB383DF90AB4}" type="presParOf" srcId="{6430B7D3-2977-FA47-91AE-45369CC5BE69}" destId="{C45C4618-F46D-7947-9F2A-6138C14747A4}" srcOrd="3" destOrd="0" presId="urn:microsoft.com/office/officeart/2005/8/layout/process2"/>
    <dgm:cxn modelId="{8288150E-44DD-6444-85B9-47AA00C107A4}" type="presParOf" srcId="{C45C4618-F46D-7947-9F2A-6138C14747A4}" destId="{BE05CFA8-D476-2A4C-AA7C-96D92BC6D621}" srcOrd="0" destOrd="0" presId="urn:microsoft.com/office/officeart/2005/8/layout/process2"/>
    <dgm:cxn modelId="{05E5AFDB-1E8E-6447-AEAA-0057BBBD2951}" type="presParOf" srcId="{6430B7D3-2977-FA47-91AE-45369CC5BE69}" destId="{D41AF0D6-08D1-9044-AEC0-69537F27C8F9}" srcOrd="4" destOrd="0" presId="urn:microsoft.com/office/officeart/2005/8/layout/process2"/>
    <dgm:cxn modelId="{24856CBB-0491-C44E-B2FF-687D6FEB2320}" type="presParOf" srcId="{6430B7D3-2977-FA47-91AE-45369CC5BE69}" destId="{460A45AC-AB83-914F-A98F-EBC09DD8BCA1}" srcOrd="5" destOrd="0" presId="urn:microsoft.com/office/officeart/2005/8/layout/process2"/>
    <dgm:cxn modelId="{4FEA2382-5BE7-F44F-8919-4B3D7F621F8E}" type="presParOf" srcId="{460A45AC-AB83-914F-A98F-EBC09DD8BCA1}" destId="{D093CF5D-D099-4945-95BC-BD0FB0DADB07}" srcOrd="0" destOrd="0" presId="urn:microsoft.com/office/officeart/2005/8/layout/process2"/>
    <dgm:cxn modelId="{427B31C8-57F4-0E49-AED8-981F20C15250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44743B-D108-2149-844D-45B9206B2E1C}" type="presOf" srcId="{88187EE7-D008-2C41-99F5-DE655E403C66}" destId="{6430B7D3-2977-FA47-91AE-45369CC5BE69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AA5C34CC-C174-564E-9214-06F0E92D3A7C}" type="presOf" srcId="{D31AC763-E53E-5B45-BDDA-F0860B0A711E}" destId="{75710544-DF41-254E-BCBD-A16485CC8CE4}" srcOrd="0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87D5FFF3-57EE-2041-A394-AB3B48202D9E}" type="presOf" srcId="{D31AC763-E53E-5B45-BDDA-F0860B0A711E}" destId="{AC47FD68-87E5-1F41-BBFD-895F8F38F77E}" srcOrd="1" destOrd="0" presId="urn:microsoft.com/office/officeart/2005/8/layout/process2"/>
    <dgm:cxn modelId="{0B5D6DAA-880C-184D-9E0E-BF737807D191}" type="presOf" srcId="{E6016DEA-5735-3F40-8C2E-BAA307167EA3}" destId="{C45C4618-F46D-7947-9F2A-6138C14747A4}" srcOrd="0" destOrd="0" presId="urn:microsoft.com/office/officeart/2005/8/layout/process2"/>
    <dgm:cxn modelId="{F05C2695-1052-754B-9766-1C787EA80B7F}" type="presOf" srcId="{4B7ED2E9-76CE-3D48-A0E8-8647610EE509}" destId="{2A645280-61AD-404B-ACC8-2B3CD6704E97}" srcOrd="0" destOrd="0" presId="urn:microsoft.com/office/officeart/2005/8/layout/process2"/>
    <dgm:cxn modelId="{0DF6F518-75D7-B342-AC15-2473E9FC4C58}" type="presOf" srcId="{E5A6BBEC-8BA5-BA43-8A9C-078FDC2D270A}" destId="{75BEBFE7-0799-8F45-9BB4-38240387BCA3}" srcOrd="0" destOrd="0" presId="urn:microsoft.com/office/officeart/2005/8/layout/process2"/>
    <dgm:cxn modelId="{9AE9F6B0-8ECC-C146-9D08-97E1973E2B15}" type="presOf" srcId="{B7BBC305-B2FD-8B4B-AA47-8042C3831EA0}" destId="{460A45AC-AB83-914F-A98F-EBC09DD8BCA1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D673852E-E7BB-6844-9567-87E7624F4257}" type="presOf" srcId="{D872D8A9-2766-2344-BCC9-D0E32EEF19A5}" destId="{3B2F18D5-B9AB-044F-974B-114429CEC595}" srcOrd="0" destOrd="0" presId="urn:microsoft.com/office/officeart/2005/8/layout/process2"/>
    <dgm:cxn modelId="{B32B92FD-F794-034B-8D90-5F86221C451E}" type="presOf" srcId="{B7BBC305-B2FD-8B4B-AA47-8042C3831EA0}" destId="{D093CF5D-D099-4945-95BC-BD0FB0DADB07}" srcOrd="1" destOrd="0" presId="urn:microsoft.com/office/officeart/2005/8/layout/process2"/>
    <dgm:cxn modelId="{C9983518-5595-3D48-ADA9-23C516DAEB1B}" type="presOf" srcId="{E6016DEA-5735-3F40-8C2E-BAA307167EA3}" destId="{BE05CFA8-D476-2A4C-AA7C-96D92BC6D621}" srcOrd="1" destOrd="0" presId="urn:microsoft.com/office/officeart/2005/8/layout/process2"/>
    <dgm:cxn modelId="{47E28205-0B68-8248-B58C-9EDA8CC90ED9}" type="presOf" srcId="{FB73C647-B71F-D54D-BF73-D648F9D130AC}" destId="{D41AF0D6-08D1-9044-AEC0-69537F27C8F9}" srcOrd="0" destOrd="0" presId="urn:microsoft.com/office/officeart/2005/8/layout/process2"/>
    <dgm:cxn modelId="{E9A9671A-9D53-CB49-BA1E-5FD6832B2AFE}" type="presParOf" srcId="{6430B7D3-2977-FA47-91AE-45369CC5BE69}" destId="{75BEBFE7-0799-8F45-9BB4-38240387BCA3}" srcOrd="0" destOrd="0" presId="urn:microsoft.com/office/officeart/2005/8/layout/process2"/>
    <dgm:cxn modelId="{12560002-49C0-8342-9E79-D90F84A2C871}" type="presParOf" srcId="{6430B7D3-2977-FA47-91AE-45369CC5BE69}" destId="{75710544-DF41-254E-BCBD-A16485CC8CE4}" srcOrd="1" destOrd="0" presId="urn:microsoft.com/office/officeart/2005/8/layout/process2"/>
    <dgm:cxn modelId="{EBB0AB55-6D4D-1742-BAC1-6C5A69768954}" type="presParOf" srcId="{75710544-DF41-254E-BCBD-A16485CC8CE4}" destId="{AC47FD68-87E5-1F41-BBFD-895F8F38F77E}" srcOrd="0" destOrd="0" presId="urn:microsoft.com/office/officeart/2005/8/layout/process2"/>
    <dgm:cxn modelId="{BE0EE8B2-D326-FF4E-AB33-CDA849CE9D42}" type="presParOf" srcId="{6430B7D3-2977-FA47-91AE-45369CC5BE69}" destId="{2A645280-61AD-404B-ACC8-2B3CD6704E97}" srcOrd="2" destOrd="0" presId="urn:microsoft.com/office/officeart/2005/8/layout/process2"/>
    <dgm:cxn modelId="{48EE0D65-6E40-8B42-B575-2EF6F9E979C3}" type="presParOf" srcId="{6430B7D3-2977-FA47-91AE-45369CC5BE69}" destId="{C45C4618-F46D-7947-9F2A-6138C14747A4}" srcOrd="3" destOrd="0" presId="urn:microsoft.com/office/officeart/2005/8/layout/process2"/>
    <dgm:cxn modelId="{3509888F-97D2-0242-B5FC-C69E80161F35}" type="presParOf" srcId="{C45C4618-F46D-7947-9F2A-6138C14747A4}" destId="{BE05CFA8-D476-2A4C-AA7C-96D92BC6D621}" srcOrd="0" destOrd="0" presId="urn:microsoft.com/office/officeart/2005/8/layout/process2"/>
    <dgm:cxn modelId="{3CC04864-5BF6-7241-A306-AC144AAAE324}" type="presParOf" srcId="{6430B7D3-2977-FA47-91AE-45369CC5BE69}" destId="{D41AF0D6-08D1-9044-AEC0-69537F27C8F9}" srcOrd="4" destOrd="0" presId="urn:microsoft.com/office/officeart/2005/8/layout/process2"/>
    <dgm:cxn modelId="{27F02264-0B0C-9442-B597-89DFD257A977}" type="presParOf" srcId="{6430B7D3-2977-FA47-91AE-45369CC5BE69}" destId="{460A45AC-AB83-914F-A98F-EBC09DD8BCA1}" srcOrd="5" destOrd="0" presId="urn:microsoft.com/office/officeart/2005/8/layout/process2"/>
    <dgm:cxn modelId="{16AA2B00-EC3F-DE4E-8107-2354A12C5F30}" type="presParOf" srcId="{460A45AC-AB83-914F-A98F-EBC09DD8BCA1}" destId="{D093CF5D-D099-4945-95BC-BD0FB0DADB07}" srcOrd="0" destOrd="0" presId="urn:microsoft.com/office/officeart/2005/8/layout/process2"/>
    <dgm:cxn modelId="{3767974D-72E6-6A4F-9387-500C7F161D0B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q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50C60C02-5B74-B34E-B1D4-417DDF826BBB}" type="presOf" srcId="{D31AC763-E53E-5B45-BDDA-F0860B0A711E}" destId="{AC47FD68-87E5-1F41-BBFD-895F8F38F77E}" srcOrd="1" destOrd="0" presId="urn:microsoft.com/office/officeart/2005/8/layout/process2"/>
    <dgm:cxn modelId="{62079FAD-C95B-B042-B672-6158F58E7F90}" type="presOf" srcId="{FB73C647-B71F-D54D-BF73-D648F9D130AC}" destId="{D41AF0D6-08D1-9044-AEC0-69537F27C8F9}" srcOrd="0" destOrd="0" presId="urn:microsoft.com/office/officeart/2005/8/layout/process2"/>
    <dgm:cxn modelId="{260B0A72-4558-5342-BE4E-7EBD332BD009}" type="presOf" srcId="{49AC5912-BAE5-7B4C-8564-E555D8E44A1B}" destId="{642B2133-BF73-AC4B-B761-987D89F26B79}" srcOrd="1" destOrd="0" presId="urn:microsoft.com/office/officeart/2005/8/layout/process2"/>
    <dgm:cxn modelId="{1B7C2DCE-BBC3-ED46-B684-9EAAFA8E9C4D}" type="presOf" srcId="{368C1E50-6CE0-C446-88CF-C297A8B04A5C}" destId="{D53F695F-F812-734F-BEF0-3354179A99F1}" srcOrd="0" destOrd="0" presId="urn:microsoft.com/office/officeart/2005/8/layout/process2"/>
    <dgm:cxn modelId="{164A6E1B-6AF0-324F-97AF-A3309F5DDA81}" type="presOf" srcId="{C82781A0-0BF1-D642-B39B-F3994C4AAACB}" destId="{AC13792B-2690-9C44-B004-FAF5D99E90B7}" srcOrd="0" destOrd="0" presId="urn:microsoft.com/office/officeart/2005/8/layout/process2"/>
    <dgm:cxn modelId="{6F9C0CAF-DD4C-2A48-95C8-102196D5AA64}" type="presOf" srcId="{E5A6BBEC-8BA5-BA43-8A9C-078FDC2D270A}" destId="{75BEBFE7-0799-8F45-9BB4-38240387BCA3}" srcOrd="0" destOrd="0" presId="urn:microsoft.com/office/officeart/2005/8/layout/process2"/>
    <dgm:cxn modelId="{ED06ACFE-A134-1C46-95FD-91EFED07EAE7}" type="presOf" srcId="{2EEA60CE-3D9B-AE41-9A09-0A4E70B107F7}" destId="{04F941B0-1CDD-ED44-89D1-976EFF2A0DDA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74D476CB-ADC5-EC4F-B9B0-DA30E7D86709}" type="presOf" srcId="{7395E36E-5C28-4F49-B3DA-F45BC7D6E2F2}" destId="{BEE11E83-0AB3-0445-B8ED-157A2D50BBE5}" srcOrd="0" destOrd="0" presId="urn:microsoft.com/office/officeart/2005/8/layout/process2"/>
    <dgm:cxn modelId="{B258B2F2-C4D8-834D-879B-3C4C4C764642}" type="presOf" srcId="{62D6124A-B688-1140-8905-98BF26B1AB31}" destId="{F33BADF0-5D66-D643-B30F-8D2EBA903A0F}" srcOrd="1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A1E0D49E-2CC5-CE46-BE82-036A132A8307}" type="presOf" srcId="{2EEA60CE-3D9B-AE41-9A09-0A4E70B107F7}" destId="{2F933A6B-64A9-8743-A751-3D970F8D5502}" srcOrd="1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416EDB7E-8670-DF40-8EE6-4E68947CCB0A}" type="presOf" srcId="{62D6124A-B688-1140-8905-98BF26B1AB31}" destId="{3213669D-5059-1C43-9C85-ECFA4B71AEE8}" srcOrd="0" destOrd="0" presId="urn:microsoft.com/office/officeart/2005/8/layout/process2"/>
    <dgm:cxn modelId="{0252821D-93D5-C84A-8004-CBE0497F59E1}" type="presOf" srcId="{49AC5912-BAE5-7B4C-8564-E555D8E44A1B}" destId="{E3AFE8C7-0CD8-6847-BC99-E9C9F63463FE}" srcOrd="0" destOrd="0" presId="urn:microsoft.com/office/officeart/2005/8/layout/process2"/>
    <dgm:cxn modelId="{0A0B93C5-A776-9840-A339-0959B1054C69}" type="presOf" srcId="{D31AC763-E53E-5B45-BDDA-F0860B0A711E}" destId="{75710544-DF41-254E-BCBD-A16485CC8CE4}" srcOrd="0" destOrd="0" presId="urn:microsoft.com/office/officeart/2005/8/layout/process2"/>
    <dgm:cxn modelId="{4EB89B98-6C6E-E048-BAAC-3A5A2C5FCA61}" type="presOf" srcId="{88187EE7-D008-2C41-99F5-DE655E403C66}" destId="{6430B7D3-2977-FA47-91AE-45369CC5BE69}" srcOrd="0" destOrd="0" presId="urn:microsoft.com/office/officeart/2005/8/layout/process2"/>
    <dgm:cxn modelId="{D813D980-1F12-4D48-82B8-DE85C016A91E}" type="presParOf" srcId="{6430B7D3-2977-FA47-91AE-45369CC5BE69}" destId="{75BEBFE7-0799-8F45-9BB4-38240387BCA3}" srcOrd="0" destOrd="0" presId="urn:microsoft.com/office/officeart/2005/8/layout/process2"/>
    <dgm:cxn modelId="{5CD2C45C-E7B0-EC41-936E-081FDC5E328C}" type="presParOf" srcId="{6430B7D3-2977-FA47-91AE-45369CC5BE69}" destId="{75710544-DF41-254E-BCBD-A16485CC8CE4}" srcOrd="1" destOrd="0" presId="urn:microsoft.com/office/officeart/2005/8/layout/process2"/>
    <dgm:cxn modelId="{450DC679-ED19-4A4F-888B-355441B199F5}" type="presParOf" srcId="{75710544-DF41-254E-BCBD-A16485CC8CE4}" destId="{AC47FD68-87E5-1F41-BBFD-895F8F38F77E}" srcOrd="0" destOrd="0" presId="urn:microsoft.com/office/officeart/2005/8/layout/process2"/>
    <dgm:cxn modelId="{A10B3577-CDA5-D64B-981E-5ADD4F850A0A}" type="presParOf" srcId="{6430B7D3-2977-FA47-91AE-45369CC5BE69}" destId="{BEE11E83-0AB3-0445-B8ED-157A2D50BBE5}" srcOrd="2" destOrd="0" presId="urn:microsoft.com/office/officeart/2005/8/layout/process2"/>
    <dgm:cxn modelId="{698F0FE6-F461-334C-A8CD-53BB90DDF0BC}" type="presParOf" srcId="{6430B7D3-2977-FA47-91AE-45369CC5BE69}" destId="{E3AFE8C7-0CD8-6847-BC99-E9C9F63463FE}" srcOrd="3" destOrd="0" presId="urn:microsoft.com/office/officeart/2005/8/layout/process2"/>
    <dgm:cxn modelId="{528E945B-64A6-3E4D-8E19-BE9FAD0E31A4}" type="presParOf" srcId="{E3AFE8C7-0CD8-6847-BC99-E9C9F63463FE}" destId="{642B2133-BF73-AC4B-B761-987D89F26B79}" srcOrd="0" destOrd="0" presId="urn:microsoft.com/office/officeart/2005/8/layout/process2"/>
    <dgm:cxn modelId="{0F5AB12E-2C25-1547-9230-9BC8B541435D}" type="presParOf" srcId="{6430B7D3-2977-FA47-91AE-45369CC5BE69}" destId="{AC13792B-2690-9C44-B004-FAF5D99E90B7}" srcOrd="4" destOrd="0" presId="urn:microsoft.com/office/officeart/2005/8/layout/process2"/>
    <dgm:cxn modelId="{99650C68-7D29-0241-8A63-6EC847CDF331}" type="presParOf" srcId="{6430B7D3-2977-FA47-91AE-45369CC5BE69}" destId="{3213669D-5059-1C43-9C85-ECFA4B71AEE8}" srcOrd="5" destOrd="0" presId="urn:microsoft.com/office/officeart/2005/8/layout/process2"/>
    <dgm:cxn modelId="{A5F85EE4-F1A0-8A48-B140-E6FAA99069CA}" type="presParOf" srcId="{3213669D-5059-1C43-9C85-ECFA4B71AEE8}" destId="{F33BADF0-5D66-D643-B30F-8D2EBA903A0F}" srcOrd="0" destOrd="0" presId="urn:microsoft.com/office/officeart/2005/8/layout/process2"/>
    <dgm:cxn modelId="{97E27594-BB3A-6940-91BD-3B0C7BF54790}" type="presParOf" srcId="{6430B7D3-2977-FA47-91AE-45369CC5BE69}" destId="{D53F695F-F812-734F-BEF0-3354179A99F1}" srcOrd="6" destOrd="0" presId="urn:microsoft.com/office/officeart/2005/8/layout/process2"/>
    <dgm:cxn modelId="{67E45B75-DE2F-1849-ADC2-415389990BB8}" type="presParOf" srcId="{6430B7D3-2977-FA47-91AE-45369CC5BE69}" destId="{04F941B0-1CDD-ED44-89D1-976EFF2A0DDA}" srcOrd="7" destOrd="0" presId="urn:microsoft.com/office/officeart/2005/8/layout/process2"/>
    <dgm:cxn modelId="{247C5FB5-A529-4E4D-AF52-ED0F4B84759C}" type="presParOf" srcId="{04F941B0-1CDD-ED44-89D1-976EFF2A0DDA}" destId="{2F933A6B-64A9-8743-A751-3D970F8D5502}" srcOrd="0" destOrd="0" presId="urn:microsoft.com/office/officeart/2005/8/layout/process2"/>
    <dgm:cxn modelId="{ECEC327D-23CB-404B-878D-D1792E48CABF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q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FAF41855-DDD0-B140-A55C-BA372C21BA5C}" type="presOf" srcId="{D31AC763-E53E-5B45-BDDA-F0860B0A711E}" destId="{75710544-DF41-254E-BCBD-A16485CC8CE4}" srcOrd="0" destOrd="0" presId="urn:microsoft.com/office/officeart/2005/8/layout/process2"/>
    <dgm:cxn modelId="{BC13FD2D-7562-AA4C-9B7A-FB26308B2AD5}" type="presOf" srcId="{E5A6BBEC-8BA5-BA43-8A9C-078FDC2D270A}" destId="{75BEBFE7-0799-8F45-9BB4-38240387BCA3}" srcOrd="0" destOrd="0" presId="urn:microsoft.com/office/officeart/2005/8/layout/process2"/>
    <dgm:cxn modelId="{5BB59B67-836B-A247-BAA8-0177C18855BB}" type="presOf" srcId="{FB73C647-B71F-D54D-BF73-D648F9D130AC}" destId="{D41AF0D6-08D1-9044-AEC0-69537F27C8F9}" srcOrd="0" destOrd="0" presId="urn:microsoft.com/office/officeart/2005/8/layout/process2"/>
    <dgm:cxn modelId="{9527499C-09C0-ED4C-8728-149718E0FAD3}" type="presOf" srcId="{368C1E50-6CE0-C446-88CF-C297A8B04A5C}" destId="{D53F695F-F812-734F-BEF0-3354179A99F1}" srcOrd="0" destOrd="0" presId="urn:microsoft.com/office/officeart/2005/8/layout/process2"/>
    <dgm:cxn modelId="{E465CA44-7ED1-CA43-928F-4359C6EADB47}" type="presOf" srcId="{62D6124A-B688-1140-8905-98BF26B1AB31}" destId="{3213669D-5059-1C43-9C85-ECFA4B71AEE8}" srcOrd="0" destOrd="0" presId="urn:microsoft.com/office/officeart/2005/8/layout/process2"/>
    <dgm:cxn modelId="{9E5E7A97-E33B-964E-BC07-6B8A2A2FA2C7}" type="presOf" srcId="{C82781A0-0BF1-D642-B39B-F3994C4AAACB}" destId="{AC13792B-2690-9C44-B004-FAF5D99E90B7}" srcOrd="0" destOrd="0" presId="urn:microsoft.com/office/officeart/2005/8/layout/process2"/>
    <dgm:cxn modelId="{FE8E0ED3-0973-DE40-940E-7F8FEBC3424C}" type="presOf" srcId="{7395E36E-5C28-4F49-B3DA-F45BC7D6E2F2}" destId="{BEE11E83-0AB3-0445-B8ED-157A2D50BBE5}" srcOrd="0" destOrd="0" presId="urn:microsoft.com/office/officeart/2005/8/layout/process2"/>
    <dgm:cxn modelId="{9EA82AAA-C457-D942-8843-AD65FCB0BC0F}" type="presOf" srcId="{2EEA60CE-3D9B-AE41-9A09-0A4E70B107F7}" destId="{04F941B0-1CDD-ED44-89D1-976EFF2A0DDA}" srcOrd="0" destOrd="0" presId="urn:microsoft.com/office/officeart/2005/8/layout/process2"/>
    <dgm:cxn modelId="{1266AB02-0A5C-6B4F-8C70-BE15DD8A9474}" type="presOf" srcId="{49AC5912-BAE5-7B4C-8564-E555D8E44A1B}" destId="{642B2133-BF73-AC4B-B761-987D89F26B79}" srcOrd="1" destOrd="0" presId="urn:microsoft.com/office/officeart/2005/8/layout/process2"/>
    <dgm:cxn modelId="{EC8BCF4F-DA6F-F047-93C2-064B51038FE6}" type="presOf" srcId="{D31AC763-E53E-5B45-BDDA-F0860B0A711E}" destId="{AC47FD68-87E5-1F41-BBFD-895F8F38F77E}" srcOrd="1" destOrd="0" presId="urn:microsoft.com/office/officeart/2005/8/layout/process2"/>
    <dgm:cxn modelId="{356293A8-915F-564C-A98D-DDEFAADC601A}" type="presOf" srcId="{49AC5912-BAE5-7B4C-8564-E555D8E44A1B}" destId="{E3AFE8C7-0CD8-6847-BC99-E9C9F63463FE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33576496-BEE8-C74A-BC27-4B7773FB2C92}" type="presOf" srcId="{88187EE7-D008-2C41-99F5-DE655E403C66}" destId="{6430B7D3-2977-FA47-91AE-45369CC5BE69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FBD199DB-A099-684D-A1AE-EC4243F6D967}" type="presOf" srcId="{2EEA60CE-3D9B-AE41-9A09-0A4E70B107F7}" destId="{2F933A6B-64A9-8743-A751-3D970F8D5502}" srcOrd="1" destOrd="0" presId="urn:microsoft.com/office/officeart/2005/8/layout/process2"/>
    <dgm:cxn modelId="{1A56CD37-BC95-074B-9711-DC92BDAE8DA2}" type="presOf" srcId="{62D6124A-B688-1140-8905-98BF26B1AB31}" destId="{F33BADF0-5D66-D643-B30F-8D2EBA903A0F}" srcOrd="1" destOrd="0" presId="urn:microsoft.com/office/officeart/2005/8/layout/process2"/>
    <dgm:cxn modelId="{EF8BC2AF-17E0-4040-B0D1-0AE170A97630}" type="presParOf" srcId="{6430B7D3-2977-FA47-91AE-45369CC5BE69}" destId="{75BEBFE7-0799-8F45-9BB4-38240387BCA3}" srcOrd="0" destOrd="0" presId="urn:microsoft.com/office/officeart/2005/8/layout/process2"/>
    <dgm:cxn modelId="{AD2E24E6-7868-E246-AF08-173DC8C4B577}" type="presParOf" srcId="{6430B7D3-2977-FA47-91AE-45369CC5BE69}" destId="{75710544-DF41-254E-BCBD-A16485CC8CE4}" srcOrd="1" destOrd="0" presId="urn:microsoft.com/office/officeart/2005/8/layout/process2"/>
    <dgm:cxn modelId="{AD1D3260-0917-D04B-B564-F7B2870E8DE8}" type="presParOf" srcId="{75710544-DF41-254E-BCBD-A16485CC8CE4}" destId="{AC47FD68-87E5-1F41-BBFD-895F8F38F77E}" srcOrd="0" destOrd="0" presId="urn:microsoft.com/office/officeart/2005/8/layout/process2"/>
    <dgm:cxn modelId="{A4472FDC-62E9-054A-8A01-F6DA10B7D57B}" type="presParOf" srcId="{6430B7D3-2977-FA47-91AE-45369CC5BE69}" destId="{BEE11E83-0AB3-0445-B8ED-157A2D50BBE5}" srcOrd="2" destOrd="0" presId="urn:microsoft.com/office/officeart/2005/8/layout/process2"/>
    <dgm:cxn modelId="{8060D26D-407D-3243-9181-78020060B666}" type="presParOf" srcId="{6430B7D3-2977-FA47-91AE-45369CC5BE69}" destId="{E3AFE8C7-0CD8-6847-BC99-E9C9F63463FE}" srcOrd="3" destOrd="0" presId="urn:microsoft.com/office/officeart/2005/8/layout/process2"/>
    <dgm:cxn modelId="{95CF3A4F-2170-FA4D-AAAD-24B98789F8DF}" type="presParOf" srcId="{E3AFE8C7-0CD8-6847-BC99-E9C9F63463FE}" destId="{642B2133-BF73-AC4B-B761-987D89F26B79}" srcOrd="0" destOrd="0" presId="urn:microsoft.com/office/officeart/2005/8/layout/process2"/>
    <dgm:cxn modelId="{0484D2AE-7C06-0D41-B0A0-3F50D2E3EB8A}" type="presParOf" srcId="{6430B7D3-2977-FA47-91AE-45369CC5BE69}" destId="{AC13792B-2690-9C44-B004-FAF5D99E90B7}" srcOrd="4" destOrd="0" presId="urn:microsoft.com/office/officeart/2005/8/layout/process2"/>
    <dgm:cxn modelId="{EB7E49EF-45C4-CB4C-81D4-24BF0842250B}" type="presParOf" srcId="{6430B7D3-2977-FA47-91AE-45369CC5BE69}" destId="{3213669D-5059-1C43-9C85-ECFA4B71AEE8}" srcOrd="5" destOrd="0" presId="urn:microsoft.com/office/officeart/2005/8/layout/process2"/>
    <dgm:cxn modelId="{DC0E616F-0567-0E48-AD5B-A2B98688E629}" type="presParOf" srcId="{3213669D-5059-1C43-9C85-ECFA4B71AEE8}" destId="{F33BADF0-5D66-D643-B30F-8D2EBA903A0F}" srcOrd="0" destOrd="0" presId="urn:microsoft.com/office/officeart/2005/8/layout/process2"/>
    <dgm:cxn modelId="{25C03C05-1E97-E54A-8FAF-79B6728EC206}" type="presParOf" srcId="{6430B7D3-2977-FA47-91AE-45369CC5BE69}" destId="{D53F695F-F812-734F-BEF0-3354179A99F1}" srcOrd="6" destOrd="0" presId="urn:microsoft.com/office/officeart/2005/8/layout/process2"/>
    <dgm:cxn modelId="{A9999005-5EF4-3D49-B818-AF4275AD3ADD}" type="presParOf" srcId="{6430B7D3-2977-FA47-91AE-45369CC5BE69}" destId="{04F941B0-1CDD-ED44-89D1-976EFF2A0DDA}" srcOrd="7" destOrd="0" presId="urn:microsoft.com/office/officeart/2005/8/layout/process2"/>
    <dgm:cxn modelId="{5E4CA569-5988-EC46-AB81-8EE29A7ADB36}" type="presParOf" srcId="{04F941B0-1CDD-ED44-89D1-976EFF2A0DDA}" destId="{2F933A6B-64A9-8743-A751-3D970F8D5502}" srcOrd="0" destOrd="0" presId="urn:microsoft.com/office/officeart/2005/8/layout/process2"/>
    <dgm:cxn modelId="{C47E243E-46B2-4145-A743-55258F3047B1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32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50AAED5E-6FBE-BA40-9EFC-BD3947D02781}" type="presOf" srcId="{2EEA60CE-3D9B-AE41-9A09-0A4E70B107F7}" destId="{04F941B0-1CDD-ED44-89D1-976EFF2A0DDA}" srcOrd="0" destOrd="0" presId="urn:microsoft.com/office/officeart/2005/8/layout/process2"/>
    <dgm:cxn modelId="{BA25CB4B-99F5-8349-8FB2-0E089E7280CF}" type="presOf" srcId="{E5A6BBEC-8BA5-BA43-8A9C-078FDC2D270A}" destId="{75BEBFE7-0799-8F45-9BB4-38240387BCA3}" srcOrd="0" destOrd="0" presId="urn:microsoft.com/office/officeart/2005/8/layout/process2"/>
    <dgm:cxn modelId="{ADDB2A7E-275D-2F4C-BAF9-962540C26E5C}" type="presOf" srcId="{2EEA60CE-3D9B-AE41-9A09-0A4E70B107F7}" destId="{2F933A6B-64A9-8743-A751-3D970F8D5502}" srcOrd="1" destOrd="0" presId="urn:microsoft.com/office/officeart/2005/8/layout/process2"/>
    <dgm:cxn modelId="{0ADFC009-59E9-FD43-BFF8-C9C509A0CF29}" type="presOf" srcId="{D31AC763-E53E-5B45-BDDA-F0860B0A711E}" destId="{AC47FD68-87E5-1F41-BBFD-895F8F38F77E}" srcOrd="1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F4B0D795-4AF8-B646-90BC-68F4750C6C10}" type="presOf" srcId="{D31AC763-E53E-5B45-BDDA-F0860B0A711E}" destId="{75710544-DF41-254E-BCBD-A16485CC8CE4}" srcOrd="0" destOrd="0" presId="urn:microsoft.com/office/officeart/2005/8/layout/process2"/>
    <dgm:cxn modelId="{B8958FED-5F62-FB43-AD52-3E500997E6F8}" type="presOf" srcId="{62D6124A-B688-1140-8905-98BF26B1AB31}" destId="{3213669D-5059-1C43-9C85-ECFA4B71AEE8}" srcOrd="0" destOrd="0" presId="urn:microsoft.com/office/officeart/2005/8/layout/process2"/>
    <dgm:cxn modelId="{6A44F3E2-82D2-134A-AC23-5494F0DEA4DC}" type="presOf" srcId="{7395E36E-5C28-4F49-B3DA-F45BC7D6E2F2}" destId="{BEE11E83-0AB3-0445-B8ED-157A2D50BBE5}" srcOrd="0" destOrd="0" presId="urn:microsoft.com/office/officeart/2005/8/layout/process2"/>
    <dgm:cxn modelId="{33E7DBCD-4552-2D42-A747-180B1A76BA59}" type="presOf" srcId="{C82781A0-0BF1-D642-B39B-F3994C4AAACB}" destId="{AC13792B-2690-9C44-B004-FAF5D99E90B7}" srcOrd="0" destOrd="0" presId="urn:microsoft.com/office/officeart/2005/8/layout/process2"/>
    <dgm:cxn modelId="{11581369-F3FE-8C48-842C-EAAFFF131FE0}" type="presOf" srcId="{368C1E50-6CE0-C446-88CF-C297A8B04A5C}" destId="{D53F695F-F812-734F-BEF0-3354179A99F1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2999860E-4A9F-8247-9CA3-B2D19B1A4EFC}" type="presOf" srcId="{49AC5912-BAE5-7B4C-8564-E555D8E44A1B}" destId="{642B2133-BF73-AC4B-B761-987D89F26B79}" srcOrd="1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3A806539-8733-D446-9743-310FC02487D1}" type="presOf" srcId="{FB73C647-B71F-D54D-BF73-D648F9D130AC}" destId="{D41AF0D6-08D1-9044-AEC0-69537F27C8F9}" srcOrd="0" destOrd="0" presId="urn:microsoft.com/office/officeart/2005/8/layout/process2"/>
    <dgm:cxn modelId="{4802A94F-D2D6-6346-AE27-B7584197C147}" type="presOf" srcId="{49AC5912-BAE5-7B4C-8564-E555D8E44A1B}" destId="{E3AFE8C7-0CD8-6847-BC99-E9C9F63463FE}" srcOrd="0" destOrd="0" presId="urn:microsoft.com/office/officeart/2005/8/layout/process2"/>
    <dgm:cxn modelId="{741D5573-5125-5D48-B3AA-9D3A71C0F3DD}" type="presOf" srcId="{88187EE7-D008-2C41-99F5-DE655E403C66}" destId="{6430B7D3-2977-FA47-91AE-45369CC5BE69}" srcOrd="0" destOrd="0" presId="urn:microsoft.com/office/officeart/2005/8/layout/process2"/>
    <dgm:cxn modelId="{1163BC46-FCF6-F64D-BACB-A45ABD9CE65B}" type="presOf" srcId="{62D6124A-B688-1140-8905-98BF26B1AB31}" destId="{F33BADF0-5D66-D643-B30F-8D2EBA903A0F}" srcOrd="1" destOrd="0" presId="urn:microsoft.com/office/officeart/2005/8/layout/process2"/>
    <dgm:cxn modelId="{7BDFA01F-8D98-344B-9319-CDE221F3A22C}" type="presParOf" srcId="{6430B7D3-2977-FA47-91AE-45369CC5BE69}" destId="{75BEBFE7-0799-8F45-9BB4-38240387BCA3}" srcOrd="0" destOrd="0" presId="urn:microsoft.com/office/officeart/2005/8/layout/process2"/>
    <dgm:cxn modelId="{31DD2336-5003-4647-ABB7-0430A297F577}" type="presParOf" srcId="{6430B7D3-2977-FA47-91AE-45369CC5BE69}" destId="{75710544-DF41-254E-BCBD-A16485CC8CE4}" srcOrd="1" destOrd="0" presId="urn:microsoft.com/office/officeart/2005/8/layout/process2"/>
    <dgm:cxn modelId="{ED2FCDFB-4783-7A46-8D56-CB83F3D9C90A}" type="presParOf" srcId="{75710544-DF41-254E-BCBD-A16485CC8CE4}" destId="{AC47FD68-87E5-1F41-BBFD-895F8F38F77E}" srcOrd="0" destOrd="0" presId="urn:microsoft.com/office/officeart/2005/8/layout/process2"/>
    <dgm:cxn modelId="{2FE6D789-B913-6D45-B5AA-7DAC0F801595}" type="presParOf" srcId="{6430B7D3-2977-FA47-91AE-45369CC5BE69}" destId="{BEE11E83-0AB3-0445-B8ED-157A2D50BBE5}" srcOrd="2" destOrd="0" presId="urn:microsoft.com/office/officeart/2005/8/layout/process2"/>
    <dgm:cxn modelId="{AB238DA7-5725-F149-9B48-C9CF7917F548}" type="presParOf" srcId="{6430B7D3-2977-FA47-91AE-45369CC5BE69}" destId="{E3AFE8C7-0CD8-6847-BC99-E9C9F63463FE}" srcOrd="3" destOrd="0" presId="urn:microsoft.com/office/officeart/2005/8/layout/process2"/>
    <dgm:cxn modelId="{8BADB114-355A-4344-AF80-410269CF819F}" type="presParOf" srcId="{E3AFE8C7-0CD8-6847-BC99-E9C9F63463FE}" destId="{642B2133-BF73-AC4B-B761-987D89F26B79}" srcOrd="0" destOrd="0" presId="urn:microsoft.com/office/officeart/2005/8/layout/process2"/>
    <dgm:cxn modelId="{3B155E71-DBB2-7D4C-A4B6-A3078C291A47}" type="presParOf" srcId="{6430B7D3-2977-FA47-91AE-45369CC5BE69}" destId="{AC13792B-2690-9C44-B004-FAF5D99E90B7}" srcOrd="4" destOrd="0" presId="urn:microsoft.com/office/officeart/2005/8/layout/process2"/>
    <dgm:cxn modelId="{27C697D0-EF8C-DD4B-B7A6-C91E6E3FF0DF}" type="presParOf" srcId="{6430B7D3-2977-FA47-91AE-45369CC5BE69}" destId="{3213669D-5059-1C43-9C85-ECFA4B71AEE8}" srcOrd="5" destOrd="0" presId="urn:microsoft.com/office/officeart/2005/8/layout/process2"/>
    <dgm:cxn modelId="{5E284BEA-75B4-074C-86E6-875AC5F0D749}" type="presParOf" srcId="{3213669D-5059-1C43-9C85-ECFA4B71AEE8}" destId="{F33BADF0-5D66-D643-B30F-8D2EBA903A0F}" srcOrd="0" destOrd="0" presId="urn:microsoft.com/office/officeart/2005/8/layout/process2"/>
    <dgm:cxn modelId="{C89AA0A3-C15C-DD40-B54E-7DB0BB3497FE}" type="presParOf" srcId="{6430B7D3-2977-FA47-91AE-45369CC5BE69}" destId="{D53F695F-F812-734F-BEF0-3354179A99F1}" srcOrd="6" destOrd="0" presId="urn:microsoft.com/office/officeart/2005/8/layout/process2"/>
    <dgm:cxn modelId="{829FE2B6-8AB5-C74C-8AE9-6B0D42B8BE94}" type="presParOf" srcId="{6430B7D3-2977-FA47-91AE-45369CC5BE69}" destId="{04F941B0-1CDD-ED44-89D1-976EFF2A0DDA}" srcOrd="7" destOrd="0" presId="urn:microsoft.com/office/officeart/2005/8/layout/process2"/>
    <dgm:cxn modelId="{D41614C0-647F-D04F-8777-E208393B5A1F}" type="presParOf" srcId="{04F941B0-1CDD-ED44-89D1-976EFF2A0DDA}" destId="{2F933A6B-64A9-8743-A751-3D970F8D5502}" srcOrd="0" destOrd="0" presId="urn:microsoft.com/office/officeart/2005/8/layout/process2"/>
    <dgm:cxn modelId="{9F541507-D009-4441-8958-A33BA07FBBCF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05C0F7-BCC3-8B49-9077-4C81EF5400B2}" type="presOf" srcId="{D31AC763-E53E-5B45-BDDA-F0860B0A711E}" destId="{75710544-DF41-254E-BCBD-A16485CC8CE4}" srcOrd="0" destOrd="0" presId="urn:microsoft.com/office/officeart/2005/8/layout/process2"/>
    <dgm:cxn modelId="{58DE229C-2E84-9945-8930-BAC30B0D6797}" type="presOf" srcId="{D31AC763-E53E-5B45-BDDA-F0860B0A711E}" destId="{AC47FD68-87E5-1F41-BBFD-895F8F38F77E}" srcOrd="1" destOrd="0" presId="urn:microsoft.com/office/officeart/2005/8/layout/process2"/>
    <dgm:cxn modelId="{A0C93EA8-F9AC-3C4B-804D-888D1FE21410}" type="presOf" srcId="{FB73C647-B71F-D54D-BF73-D648F9D130AC}" destId="{D41AF0D6-08D1-9044-AEC0-69537F27C8F9}" srcOrd="0" destOrd="0" presId="urn:microsoft.com/office/officeart/2005/8/layout/process2"/>
    <dgm:cxn modelId="{B680B3AD-58BD-364F-85EA-D5D7FF3B86FF}" type="presOf" srcId="{2EEA60CE-3D9B-AE41-9A09-0A4E70B107F7}" destId="{2F933A6B-64A9-8743-A751-3D970F8D5502}" srcOrd="1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007CB20C-6FFD-544F-BE7D-9A31B77B84E3}" type="presOf" srcId="{E5A6BBEC-8BA5-BA43-8A9C-078FDC2D270A}" destId="{75BEBFE7-0799-8F45-9BB4-38240387BCA3}" srcOrd="0" destOrd="0" presId="urn:microsoft.com/office/officeart/2005/8/layout/process2"/>
    <dgm:cxn modelId="{BB859BC4-D4FD-124F-9323-918A34B5D90E}" type="presOf" srcId="{49AC5912-BAE5-7B4C-8564-E555D8E44A1B}" destId="{642B2133-BF73-AC4B-B761-987D89F26B79}" srcOrd="1" destOrd="0" presId="urn:microsoft.com/office/officeart/2005/8/layout/process2"/>
    <dgm:cxn modelId="{9BEADA67-D5BE-A545-BBA9-082EF8FE0790}" type="presOf" srcId="{62D6124A-B688-1140-8905-98BF26B1AB31}" destId="{F33BADF0-5D66-D643-B30F-8D2EBA903A0F}" srcOrd="1" destOrd="0" presId="urn:microsoft.com/office/officeart/2005/8/layout/process2"/>
    <dgm:cxn modelId="{92F32BFA-9E92-324B-9149-7ACE983B98DE}" type="presOf" srcId="{49AC5912-BAE5-7B4C-8564-E555D8E44A1B}" destId="{E3AFE8C7-0CD8-6847-BC99-E9C9F63463FE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D9CF717C-5A0C-F040-9192-D1E05C16BB4D}" type="presOf" srcId="{368C1E50-6CE0-C446-88CF-C297A8B04A5C}" destId="{D53F695F-F812-734F-BEF0-3354179A99F1}" srcOrd="0" destOrd="0" presId="urn:microsoft.com/office/officeart/2005/8/layout/process2"/>
    <dgm:cxn modelId="{9ADD53E7-C977-D54E-9E1B-F06F3FDF3776}" type="presOf" srcId="{2EEA60CE-3D9B-AE41-9A09-0A4E70B107F7}" destId="{04F941B0-1CDD-ED44-89D1-976EFF2A0DDA}" srcOrd="0" destOrd="0" presId="urn:microsoft.com/office/officeart/2005/8/layout/process2"/>
    <dgm:cxn modelId="{11CBB67A-583C-0642-A73B-83ABCFD19557}" type="presOf" srcId="{62D6124A-B688-1140-8905-98BF26B1AB31}" destId="{3213669D-5059-1C43-9C85-ECFA4B71AEE8}" srcOrd="0" destOrd="0" presId="urn:microsoft.com/office/officeart/2005/8/layout/process2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BB7904CB-526F-234B-8C84-22B312675F87}" type="presOf" srcId="{7395E36E-5C28-4F49-B3DA-F45BC7D6E2F2}" destId="{BEE11E83-0AB3-0445-B8ED-157A2D50BBE5}" srcOrd="0" destOrd="0" presId="urn:microsoft.com/office/officeart/2005/8/layout/process2"/>
    <dgm:cxn modelId="{58379E3D-9DF1-934B-94AD-ED100FA21C57}" type="presOf" srcId="{C82781A0-0BF1-D642-B39B-F3994C4AAACB}" destId="{AC13792B-2690-9C44-B004-FAF5D99E90B7}" srcOrd="0" destOrd="0" presId="urn:microsoft.com/office/officeart/2005/8/layout/process2"/>
    <dgm:cxn modelId="{E629B695-A547-7148-A980-096951EA1295}" type="presOf" srcId="{88187EE7-D008-2C41-99F5-DE655E403C66}" destId="{6430B7D3-2977-FA47-91AE-45369CC5BE69}" srcOrd="0" destOrd="0" presId="urn:microsoft.com/office/officeart/2005/8/layout/process2"/>
    <dgm:cxn modelId="{AAA4F787-BBAE-E84E-BD1C-167110F60488}" type="presParOf" srcId="{6430B7D3-2977-FA47-91AE-45369CC5BE69}" destId="{75BEBFE7-0799-8F45-9BB4-38240387BCA3}" srcOrd="0" destOrd="0" presId="urn:microsoft.com/office/officeart/2005/8/layout/process2"/>
    <dgm:cxn modelId="{006D298C-B113-9644-9F48-B36C3FDF9F78}" type="presParOf" srcId="{6430B7D3-2977-FA47-91AE-45369CC5BE69}" destId="{75710544-DF41-254E-BCBD-A16485CC8CE4}" srcOrd="1" destOrd="0" presId="urn:microsoft.com/office/officeart/2005/8/layout/process2"/>
    <dgm:cxn modelId="{A7C0A144-AE3C-BE46-BFB5-2B8314B19A24}" type="presParOf" srcId="{75710544-DF41-254E-BCBD-A16485CC8CE4}" destId="{AC47FD68-87E5-1F41-BBFD-895F8F38F77E}" srcOrd="0" destOrd="0" presId="urn:microsoft.com/office/officeart/2005/8/layout/process2"/>
    <dgm:cxn modelId="{5FCB5BB4-0750-9342-A1D9-B338D20D801A}" type="presParOf" srcId="{6430B7D3-2977-FA47-91AE-45369CC5BE69}" destId="{BEE11E83-0AB3-0445-B8ED-157A2D50BBE5}" srcOrd="2" destOrd="0" presId="urn:microsoft.com/office/officeart/2005/8/layout/process2"/>
    <dgm:cxn modelId="{D8D7CC1D-1D60-2545-9B83-F533E60D31C8}" type="presParOf" srcId="{6430B7D3-2977-FA47-91AE-45369CC5BE69}" destId="{E3AFE8C7-0CD8-6847-BC99-E9C9F63463FE}" srcOrd="3" destOrd="0" presId="urn:microsoft.com/office/officeart/2005/8/layout/process2"/>
    <dgm:cxn modelId="{B9580BCA-0B23-5E44-ACEA-89208EC00363}" type="presParOf" srcId="{E3AFE8C7-0CD8-6847-BC99-E9C9F63463FE}" destId="{642B2133-BF73-AC4B-B761-987D89F26B79}" srcOrd="0" destOrd="0" presId="urn:microsoft.com/office/officeart/2005/8/layout/process2"/>
    <dgm:cxn modelId="{F353D122-5627-7D48-9EFF-A966A84F8909}" type="presParOf" srcId="{6430B7D3-2977-FA47-91AE-45369CC5BE69}" destId="{AC13792B-2690-9C44-B004-FAF5D99E90B7}" srcOrd="4" destOrd="0" presId="urn:microsoft.com/office/officeart/2005/8/layout/process2"/>
    <dgm:cxn modelId="{D1C9F48F-8AB5-7943-A5E3-3B29A08719AF}" type="presParOf" srcId="{6430B7D3-2977-FA47-91AE-45369CC5BE69}" destId="{3213669D-5059-1C43-9C85-ECFA4B71AEE8}" srcOrd="5" destOrd="0" presId="urn:microsoft.com/office/officeart/2005/8/layout/process2"/>
    <dgm:cxn modelId="{B8DCAA27-5A61-2D4B-9972-618880795B2E}" type="presParOf" srcId="{3213669D-5059-1C43-9C85-ECFA4B71AEE8}" destId="{F33BADF0-5D66-D643-B30F-8D2EBA903A0F}" srcOrd="0" destOrd="0" presId="urn:microsoft.com/office/officeart/2005/8/layout/process2"/>
    <dgm:cxn modelId="{CCE4EF74-1664-F942-8783-FB2417EDDC3A}" type="presParOf" srcId="{6430B7D3-2977-FA47-91AE-45369CC5BE69}" destId="{D53F695F-F812-734F-BEF0-3354179A99F1}" srcOrd="6" destOrd="0" presId="urn:microsoft.com/office/officeart/2005/8/layout/process2"/>
    <dgm:cxn modelId="{8E5FC0A5-5B8E-3E4F-86CC-02709BC29BD1}" type="presParOf" srcId="{6430B7D3-2977-FA47-91AE-45369CC5BE69}" destId="{04F941B0-1CDD-ED44-89D1-976EFF2A0DDA}" srcOrd="7" destOrd="0" presId="urn:microsoft.com/office/officeart/2005/8/layout/process2"/>
    <dgm:cxn modelId="{A61A344B-D6B4-3C4C-B506-87F54B823A5A}" type="presParOf" srcId="{04F941B0-1CDD-ED44-89D1-976EFF2A0DDA}" destId="{2F933A6B-64A9-8743-A751-3D970F8D5502}" srcOrd="0" destOrd="0" presId="urn:microsoft.com/office/officeart/2005/8/layout/process2"/>
    <dgm:cxn modelId="{5C263939-DB66-8747-9F7A-2D23BEFDC9CD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C57949-D135-3C4F-82A0-B52194B08105}" type="presOf" srcId="{62D6124A-B688-1140-8905-98BF26B1AB31}" destId="{F33BADF0-5D66-D643-B30F-8D2EBA903A0F}" srcOrd="1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B183348C-5202-8E4E-9686-865440012CEF}" type="presOf" srcId="{368C1E50-6CE0-C446-88CF-C297A8B04A5C}" destId="{D53F695F-F812-734F-BEF0-3354179A99F1}" srcOrd="0" destOrd="0" presId="urn:microsoft.com/office/officeart/2005/8/layout/process2"/>
    <dgm:cxn modelId="{0AFA37BB-CE47-A249-8812-28153657C6F9}" type="presOf" srcId="{49AC5912-BAE5-7B4C-8564-E555D8E44A1B}" destId="{E3AFE8C7-0CD8-6847-BC99-E9C9F63463FE}" srcOrd="0" destOrd="0" presId="urn:microsoft.com/office/officeart/2005/8/layout/process2"/>
    <dgm:cxn modelId="{8095CB72-79E4-B249-88BF-87A37A22551B}" type="presOf" srcId="{2EEA60CE-3D9B-AE41-9A09-0A4E70B107F7}" destId="{2F933A6B-64A9-8743-A751-3D970F8D5502}" srcOrd="1" destOrd="0" presId="urn:microsoft.com/office/officeart/2005/8/layout/process2"/>
    <dgm:cxn modelId="{10958065-A0F1-3642-86BF-E3FD52ADCFCE}" type="presOf" srcId="{88187EE7-D008-2C41-99F5-DE655E403C66}" destId="{6430B7D3-2977-FA47-91AE-45369CC5BE69}" srcOrd="0" destOrd="0" presId="urn:microsoft.com/office/officeart/2005/8/layout/process2"/>
    <dgm:cxn modelId="{A543A6ED-8C26-8145-AEDA-65AB00692812}" type="presOf" srcId="{7395E36E-5C28-4F49-B3DA-F45BC7D6E2F2}" destId="{BEE11E83-0AB3-0445-B8ED-157A2D50BBE5}" srcOrd="0" destOrd="0" presId="urn:microsoft.com/office/officeart/2005/8/layout/process2"/>
    <dgm:cxn modelId="{F45E83AF-4A55-5A43-A118-3D101A2DBEF7}" type="presOf" srcId="{49AC5912-BAE5-7B4C-8564-E555D8E44A1B}" destId="{642B2133-BF73-AC4B-B761-987D89F26B79}" srcOrd="1" destOrd="0" presId="urn:microsoft.com/office/officeart/2005/8/layout/process2"/>
    <dgm:cxn modelId="{B2DDAE57-5217-0844-BAF9-8665B73FDD46}" type="presOf" srcId="{2EEA60CE-3D9B-AE41-9A09-0A4E70B107F7}" destId="{04F941B0-1CDD-ED44-89D1-976EFF2A0DDA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AA30561D-400A-164B-8669-029F54162223}" type="presOf" srcId="{D31AC763-E53E-5B45-BDDA-F0860B0A711E}" destId="{AC47FD68-87E5-1F41-BBFD-895F8F38F77E}" srcOrd="1" destOrd="0" presId="urn:microsoft.com/office/officeart/2005/8/layout/process2"/>
    <dgm:cxn modelId="{5BE65079-A239-2C46-AF1F-4AB35BA550CC}" type="presOf" srcId="{D31AC763-E53E-5B45-BDDA-F0860B0A711E}" destId="{75710544-DF41-254E-BCBD-A16485CC8CE4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A7B0F044-EB32-914E-9A25-519C63715AFA}" type="presOf" srcId="{62D6124A-B688-1140-8905-98BF26B1AB31}" destId="{3213669D-5059-1C43-9C85-ECFA4B71AEE8}" srcOrd="0" destOrd="0" presId="urn:microsoft.com/office/officeart/2005/8/layout/process2"/>
    <dgm:cxn modelId="{4D78E2EE-BFD5-8B41-A64A-141B1FF230F7}" type="presOf" srcId="{C82781A0-0BF1-D642-B39B-F3994C4AAACB}" destId="{AC13792B-2690-9C44-B004-FAF5D99E90B7}" srcOrd="0" destOrd="0" presId="urn:microsoft.com/office/officeart/2005/8/layout/process2"/>
    <dgm:cxn modelId="{4BF5C912-0133-4749-88EF-19699715B42E}" type="presOf" srcId="{FB73C647-B71F-D54D-BF73-D648F9D130AC}" destId="{D41AF0D6-08D1-9044-AEC0-69537F27C8F9}" srcOrd="0" destOrd="0" presId="urn:microsoft.com/office/officeart/2005/8/layout/process2"/>
    <dgm:cxn modelId="{8FEE7626-7492-E041-8432-525BDA64E3E4}" type="presOf" srcId="{E5A6BBEC-8BA5-BA43-8A9C-078FDC2D270A}" destId="{75BEBFE7-0799-8F45-9BB4-38240387BCA3}" srcOrd="0" destOrd="0" presId="urn:microsoft.com/office/officeart/2005/8/layout/process2"/>
    <dgm:cxn modelId="{26DA066A-29B5-6449-A9C2-81EA0399BFA4}" type="presParOf" srcId="{6430B7D3-2977-FA47-91AE-45369CC5BE69}" destId="{75BEBFE7-0799-8F45-9BB4-38240387BCA3}" srcOrd="0" destOrd="0" presId="urn:microsoft.com/office/officeart/2005/8/layout/process2"/>
    <dgm:cxn modelId="{F5BC20D3-5C1A-AF41-9710-1953840F507D}" type="presParOf" srcId="{6430B7D3-2977-FA47-91AE-45369CC5BE69}" destId="{75710544-DF41-254E-BCBD-A16485CC8CE4}" srcOrd="1" destOrd="0" presId="urn:microsoft.com/office/officeart/2005/8/layout/process2"/>
    <dgm:cxn modelId="{A4990382-6B5B-204C-A300-D98ED4DD0517}" type="presParOf" srcId="{75710544-DF41-254E-BCBD-A16485CC8CE4}" destId="{AC47FD68-87E5-1F41-BBFD-895F8F38F77E}" srcOrd="0" destOrd="0" presId="urn:microsoft.com/office/officeart/2005/8/layout/process2"/>
    <dgm:cxn modelId="{79BB0E4B-84E7-4D46-909C-8996A31AB53B}" type="presParOf" srcId="{6430B7D3-2977-FA47-91AE-45369CC5BE69}" destId="{BEE11E83-0AB3-0445-B8ED-157A2D50BBE5}" srcOrd="2" destOrd="0" presId="urn:microsoft.com/office/officeart/2005/8/layout/process2"/>
    <dgm:cxn modelId="{BF0744AC-EA37-DC42-8717-84B4CE4702CD}" type="presParOf" srcId="{6430B7D3-2977-FA47-91AE-45369CC5BE69}" destId="{E3AFE8C7-0CD8-6847-BC99-E9C9F63463FE}" srcOrd="3" destOrd="0" presId="urn:microsoft.com/office/officeart/2005/8/layout/process2"/>
    <dgm:cxn modelId="{DC87F653-A968-7F4D-85DB-18F38D1F8B05}" type="presParOf" srcId="{E3AFE8C7-0CD8-6847-BC99-E9C9F63463FE}" destId="{642B2133-BF73-AC4B-B761-987D89F26B79}" srcOrd="0" destOrd="0" presId="urn:microsoft.com/office/officeart/2005/8/layout/process2"/>
    <dgm:cxn modelId="{D57B865E-9B76-DB4D-A3C3-CE1EE3F7693B}" type="presParOf" srcId="{6430B7D3-2977-FA47-91AE-45369CC5BE69}" destId="{AC13792B-2690-9C44-B004-FAF5D99E90B7}" srcOrd="4" destOrd="0" presId="urn:microsoft.com/office/officeart/2005/8/layout/process2"/>
    <dgm:cxn modelId="{E9AC170C-B584-0946-A26E-11C6A6268A79}" type="presParOf" srcId="{6430B7D3-2977-FA47-91AE-45369CC5BE69}" destId="{3213669D-5059-1C43-9C85-ECFA4B71AEE8}" srcOrd="5" destOrd="0" presId="urn:microsoft.com/office/officeart/2005/8/layout/process2"/>
    <dgm:cxn modelId="{8BAD01B0-0090-3D4B-9170-FFBDCFD9B5AC}" type="presParOf" srcId="{3213669D-5059-1C43-9C85-ECFA4B71AEE8}" destId="{F33BADF0-5D66-D643-B30F-8D2EBA903A0F}" srcOrd="0" destOrd="0" presId="urn:microsoft.com/office/officeart/2005/8/layout/process2"/>
    <dgm:cxn modelId="{63E95A59-8E40-3246-86EA-FEAF0F49DFF7}" type="presParOf" srcId="{6430B7D3-2977-FA47-91AE-45369CC5BE69}" destId="{D53F695F-F812-734F-BEF0-3354179A99F1}" srcOrd="6" destOrd="0" presId="urn:microsoft.com/office/officeart/2005/8/layout/process2"/>
    <dgm:cxn modelId="{1D4C47FA-62A0-D34C-A106-EF810AE9CC96}" type="presParOf" srcId="{6430B7D3-2977-FA47-91AE-45369CC5BE69}" destId="{04F941B0-1CDD-ED44-89D1-976EFF2A0DDA}" srcOrd="7" destOrd="0" presId="urn:microsoft.com/office/officeart/2005/8/layout/process2"/>
    <dgm:cxn modelId="{D48ECBB8-80C5-0D42-9428-B0EC54F9E45D}" type="presParOf" srcId="{04F941B0-1CDD-ED44-89D1-976EFF2A0DDA}" destId="{2F933A6B-64A9-8743-A751-3D970F8D5502}" srcOrd="0" destOrd="0" presId="urn:microsoft.com/office/officeart/2005/8/layout/process2"/>
    <dgm:cxn modelId="{DC8959E7-8414-154A-8C84-A459188A21F3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DA40CCB5-ABF6-0143-92FF-E26B8DC9E6C6}" type="presOf" srcId="{B7BBC305-B2FD-8B4B-AA47-8042C3831EA0}" destId="{D093CF5D-D099-4945-95BC-BD0FB0DADB07}" srcOrd="1" destOrd="0" presId="urn:microsoft.com/office/officeart/2005/8/layout/process2"/>
    <dgm:cxn modelId="{17A477C9-EF1D-AB45-8535-5B62B48926ED}" type="presOf" srcId="{B7BBC305-B2FD-8B4B-AA47-8042C3831EA0}" destId="{460A45AC-AB83-914F-A98F-EBC09DD8BCA1}" srcOrd="0" destOrd="0" presId="urn:microsoft.com/office/officeart/2005/8/layout/process2"/>
    <dgm:cxn modelId="{4EFA0F8A-AFD8-2D4A-8591-ABCB51A87688}" type="presOf" srcId="{FB73C647-B71F-D54D-BF73-D648F9D130AC}" destId="{D41AF0D6-08D1-9044-AEC0-69537F27C8F9}" srcOrd="0" destOrd="0" presId="urn:microsoft.com/office/officeart/2005/8/layout/process2"/>
    <dgm:cxn modelId="{94332B5D-7413-3E41-950B-1D4CF882E4D0}" type="presOf" srcId="{E5A6BBEC-8BA5-BA43-8A9C-078FDC2D270A}" destId="{75BEBFE7-0799-8F45-9BB4-38240387BCA3}" srcOrd="0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E34A452A-F874-3140-A2B1-620F3B53111C}" type="presOf" srcId="{D31AC763-E53E-5B45-BDDA-F0860B0A711E}" destId="{AC47FD68-87E5-1F41-BBFD-895F8F38F77E}" srcOrd="1" destOrd="0" presId="urn:microsoft.com/office/officeart/2005/8/layout/process2"/>
    <dgm:cxn modelId="{C08264A4-92BA-D145-A0CE-7519B49566C5}" type="presOf" srcId="{88187EE7-D008-2C41-99F5-DE655E403C66}" destId="{6430B7D3-2977-FA47-91AE-45369CC5BE69}" srcOrd="0" destOrd="0" presId="urn:microsoft.com/office/officeart/2005/8/layout/process2"/>
    <dgm:cxn modelId="{BA35905A-25A9-BB4F-8D3D-BE1B629F940E}" type="presOf" srcId="{E6016DEA-5735-3F40-8C2E-BAA307167EA3}" destId="{C45C4618-F46D-7947-9F2A-6138C14747A4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79EC20A9-FECE-1549-B4CC-1ABD9750548F}" type="presOf" srcId="{D31AC763-E53E-5B45-BDDA-F0860B0A711E}" destId="{75710544-DF41-254E-BCBD-A16485CC8CE4}" srcOrd="0" destOrd="0" presId="urn:microsoft.com/office/officeart/2005/8/layout/process2"/>
    <dgm:cxn modelId="{2304AF8A-E944-6441-9DAC-162A70658C38}" type="presOf" srcId="{E6016DEA-5735-3F40-8C2E-BAA307167EA3}" destId="{BE05CFA8-D476-2A4C-AA7C-96D92BC6D621}" srcOrd="1" destOrd="0" presId="urn:microsoft.com/office/officeart/2005/8/layout/process2"/>
    <dgm:cxn modelId="{631CE53E-962D-9E4D-849C-398932BA6444}" type="presOf" srcId="{4B7ED2E9-76CE-3D48-A0E8-8647610EE509}" destId="{2A645280-61AD-404B-ACC8-2B3CD6704E97}" srcOrd="0" destOrd="0" presId="urn:microsoft.com/office/officeart/2005/8/layout/process2"/>
    <dgm:cxn modelId="{C51E64C1-2197-F542-88AF-B89CC208F5E3}" type="presOf" srcId="{D872D8A9-2766-2344-BCC9-D0E32EEF19A5}" destId="{3B2F18D5-B9AB-044F-974B-114429CEC595}" srcOrd="0" destOrd="0" presId="urn:microsoft.com/office/officeart/2005/8/layout/process2"/>
    <dgm:cxn modelId="{4F874D5B-DF9B-154D-9C9F-417E749897ED}" type="presParOf" srcId="{6430B7D3-2977-FA47-91AE-45369CC5BE69}" destId="{75BEBFE7-0799-8F45-9BB4-38240387BCA3}" srcOrd="0" destOrd="0" presId="urn:microsoft.com/office/officeart/2005/8/layout/process2"/>
    <dgm:cxn modelId="{A9AA1B4F-69D9-9A48-BEAA-7FDC4C602BC1}" type="presParOf" srcId="{6430B7D3-2977-FA47-91AE-45369CC5BE69}" destId="{75710544-DF41-254E-BCBD-A16485CC8CE4}" srcOrd="1" destOrd="0" presId="urn:microsoft.com/office/officeart/2005/8/layout/process2"/>
    <dgm:cxn modelId="{147FEF66-67EF-D746-A687-C8935467913E}" type="presParOf" srcId="{75710544-DF41-254E-BCBD-A16485CC8CE4}" destId="{AC47FD68-87E5-1F41-BBFD-895F8F38F77E}" srcOrd="0" destOrd="0" presId="urn:microsoft.com/office/officeart/2005/8/layout/process2"/>
    <dgm:cxn modelId="{1974B71E-9588-7B46-BE59-A01FD261C4F5}" type="presParOf" srcId="{6430B7D3-2977-FA47-91AE-45369CC5BE69}" destId="{2A645280-61AD-404B-ACC8-2B3CD6704E97}" srcOrd="2" destOrd="0" presId="urn:microsoft.com/office/officeart/2005/8/layout/process2"/>
    <dgm:cxn modelId="{3E07FC5E-B1EF-5340-A266-F12EF9AF298F}" type="presParOf" srcId="{6430B7D3-2977-FA47-91AE-45369CC5BE69}" destId="{C45C4618-F46D-7947-9F2A-6138C14747A4}" srcOrd="3" destOrd="0" presId="urn:microsoft.com/office/officeart/2005/8/layout/process2"/>
    <dgm:cxn modelId="{0335841A-ECAD-604C-8203-6652023A6B43}" type="presParOf" srcId="{C45C4618-F46D-7947-9F2A-6138C14747A4}" destId="{BE05CFA8-D476-2A4C-AA7C-96D92BC6D621}" srcOrd="0" destOrd="0" presId="urn:microsoft.com/office/officeart/2005/8/layout/process2"/>
    <dgm:cxn modelId="{C8B3A8DC-DB53-8C49-AB66-BBAEF370ED2F}" type="presParOf" srcId="{6430B7D3-2977-FA47-91AE-45369CC5BE69}" destId="{D41AF0D6-08D1-9044-AEC0-69537F27C8F9}" srcOrd="4" destOrd="0" presId="urn:microsoft.com/office/officeart/2005/8/layout/process2"/>
    <dgm:cxn modelId="{1376D094-D3BE-214C-9BC7-2B4D909E56A5}" type="presParOf" srcId="{6430B7D3-2977-FA47-91AE-45369CC5BE69}" destId="{460A45AC-AB83-914F-A98F-EBC09DD8BCA1}" srcOrd="5" destOrd="0" presId="urn:microsoft.com/office/officeart/2005/8/layout/process2"/>
    <dgm:cxn modelId="{2F8B843C-BDC7-764B-ABB0-B7A3A0D353A3}" type="presParOf" srcId="{460A45AC-AB83-914F-A98F-EBC09DD8BCA1}" destId="{D093CF5D-D099-4945-95BC-BD0FB0DADB07}" srcOrd="0" destOrd="0" presId="urn:microsoft.com/office/officeart/2005/8/layout/process2"/>
    <dgm:cxn modelId="{202A8D75-1FB3-3B45-8C6A-AB94327F56F1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909690C4-ED26-EB41-9793-50F233EEF177}" type="presOf" srcId="{88187EE7-D008-2C41-99F5-DE655E403C66}" destId="{6430B7D3-2977-FA47-91AE-45369CC5BE69}" srcOrd="0" destOrd="0" presId="urn:microsoft.com/office/officeart/2005/8/layout/process2"/>
    <dgm:cxn modelId="{6B3C51DD-B71A-B144-B6F2-5F82E013BAD4}" type="presOf" srcId="{4B7ED2E9-76CE-3D48-A0E8-8647610EE509}" destId="{2A645280-61AD-404B-ACC8-2B3CD6704E97}" srcOrd="0" destOrd="0" presId="urn:microsoft.com/office/officeart/2005/8/layout/process2"/>
    <dgm:cxn modelId="{78FFA591-2084-EA4E-B780-EF96DCA4342C}" type="presOf" srcId="{E6016DEA-5735-3F40-8C2E-BAA307167EA3}" destId="{BE05CFA8-D476-2A4C-AA7C-96D92BC6D621}" srcOrd="1" destOrd="0" presId="urn:microsoft.com/office/officeart/2005/8/layout/process2"/>
    <dgm:cxn modelId="{49E66BBA-7C4B-6342-8AE9-A443043AF350}" type="presOf" srcId="{E5A6BBEC-8BA5-BA43-8A9C-078FDC2D270A}" destId="{75BEBFE7-0799-8F45-9BB4-38240387BCA3}" srcOrd="0" destOrd="0" presId="urn:microsoft.com/office/officeart/2005/8/layout/process2"/>
    <dgm:cxn modelId="{11EDC0E0-A95B-754F-9780-07A154688460}" type="presOf" srcId="{D31AC763-E53E-5B45-BDDA-F0860B0A711E}" destId="{75710544-DF41-254E-BCBD-A16485CC8CE4}" srcOrd="0" destOrd="0" presId="urn:microsoft.com/office/officeart/2005/8/layout/process2"/>
    <dgm:cxn modelId="{05C2791E-9075-DF4C-BC15-1ED6FAFDA8AE}" type="presOf" srcId="{B7BBC305-B2FD-8B4B-AA47-8042C3831EA0}" destId="{D093CF5D-D099-4945-95BC-BD0FB0DADB07}" srcOrd="1" destOrd="0" presId="urn:microsoft.com/office/officeart/2005/8/layout/process2"/>
    <dgm:cxn modelId="{0F51E5DE-AB04-6440-BE6A-FC4F2078B813}" type="presOf" srcId="{D31AC763-E53E-5B45-BDDA-F0860B0A711E}" destId="{AC47FD68-87E5-1F41-BBFD-895F8F38F77E}" srcOrd="1" destOrd="0" presId="urn:microsoft.com/office/officeart/2005/8/layout/process2"/>
    <dgm:cxn modelId="{ED576A8B-5A42-BE47-BA7D-10BB0C4F2634}" type="presOf" srcId="{D872D8A9-2766-2344-BCC9-D0E32EEF19A5}" destId="{3B2F18D5-B9AB-044F-974B-114429CEC595}" srcOrd="0" destOrd="0" presId="urn:microsoft.com/office/officeart/2005/8/layout/process2"/>
    <dgm:cxn modelId="{7CFD906F-5E46-3F49-888E-823F0B8B96E5}" type="presOf" srcId="{B7BBC305-B2FD-8B4B-AA47-8042C3831EA0}" destId="{460A45AC-AB83-914F-A98F-EBC09DD8BCA1}" srcOrd="0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47226E23-FC40-9A4E-BA25-13EA5318C71B}" type="presOf" srcId="{E6016DEA-5735-3F40-8C2E-BAA307167EA3}" destId="{C45C4618-F46D-7947-9F2A-6138C14747A4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0A63B37D-9267-BE40-BF26-F1758D224807}" type="presOf" srcId="{FB73C647-B71F-D54D-BF73-D648F9D130AC}" destId="{D41AF0D6-08D1-9044-AEC0-69537F27C8F9}" srcOrd="0" destOrd="0" presId="urn:microsoft.com/office/officeart/2005/8/layout/process2"/>
    <dgm:cxn modelId="{9296D8A8-2383-9B42-AA6F-7A49A2E68FF9}" type="presParOf" srcId="{6430B7D3-2977-FA47-91AE-45369CC5BE69}" destId="{75BEBFE7-0799-8F45-9BB4-38240387BCA3}" srcOrd="0" destOrd="0" presId="urn:microsoft.com/office/officeart/2005/8/layout/process2"/>
    <dgm:cxn modelId="{E1BB1E8C-0431-6244-946F-D7F40FFE9895}" type="presParOf" srcId="{6430B7D3-2977-FA47-91AE-45369CC5BE69}" destId="{75710544-DF41-254E-BCBD-A16485CC8CE4}" srcOrd="1" destOrd="0" presId="urn:microsoft.com/office/officeart/2005/8/layout/process2"/>
    <dgm:cxn modelId="{9B3FE289-F3BA-3C45-9C90-2DCB5456868F}" type="presParOf" srcId="{75710544-DF41-254E-BCBD-A16485CC8CE4}" destId="{AC47FD68-87E5-1F41-BBFD-895F8F38F77E}" srcOrd="0" destOrd="0" presId="urn:microsoft.com/office/officeart/2005/8/layout/process2"/>
    <dgm:cxn modelId="{19AC05D3-3BC8-D44D-8051-A076E584F2D8}" type="presParOf" srcId="{6430B7D3-2977-FA47-91AE-45369CC5BE69}" destId="{2A645280-61AD-404B-ACC8-2B3CD6704E97}" srcOrd="2" destOrd="0" presId="urn:microsoft.com/office/officeart/2005/8/layout/process2"/>
    <dgm:cxn modelId="{56845F5F-9F11-974F-A8BC-33EB3B5C52AC}" type="presParOf" srcId="{6430B7D3-2977-FA47-91AE-45369CC5BE69}" destId="{C45C4618-F46D-7947-9F2A-6138C14747A4}" srcOrd="3" destOrd="0" presId="urn:microsoft.com/office/officeart/2005/8/layout/process2"/>
    <dgm:cxn modelId="{85CCEB9E-A132-A34F-A370-036E49999044}" type="presParOf" srcId="{C45C4618-F46D-7947-9F2A-6138C14747A4}" destId="{BE05CFA8-D476-2A4C-AA7C-96D92BC6D621}" srcOrd="0" destOrd="0" presId="urn:microsoft.com/office/officeart/2005/8/layout/process2"/>
    <dgm:cxn modelId="{331E2B21-5661-1F45-A14D-95954B0671BB}" type="presParOf" srcId="{6430B7D3-2977-FA47-91AE-45369CC5BE69}" destId="{D41AF0D6-08D1-9044-AEC0-69537F27C8F9}" srcOrd="4" destOrd="0" presId="urn:microsoft.com/office/officeart/2005/8/layout/process2"/>
    <dgm:cxn modelId="{6AEF9C77-2F6D-A44F-A641-2A598B317C25}" type="presParOf" srcId="{6430B7D3-2977-FA47-91AE-45369CC5BE69}" destId="{460A45AC-AB83-914F-A98F-EBC09DD8BCA1}" srcOrd="5" destOrd="0" presId="urn:microsoft.com/office/officeart/2005/8/layout/process2"/>
    <dgm:cxn modelId="{FDE7496F-8B06-D943-AFAA-A762859A6B44}" type="presParOf" srcId="{460A45AC-AB83-914F-A98F-EBC09DD8BCA1}" destId="{D093CF5D-D099-4945-95BC-BD0FB0DADB07}" srcOrd="0" destOrd="0" presId="urn:microsoft.com/office/officeart/2005/8/layout/process2"/>
    <dgm:cxn modelId="{EC6B5805-3C3D-CE4A-BD89-9AAB2333D47C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A8B56A92-A84C-AF42-BF36-FAFC22797F37}" type="presOf" srcId="{88187EE7-D008-2C41-99F5-DE655E403C66}" destId="{6430B7D3-2977-FA47-91AE-45369CC5BE69}" srcOrd="0" destOrd="0" presId="urn:microsoft.com/office/officeart/2005/8/layout/process2"/>
    <dgm:cxn modelId="{14882479-7E12-FE4E-B46D-9C46C6059A3D}" type="presOf" srcId="{D31AC763-E53E-5B45-BDDA-F0860B0A711E}" destId="{AC47FD68-87E5-1F41-BBFD-895F8F38F77E}" srcOrd="1" destOrd="0" presId="urn:microsoft.com/office/officeart/2005/8/layout/process2"/>
    <dgm:cxn modelId="{1A7A3254-12E9-B346-98D5-C2A8B7AD694E}" type="presOf" srcId="{E6016DEA-5735-3F40-8C2E-BAA307167EA3}" destId="{C45C4618-F46D-7947-9F2A-6138C14747A4}" srcOrd="0" destOrd="0" presId="urn:microsoft.com/office/officeart/2005/8/layout/process2"/>
    <dgm:cxn modelId="{0224BF31-F296-3148-87B2-654830F54213}" type="presOf" srcId="{E6016DEA-5735-3F40-8C2E-BAA307167EA3}" destId="{BE05CFA8-D476-2A4C-AA7C-96D92BC6D621}" srcOrd="1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5313EF8A-E146-204A-BBD0-1522A952DB9E}" type="presOf" srcId="{B7BBC305-B2FD-8B4B-AA47-8042C3831EA0}" destId="{460A45AC-AB83-914F-A98F-EBC09DD8BCA1}" srcOrd="0" destOrd="0" presId="urn:microsoft.com/office/officeart/2005/8/layout/process2"/>
    <dgm:cxn modelId="{64637159-37C6-5149-B36C-46B6836F13B1}" type="presOf" srcId="{E5A6BBEC-8BA5-BA43-8A9C-078FDC2D270A}" destId="{75BEBFE7-0799-8F45-9BB4-38240387BCA3}" srcOrd="0" destOrd="0" presId="urn:microsoft.com/office/officeart/2005/8/layout/process2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E6A0D8BD-6AE8-314A-9AC0-B7BF38F9C427}" type="presOf" srcId="{B7BBC305-B2FD-8B4B-AA47-8042C3831EA0}" destId="{D093CF5D-D099-4945-95BC-BD0FB0DADB07}" srcOrd="1" destOrd="0" presId="urn:microsoft.com/office/officeart/2005/8/layout/process2"/>
    <dgm:cxn modelId="{7F4309EA-C11A-3849-9D43-351E67490C08}" type="presOf" srcId="{D31AC763-E53E-5B45-BDDA-F0860B0A711E}" destId="{75710544-DF41-254E-BCBD-A16485CC8CE4}" srcOrd="0" destOrd="0" presId="urn:microsoft.com/office/officeart/2005/8/layout/process2"/>
    <dgm:cxn modelId="{1A086EFF-7BA1-1B4D-874E-7ED204846263}" type="presOf" srcId="{FB73C647-B71F-D54D-BF73-D648F9D130AC}" destId="{D41AF0D6-08D1-9044-AEC0-69537F27C8F9}" srcOrd="0" destOrd="0" presId="urn:microsoft.com/office/officeart/2005/8/layout/process2"/>
    <dgm:cxn modelId="{8C6B671A-96A6-CB45-892A-D10804840E7D}" type="presOf" srcId="{D872D8A9-2766-2344-BCC9-D0E32EEF19A5}" destId="{3B2F18D5-B9AB-044F-974B-114429CEC595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55397926-1368-FE49-BB1F-5B8D1587D590}" type="presOf" srcId="{4B7ED2E9-76CE-3D48-A0E8-8647610EE509}" destId="{2A645280-61AD-404B-ACC8-2B3CD6704E97}" srcOrd="0" destOrd="0" presId="urn:microsoft.com/office/officeart/2005/8/layout/process2"/>
    <dgm:cxn modelId="{B56907ED-EA0C-2545-83B9-F90C73A809DB}" type="presParOf" srcId="{6430B7D3-2977-FA47-91AE-45369CC5BE69}" destId="{75BEBFE7-0799-8F45-9BB4-38240387BCA3}" srcOrd="0" destOrd="0" presId="urn:microsoft.com/office/officeart/2005/8/layout/process2"/>
    <dgm:cxn modelId="{AC2D59CD-B6A3-F74E-9360-5921F29AE537}" type="presParOf" srcId="{6430B7D3-2977-FA47-91AE-45369CC5BE69}" destId="{75710544-DF41-254E-BCBD-A16485CC8CE4}" srcOrd="1" destOrd="0" presId="urn:microsoft.com/office/officeart/2005/8/layout/process2"/>
    <dgm:cxn modelId="{E93116D4-891C-FF4F-A3A0-6A2764177BD0}" type="presParOf" srcId="{75710544-DF41-254E-BCBD-A16485CC8CE4}" destId="{AC47FD68-87E5-1F41-BBFD-895F8F38F77E}" srcOrd="0" destOrd="0" presId="urn:microsoft.com/office/officeart/2005/8/layout/process2"/>
    <dgm:cxn modelId="{DB436D20-ACCF-474B-A77F-912CEFA6F4D0}" type="presParOf" srcId="{6430B7D3-2977-FA47-91AE-45369CC5BE69}" destId="{2A645280-61AD-404B-ACC8-2B3CD6704E97}" srcOrd="2" destOrd="0" presId="urn:microsoft.com/office/officeart/2005/8/layout/process2"/>
    <dgm:cxn modelId="{E0CBA0B5-BB78-FC46-A2D1-C1E0EAB96AAC}" type="presParOf" srcId="{6430B7D3-2977-FA47-91AE-45369CC5BE69}" destId="{C45C4618-F46D-7947-9F2A-6138C14747A4}" srcOrd="3" destOrd="0" presId="urn:microsoft.com/office/officeart/2005/8/layout/process2"/>
    <dgm:cxn modelId="{D211227D-E799-9345-A6BE-9BBF8C75C2BC}" type="presParOf" srcId="{C45C4618-F46D-7947-9F2A-6138C14747A4}" destId="{BE05CFA8-D476-2A4C-AA7C-96D92BC6D621}" srcOrd="0" destOrd="0" presId="urn:microsoft.com/office/officeart/2005/8/layout/process2"/>
    <dgm:cxn modelId="{48E8B99E-D089-5242-9712-3DB1D9705D31}" type="presParOf" srcId="{6430B7D3-2977-FA47-91AE-45369CC5BE69}" destId="{D41AF0D6-08D1-9044-AEC0-69537F27C8F9}" srcOrd="4" destOrd="0" presId="urn:microsoft.com/office/officeart/2005/8/layout/process2"/>
    <dgm:cxn modelId="{42F881FB-CE8E-0C4B-9271-16C0DFD090A6}" type="presParOf" srcId="{6430B7D3-2977-FA47-91AE-45369CC5BE69}" destId="{460A45AC-AB83-914F-A98F-EBC09DD8BCA1}" srcOrd="5" destOrd="0" presId="urn:microsoft.com/office/officeart/2005/8/layout/process2"/>
    <dgm:cxn modelId="{CB7A6791-6920-8E49-857B-62E01EB75F55}" type="presParOf" srcId="{460A45AC-AB83-914F-A98F-EBC09DD8BCA1}" destId="{D093CF5D-D099-4945-95BC-BD0FB0DADB07}" srcOrd="0" destOrd="0" presId="urn:microsoft.com/office/officeart/2005/8/layout/process2"/>
    <dgm:cxn modelId="{384075BC-6DFA-8241-8E77-4B521930150B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1727F2-EB63-AF4A-BE1F-D0D7AE5821C2}" type="presOf" srcId="{E6016DEA-5735-3F40-8C2E-BAA307167EA3}" destId="{BE05CFA8-D476-2A4C-AA7C-96D92BC6D621}" srcOrd="1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8B4B5E90-6B14-A84F-B58D-DD146D732B0D}" type="presOf" srcId="{FB73C647-B71F-D54D-BF73-D648F9D130AC}" destId="{D41AF0D6-08D1-9044-AEC0-69537F27C8F9}" srcOrd="0" destOrd="0" presId="urn:microsoft.com/office/officeart/2005/8/layout/process2"/>
    <dgm:cxn modelId="{7E5407DA-06C4-3245-9CD4-630ECD21ED13}" type="presOf" srcId="{B7BBC305-B2FD-8B4B-AA47-8042C3831EA0}" destId="{460A45AC-AB83-914F-A98F-EBC09DD8BCA1}" srcOrd="0" destOrd="0" presId="urn:microsoft.com/office/officeart/2005/8/layout/process2"/>
    <dgm:cxn modelId="{DDF7BD5E-5508-724D-B96B-33503A70EAA3}" type="presOf" srcId="{4B7ED2E9-76CE-3D48-A0E8-8647610EE509}" destId="{2A645280-61AD-404B-ACC8-2B3CD6704E97}" srcOrd="0" destOrd="0" presId="urn:microsoft.com/office/officeart/2005/8/layout/process2"/>
    <dgm:cxn modelId="{CAA9A376-8F83-474A-804A-40F699A31E5A}" type="presOf" srcId="{B7BBC305-B2FD-8B4B-AA47-8042C3831EA0}" destId="{D093CF5D-D099-4945-95BC-BD0FB0DADB07}" srcOrd="1" destOrd="0" presId="urn:microsoft.com/office/officeart/2005/8/layout/process2"/>
    <dgm:cxn modelId="{066FF1E6-51D7-AB45-9952-4676DBD2637B}" type="presOf" srcId="{E5A6BBEC-8BA5-BA43-8A9C-078FDC2D270A}" destId="{75BEBFE7-0799-8F45-9BB4-38240387BCA3}" srcOrd="0" destOrd="0" presId="urn:microsoft.com/office/officeart/2005/8/layout/process2"/>
    <dgm:cxn modelId="{35A21155-EF6B-CD46-A783-DDBB02CE21DA}" type="presOf" srcId="{D31AC763-E53E-5B45-BDDA-F0860B0A711E}" destId="{AC47FD68-87E5-1F41-BBFD-895F8F38F77E}" srcOrd="1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66758243-43E2-0740-A436-CA35E7571CE9}" type="presOf" srcId="{E6016DEA-5735-3F40-8C2E-BAA307167EA3}" destId="{C45C4618-F46D-7947-9F2A-6138C14747A4}" srcOrd="0" destOrd="0" presId="urn:microsoft.com/office/officeart/2005/8/layout/process2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DD9A38A4-46B4-924D-B107-1E5B9E7CF387}" type="presOf" srcId="{D872D8A9-2766-2344-BCC9-D0E32EEF19A5}" destId="{3B2F18D5-B9AB-044F-974B-114429CEC595}" srcOrd="0" destOrd="0" presId="urn:microsoft.com/office/officeart/2005/8/layout/process2"/>
    <dgm:cxn modelId="{BF3180C1-4BC3-4E46-A244-203E503BA91A}" type="presOf" srcId="{D31AC763-E53E-5B45-BDDA-F0860B0A711E}" destId="{75710544-DF41-254E-BCBD-A16485CC8CE4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09395AE4-1DE8-E043-8CFD-03E1D895685E}" type="presOf" srcId="{88187EE7-D008-2C41-99F5-DE655E403C66}" destId="{6430B7D3-2977-FA47-91AE-45369CC5BE69}" srcOrd="0" destOrd="0" presId="urn:microsoft.com/office/officeart/2005/8/layout/process2"/>
    <dgm:cxn modelId="{574DE0E8-CD74-B241-8FB0-DE9B1F7190E3}" type="presParOf" srcId="{6430B7D3-2977-FA47-91AE-45369CC5BE69}" destId="{75BEBFE7-0799-8F45-9BB4-38240387BCA3}" srcOrd="0" destOrd="0" presId="urn:microsoft.com/office/officeart/2005/8/layout/process2"/>
    <dgm:cxn modelId="{FCF09C3B-7DA7-A841-936B-4E56ACF3A31F}" type="presParOf" srcId="{6430B7D3-2977-FA47-91AE-45369CC5BE69}" destId="{75710544-DF41-254E-BCBD-A16485CC8CE4}" srcOrd="1" destOrd="0" presId="urn:microsoft.com/office/officeart/2005/8/layout/process2"/>
    <dgm:cxn modelId="{E028AF27-995C-9946-B2F0-23BDD1E1C087}" type="presParOf" srcId="{75710544-DF41-254E-BCBD-A16485CC8CE4}" destId="{AC47FD68-87E5-1F41-BBFD-895F8F38F77E}" srcOrd="0" destOrd="0" presId="urn:microsoft.com/office/officeart/2005/8/layout/process2"/>
    <dgm:cxn modelId="{D0D5BA00-DA43-B040-8659-68523B924FC6}" type="presParOf" srcId="{6430B7D3-2977-FA47-91AE-45369CC5BE69}" destId="{2A645280-61AD-404B-ACC8-2B3CD6704E97}" srcOrd="2" destOrd="0" presId="urn:microsoft.com/office/officeart/2005/8/layout/process2"/>
    <dgm:cxn modelId="{BFAD03BE-E8AD-4E49-BAF0-1A41AB4F6D04}" type="presParOf" srcId="{6430B7D3-2977-FA47-91AE-45369CC5BE69}" destId="{C45C4618-F46D-7947-9F2A-6138C14747A4}" srcOrd="3" destOrd="0" presId="urn:microsoft.com/office/officeart/2005/8/layout/process2"/>
    <dgm:cxn modelId="{B70D7FFC-DDCF-874F-BCA5-43A7AEDE2B96}" type="presParOf" srcId="{C45C4618-F46D-7947-9F2A-6138C14747A4}" destId="{BE05CFA8-D476-2A4C-AA7C-96D92BC6D621}" srcOrd="0" destOrd="0" presId="urn:microsoft.com/office/officeart/2005/8/layout/process2"/>
    <dgm:cxn modelId="{F675311D-F09B-AC41-BF26-CFC30F500206}" type="presParOf" srcId="{6430B7D3-2977-FA47-91AE-45369CC5BE69}" destId="{D41AF0D6-08D1-9044-AEC0-69537F27C8F9}" srcOrd="4" destOrd="0" presId="urn:microsoft.com/office/officeart/2005/8/layout/process2"/>
    <dgm:cxn modelId="{B16ABA2B-1A45-5E41-97F8-3441555382AE}" type="presParOf" srcId="{6430B7D3-2977-FA47-91AE-45369CC5BE69}" destId="{460A45AC-AB83-914F-A98F-EBC09DD8BCA1}" srcOrd="5" destOrd="0" presId="urn:microsoft.com/office/officeart/2005/8/layout/process2"/>
    <dgm:cxn modelId="{D5FAEB2C-BE81-8848-9670-822E66976113}" type="presParOf" srcId="{460A45AC-AB83-914F-A98F-EBC09DD8BCA1}" destId="{D093CF5D-D099-4945-95BC-BD0FB0DADB07}" srcOrd="0" destOrd="0" presId="urn:microsoft.com/office/officeart/2005/8/layout/process2"/>
    <dgm:cxn modelId="{C9A6EC19-4680-5740-89F0-88ABE2E08ECE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q</a:t>
          </a:r>
          <a:endParaRPr lang="en-US" sz="1800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q</a:t>
          </a:r>
          <a:endParaRPr lang="en-US" sz="1800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q</a:t>
          </a:r>
          <a:endParaRPr lang="en-US" sz="1800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32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4" Type="http://schemas.openxmlformats.org/officeDocument/2006/relationships/image" Target="../media/image132.emf"/><Relationship Id="rId1" Type="http://schemas.openxmlformats.org/officeDocument/2006/relationships/image" Target="../media/image129.emf"/><Relationship Id="rId2" Type="http://schemas.openxmlformats.org/officeDocument/2006/relationships/image" Target="../media/image13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Relationship Id="rId2" Type="http://schemas.openxmlformats.org/officeDocument/2006/relationships/image" Target="../media/image1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97.emf"/><Relationship Id="rId3" Type="http://schemas.openxmlformats.org/officeDocument/2006/relationships/image" Target="../media/image9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Relationship Id="rId2" Type="http://schemas.openxmlformats.org/officeDocument/2006/relationships/image" Target="../media/image8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A362D-2BCE-F247-AE39-238165CE7C46}" type="datetimeFigureOut">
              <a:rPr lang="en-US" smtClean="0"/>
              <a:t>4/2/11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3443E-4B3B-2741-AE75-B8C9C344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318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01BB9-2258-8746-8750-F4168E6311BA}" type="datetimeFigureOut">
              <a:rPr lang="en-US" smtClean="0"/>
              <a:t>4/2/11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D53C6-E13F-7247-9C0C-A7CA377A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8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discussed yesterday by </a:t>
            </a:r>
            <a:r>
              <a:rPr lang="en-US" dirty="0" err="1" smtClean="0"/>
              <a:t>sarana</a:t>
            </a:r>
            <a:r>
              <a:rPr lang="en-US" dirty="0" smtClean="0"/>
              <a:t> </a:t>
            </a:r>
            <a:r>
              <a:rPr lang="en-US" dirty="0" err="1" smtClean="0"/>
              <a:t>nutanong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algorith</a:t>
            </a:r>
            <a:r>
              <a:rPr lang="en-US" baseline="0" dirty="0" smtClean="0"/>
              <a:t>m can handle up to w simultaneous queries so we break into query blocks of size &lt;=w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2287AE-B428-480E-B3D8-612B84C8AA22}" type="slidenum">
              <a:rPr lang="da-DK"/>
              <a:pPr/>
              <a:t>36</a:t>
            </a:fld>
            <a:endParaRPr lang="da-DK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24100" y="366713"/>
            <a:ext cx="2206625" cy="1655762"/>
          </a:xfrm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LiDAR</a:t>
            </a:r>
            <a:r>
              <a:rPr lang="en-US" baseline="0" dirty="0" smtClean="0"/>
              <a:t> = Light Detection and Ranging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r>
              <a:rPr lang="en-US" baseline="0" dirty="0" smtClean="0"/>
              <a:t> million – 11GB of data in LAS format</a:t>
            </a:r>
          </a:p>
          <a:p>
            <a:r>
              <a:rPr lang="en-US" baseline="0" dirty="0" smtClean="0"/>
              <a:t>10 million – 2.1GB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r>
              <a:rPr lang="en-US" baseline="0" dirty="0" smtClean="0"/>
              <a:t> million – 11GB of data in LAS format</a:t>
            </a:r>
          </a:p>
          <a:p>
            <a:r>
              <a:rPr lang="en-US" baseline="0" dirty="0" smtClean="0"/>
              <a:t>10 million – 2.1GB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3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algorith</a:t>
            </a:r>
            <a:r>
              <a:rPr lang="en-US" baseline="0" dirty="0" smtClean="0"/>
              <a:t>m can handle up to w simultaneous queries so we break into query blocks of size &lt;=w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77472-5927-0A44-87F2-776F19F5310A}" type="datetime1">
              <a:rPr lang="en-US" smtClean="0"/>
              <a:t>4/2/11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4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6B7A-48E7-C742-BF43-17B56CEBF857}" type="datetime1">
              <a:rPr lang="en-US" smtClean="0"/>
              <a:t>4/2/11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7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197B-BDAD-074A-B2C6-2FC3BB6F680A}" type="datetime1">
              <a:rPr lang="en-US" smtClean="0"/>
              <a:t>4/2/11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8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1CB2-D911-5F45-8FF4-19552B85C6A6}" type="datetime1">
              <a:rPr lang="en-US" smtClean="0"/>
              <a:t>4/2/11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1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D8D2-8DF7-AA49-BBCC-6E9AEF6F090B}" type="datetime1">
              <a:rPr lang="en-US" smtClean="0"/>
              <a:t>4/2/11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5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B899-520C-8049-B6B6-925F3480B410}" type="datetime1">
              <a:rPr lang="en-US" smtClean="0"/>
              <a:t>4/2/11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D71D-821F-8047-B81F-10BDDAD03BDE}" type="datetime1">
              <a:rPr lang="en-US" smtClean="0"/>
              <a:t>4/2/11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0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FC88-472C-CD4B-9FFD-156E447DCE19}" type="datetime1">
              <a:rPr lang="en-US" smtClean="0"/>
              <a:t>4/2/11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0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ACB5-C153-9A4A-8508-573FE6BC2B79}" type="datetime1">
              <a:rPr lang="en-US" smtClean="0"/>
              <a:t>4/2/11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73AC-AAF7-724D-AD46-8E533A484C51}" type="datetime1">
              <a:rPr lang="en-US" smtClean="0"/>
              <a:t>4/2/11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3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4973-9513-874A-AD68-01C318C541DE}" type="datetime1">
              <a:rPr lang="en-US" smtClean="0"/>
              <a:t>4/2/11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B2288-6246-F845-BB48-FDC98A87FF56}" type="datetime1">
              <a:rPr lang="en-US" smtClean="0"/>
              <a:t>4/2/11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3760B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emf"/><Relationship Id="rId12" Type="http://schemas.openxmlformats.org/officeDocument/2006/relationships/oleObject" Target="../embeddings/oleObject27.bin"/><Relationship Id="rId13" Type="http://schemas.openxmlformats.org/officeDocument/2006/relationships/image" Target="../media/image13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24.bin"/><Relationship Id="rId4" Type="http://schemas.openxmlformats.org/officeDocument/2006/relationships/image" Target="../media/image129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130.emf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jpg"/><Relationship Id="rId10" Type="http://schemas.openxmlformats.org/officeDocument/2006/relationships/oleObject" Target="../embeddings/oleObject26.bin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8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6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oleObject" Target="../embeddings/oleObject28.bin"/><Relationship Id="rId5" Type="http://schemas.openxmlformats.org/officeDocument/2006/relationships/image" Target="../media/image137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42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56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3.emf"/><Relationship Id="rId3" Type="http://schemas.openxmlformats.org/officeDocument/2006/relationships/image" Target="../media/image144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oleObject" Target="../embeddings/oleObject31.bin"/><Relationship Id="rId5" Type="http://schemas.openxmlformats.org/officeDocument/2006/relationships/image" Target="../media/image14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139.emf"/><Relationship Id="rId5" Type="http://schemas.openxmlformats.org/officeDocument/2006/relationships/image" Target="../media/image147.emf"/><Relationship Id="rId6" Type="http://schemas.openxmlformats.org/officeDocument/2006/relationships/image" Target="../media/image148.emf"/><Relationship Id="rId7" Type="http://schemas.openxmlformats.org/officeDocument/2006/relationships/image" Target="../media/image149.emf"/><Relationship Id="rId8" Type="http://schemas.openxmlformats.org/officeDocument/2006/relationships/image" Target="../media/image150.emf"/><Relationship Id="rId9" Type="http://schemas.openxmlformats.org/officeDocument/2006/relationships/image" Target="../media/image151.emf"/><Relationship Id="rId10" Type="http://schemas.openxmlformats.org/officeDocument/2006/relationships/image" Target="../media/image15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jpg"/><Relationship Id="rId6" Type="http://schemas.openxmlformats.org/officeDocument/2006/relationships/oleObject" Target="../embeddings/oleObject33.bin"/><Relationship Id="rId7" Type="http://schemas.openxmlformats.org/officeDocument/2006/relationships/image" Target="../media/image131.e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13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7.emf"/><Relationship Id="rId12" Type="http://schemas.openxmlformats.org/officeDocument/2006/relationships/image" Target="../media/image158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53.emf"/><Relationship Id="rId4" Type="http://schemas.openxmlformats.org/officeDocument/2006/relationships/image" Target="../media/image154.emf"/><Relationship Id="rId5" Type="http://schemas.openxmlformats.org/officeDocument/2006/relationships/image" Target="../media/image155.emf"/><Relationship Id="rId6" Type="http://schemas.openxmlformats.org/officeDocument/2006/relationships/image" Target="../media/image156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41.emf"/><Relationship Id="rId9" Type="http://schemas.openxmlformats.org/officeDocument/2006/relationships/oleObject" Target="../embeddings/oleObject36.bin"/><Relationship Id="rId10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emf"/><Relationship Id="rId11" Type="http://schemas.openxmlformats.org/officeDocument/2006/relationships/image" Target="../media/image4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9" Type="http://schemas.openxmlformats.org/officeDocument/2006/relationships/image" Target="../media/image60.emf"/><Relationship Id="rId10" Type="http://schemas.openxmlformats.org/officeDocument/2006/relationships/image" Target="../media/image6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Relationship Id="rId11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emf"/><Relationship Id="rId3" Type="http://schemas.openxmlformats.org/officeDocument/2006/relationships/image" Target="../media/image1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7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7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81.gif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8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7.e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82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83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84.emf"/><Relationship Id="rId10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Relationship Id="rId3" Type="http://schemas.openxmlformats.org/officeDocument/2006/relationships/image" Target="../media/image89.emf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gif"/><Relationship Id="rId3" Type="http://schemas.openxmlformats.org/officeDocument/2006/relationships/image" Target="../media/image93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gif"/><Relationship Id="rId3" Type="http://schemas.openxmlformats.org/officeDocument/2006/relationships/image" Target="../media/image93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97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9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diagramData" Target="../diagrams/data9.xml"/><Relationship Id="rId8" Type="http://schemas.openxmlformats.org/officeDocument/2006/relationships/diagramLayout" Target="../diagrams/layout9.xml"/><Relationship Id="rId9" Type="http://schemas.openxmlformats.org/officeDocument/2006/relationships/diagramQuickStyle" Target="../diagrams/quickStyle9.xml"/><Relationship Id="rId10" Type="http://schemas.openxmlformats.org/officeDocument/2006/relationships/diagramColors" Target="../diagrams/colors9.xml"/><Relationship Id="rId11" Type="http://schemas.microsoft.com/office/2007/relationships/diagramDrawing" Target="../diagrams/drawing9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7" Type="http://schemas.openxmlformats.org/officeDocument/2006/relationships/diagramData" Target="../diagrams/data11.xml"/><Relationship Id="rId8" Type="http://schemas.openxmlformats.org/officeDocument/2006/relationships/diagramLayout" Target="../diagrams/layout11.xml"/><Relationship Id="rId9" Type="http://schemas.openxmlformats.org/officeDocument/2006/relationships/diagramQuickStyle" Target="../diagrams/quickStyle11.xml"/><Relationship Id="rId10" Type="http://schemas.openxmlformats.org/officeDocument/2006/relationships/diagramColors" Target="../diagrams/colors11.xml"/><Relationship Id="rId11" Type="http://schemas.microsoft.com/office/2007/relationships/diagramDrawing" Target="../diagrams/drawing1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gi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17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8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1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2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120.emf"/><Relationship Id="rId7" Type="http://schemas.openxmlformats.org/officeDocument/2006/relationships/image" Target="../media/image123.emf"/><Relationship Id="rId8" Type="http://schemas.openxmlformats.org/officeDocument/2006/relationships/image" Target="../media/image12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2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Relationship Id="rId3" Type="http://schemas.openxmlformats.org/officeDocument/2006/relationships/image" Target="../media/image127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106" y="1730645"/>
            <a:ext cx="8842679" cy="1470025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solidFill>
                  <a:srgbClr val="2F50AA"/>
                </a:solidFill>
              </a:rPr>
              <a:t>From Point Cloud to 2D and 3D Grids:</a:t>
            </a:r>
            <a:br>
              <a:rPr lang="en-US" sz="3700" b="1" dirty="0" smtClean="0">
                <a:solidFill>
                  <a:srgbClr val="2F50AA"/>
                </a:solidFill>
              </a:rPr>
            </a:br>
            <a:r>
              <a:rPr lang="en-US" sz="3700" dirty="0" smtClean="0">
                <a:solidFill>
                  <a:srgbClr val="2F50AA"/>
                </a:solidFill>
              </a:rPr>
              <a:t>A Natural Neighbor Interpolation Algorithm using the GPU</a:t>
            </a:r>
            <a:endParaRPr lang="en-US" sz="3700" b="1" dirty="0">
              <a:solidFill>
                <a:srgbClr val="2F50A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Alex Beutel</a:t>
            </a:r>
          </a:p>
          <a:p>
            <a:r>
              <a:rPr lang="en-US" dirty="0" smtClean="0"/>
              <a:t>Duke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58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Graphics Processing Unit (GPU)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6095" y="1600200"/>
            <a:ext cx="8490857" cy="4931229"/>
          </a:xfrm>
        </p:spPr>
        <p:txBody>
          <a:bodyPr>
            <a:normAutofit/>
          </a:bodyPr>
          <a:lstStyle/>
          <a:p>
            <a:r>
              <a:rPr lang="en-US" dirty="0" smtClean="0"/>
              <a:t>Specialized hardware for parallel processing</a:t>
            </a:r>
          </a:p>
          <a:p>
            <a:r>
              <a:rPr lang="en-US" dirty="0" smtClean="0"/>
              <a:t>Render 3D objects </a:t>
            </a:r>
            <a:r>
              <a:rPr lang="en-US" dirty="0" smtClean="0"/>
              <a:t>on </a:t>
            </a:r>
            <a:r>
              <a:rPr lang="en-US" dirty="0" smtClean="0"/>
              <a:t>2D plane of pixels </a:t>
            </a:r>
            <a:r>
              <a:rPr lang="en-US" dirty="0" err="1" smtClean="0">
                <a:latin typeface="Times New Roman"/>
                <a:cs typeface="Times New Roman"/>
              </a:rPr>
              <a:t>Π</a:t>
            </a:r>
            <a:r>
              <a:rPr lang="en-US" dirty="0" smtClean="0"/>
              <a:t> from a </a:t>
            </a:r>
            <a:r>
              <a:rPr lang="en-US" dirty="0"/>
              <a:t>viewpoint </a:t>
            </a:r>
            <a:r>
              <a:rPr lang="en-US" i="1" dirty="0" smtClean="0">
                <a:latin typeface="Times New Roman"/>
                <a:cs typeface="Times New Roman"/>
              </a:rPr>
              <a:t>o</a:t>
            </a:r>
          </a:p>
          <a:p>
            <a:r>
              <a:rPr lang="en-US" dirty="0" smtClean="0">
                <a:latin typeface="Arial"/>
                <a:cs typeface="Arial"/>
              </a:rPr>
              <a:t>Used generically in other applications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Robot collision detection, database systems, fluid dynamics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</a:t>
            </a:fld>
            <a:endParaRPr lang="en-US"/>
          </a:p>
        </p:txBody>
      </p:sp>
      <p:pic>
        <p:nvPicPr>
          <p:cNvPr id="8" name="Content Placeholder 7" descr="geforce_gtx_470_3qtr_med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33" b="-39233"/>
          <a:stretch>
            <a:fillRect/>
          </a:stretch>
        </p:blipFill>
        <p:spPr>
          <a:xfrm>
            <a:off x="2301724" y="3172581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03946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Buffers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941135" y="1623938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Depth buffer</a:t>
            </a:r>
          </a:p>
          <a:p>
            <a:pPr lvl="1"/>
            <a:endParaRPr lang="en-US" dirty="0" smtClean="0"/>
          </a:p>
          <a:p>
            <a:pPr lvl="1"/>
            <a:r>
              <a:rPr lang="hr-HR" i="1" dirty="0" smtClean="0">
                <a:latin typeface="Times New Roman"/>
                <a:cs typeface="Times New Roman"/>
              </a:rPr>
              <a:t>p</a:t>
            </a:r>
            <a:r>
              <a:rPr lang="hr-HR" i="1" baseline="-25000" dirty="0" smtClean="0">
                <a:latin typeface="Times New Roman"/>
                <a:cs typeface="Times New Roman"/>
              </a:rPr>
              <a:t>j</a:t>
            </a:r>
            <a:r>
              <a:rPr lang="en-US" dirty="0" smtClean="0"/>
              <a:t> is intersection of ray </a:t>
            </a:r>
            <a:r>
              <a:rPr lang="en-US" i="1" dirty="0" smtClean="0">
                <a:latin typeface="Times New Roman"/>
                <a:cs typeface="Times New Roman"/>
              </a:rPr>
              <a:t>oπ</a:t>
            </a:r>
            <a:r>
              <a:rPr lang="en-US" dirty="0" smtClean="0"/>
              <a:t> and </a:t>
            </a:r>
            <a:r>
              <a:rPr lang="en-US" i="1" dirty="0" err="1" smtClean="0">
                <a:latin typeface="Times New Roman"/>
                <a:cs typeface="Times New Roman"/>
              </a:rPr>
              <a:t>ω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j</a:t>
            </a:r>
            <a:endParaRPr lang="en-US" i="1" baseline="-25000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/>
              <a:t>Can set to read-only</a:t>
            </a:r>
          </a:p>
          <a:p>
            <a:r>
              <a:rPr lang="en-US" dirty="0" smtClean="0"/>
              <a:t>Color Buffer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l-GR" i="1" dirty="0" smtClean="0">
                <a:latin typeface="Times New Roman"/>
                <a:cs typeface="Times New Roman"/>
              </a:rPr>
              <a:t>α</a:t>
            </a:r>
            <a:r>
              <a:rPr lang="el-GR" i="1" baseline="-25000" dirty="0" smtClean="0">
                <a:latin typeface="Times New Roman"/>
                <a:cs typeface="Times New Roman"/>
              </a:rPr>
              <a:t>j</a:t>
            </a:r>
            <a:r>
              <a:rPr lang="en-US" baseline="-25000" dirty="0" smtClean="0"/>
              <a:t> </a:t>
            </a:r>
            <a:r>
              <a:rPr lang="en-US" dirty="0" smtClean="0"/>
              <a:t>is blending parameter</a:t>
            </a:r>
          </a:p>
          <a:p>
            <a:pPr lvl="1"/>
            <a:r>
              <a:rPr lang="el-GR" i="1" dirty="0" smtClean="0">
                <a:latin typeface="Times New Roman"/>
                <a:cs typeface="Times New Roman"/>
              </a:rPr>
              <a:t>χ</a:t>
            </a:r>
            <a:r>
              <a:rPr lang="el-GR" i="1" baseline="-25000" dirty="0" smtClean="0">
                <a:latin typeface="Times New Roman"/>
                <a:cs typeface="Times New Roman"/>
              </a:rPr>
              <a:t>j</a:t>
            </a:r>
            <a:r>
              <a:rPr lang="en-US" dirty="0" smtClean="0"/>
              <a:t> is color of </a:t>
            </a:r>
            <a:r>
              <a:rPr lang="en-US" i="1" dirty="0" err="1" smtClean="0">
                <a:latin typeface="Times New Roman"/>
                <a:cs typeface="Times New Roman"/>
              </a:rPr>
              <a:t>ω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j</a:t>
            </a:r>
            <a:endParaRPr lang="en-US" i="1" baseline="-25000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/>
              <a:t>Binary options such as bitwise-OR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99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534413"/>
              </p:ext>
            </p:extLst>
          </p:nvPr>
        </p:nvGraphicFramePr>
        <p:xfrm>
          <a:off x="5768825" y="2085508"/>
          <a:ext cx="1748423" cy="50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65" name="Equation" r:id="rId3" imgW="1054100" imgH="304800" progId="Equation.3">
                  <p:embed/>
                </p:oleObj>
              </mc:Choice>
              <mc:Fallback>
                <p:oleObj name="Equation" r:id="rId3" imgW="1054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8825" y="2085508"/>
                        <a:ext cx="1748423" cy="50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388283"/>
              </p:ext>
            </p:extLst>
          </p:nvPr>
        </p:nvGraphicFramePr>
        <p:xfrm>
          <a:off x="5768825" y="4036950"/>
          <a:ext cx="1641893" cy="62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66" name="Equation" r:id="rId5" imgW="1028700" imgH="393700" progId="Equation.3">
                  <p:embed/>
                </p:oleObj>
              </mc:Choice>
              <mc:Fallback>
                <p:oleObj name="Equation" r:id="rId5" imgW="1028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68825" y="4036950"/>
                        <a:ext cx="1641893" cy="628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Content Placeholder 15" descr="try2.4.png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2" r="-3582"/>
          <a:stretch>
            <a:fillRect/>
          </a:stretch>
        </p:blipFill>
        <p:spPr>
          <a:xfrm>
            <a:off x="1019129" y="1622676"/>
            <a:ext cx="4038600" cy="4525963"/>
          </a:xfrm>
        </p:spPr>
      </p:pic>
      <p:pic>
        <p:nvPicPr>
          <p:cNvPr id="17" name="Content Placeholder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6" y="1632381"/>
            <a:ext cx="4995153" cy="4488528"/>
          </a:xfrm>
          <a:prstGeom prst="rect">
            <a:avLst/>
          </a:prstGeom>
        </p:spPr>
      </p:pic>
      <p:pic>
        <p:nvPicPr>
          <p:cNvPr id="18" name="Picture 17" descr="an-eye-coloring-pag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75" y="4916789"/>
            <a:ext cx="438305" cy="280892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41252"/>
              </p:ext>
            </p:extLst>
          </p:nvPr>
        </p:nvGraphicFramePr>
        <p:xfrm>
          <a:off x="769040" y="2825035"/>
          <a:ext cx="373968" cy="39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67" name="Equation" r:id="rId10" imgW="203200" imgH="215900" progId="Equation.3">
                  <p:embed/>
                </p:oleObj>
              </mc:Choice>
              <mc:Fallback>
                <p:oleObj name="Equation" r:id="rId10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9040" y="2825035"/>
                        <a:ext cx="373968" cy="397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056064"/>
              </p:ext>
            </p:extLst>
          </p:nvPr>
        </p:nvGraphicFramePr>
        <p:xfrm>
          <a:off x="3181350" y="6053138"/>
          <a:ext cx="3270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68" name="Equation" r:id="rId12" imgW="177800" imgH="203200" progId="Equation.3">
                  <p:embed/>
                </p:oleObj>
              </mc:Choice>
              <mc:Fallback>
                <p:oleObj name="Equation" r:id="rId12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81350" y="6053138"/>
                        <a:ext cx="32702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52519" y="1654426"/>
            <a:ext cx="169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544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Handling Larger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is limited by size of GPU memory</a:t>
            </a:r>
          </a:p>
          <a:p>
            <a:r>
              <a:rPr lang="en-US" dirty="0"/>
              <a:t>Maximum </a:t>
            </a:r>
            <a:r>
              <a:rPr lang="en-US" dirty="0" smtClean="0"/>
              <a:t>sized </a:t>
            </a:r>
            <a:r>
              <a:rPr lang="en-US" dirty="0"/>
              <a:t>grid in one pass is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x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endParaRPr lang="en-US" i="1" dirty="0">
              <a:latin typeface="Times New Roman"/>
              <a:cs typeface="Times New Roman"/>
            </a:endParaRPr>
          </a:p>
          <a:p>
            <a:r>
              <a:rPr lang="en-US" dirty="0" smtClean="0"/>
              <a:t>Divide </a:t>
            </a:r>
            <a:r>
              <a:rPr lang="en-US" dirty="0"/>
              <a:t>grid into sub-</a:t>
            </a:r>
            <a:r>
              <a:rPr lang="en-US" dirty="0" smtClean="0"/>
              <a:t>grids </a:t>
            </a:r>
            <a:r>
              <a:rPr lang="en-US" dirty="0" smtClean="0">
                <a:latin typeface="Imprint MT Shadow"/>
                <a:cs typeface="Imprint MT Shadow"/>
              </a:rPr>
              <a:t>Q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necessary size 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x 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Arial"/>
                <a:cs typeface="Arial"/>
              </a:rPr>
              <a:t> with </a:t>
            </a:r>
            <a:r>
              <a:rPr lang="en-US" i="1" dirty="0" smtClean="0">
                <a:latin typeface="Times New Roman"/>
                <a:cs typeface="Times New Roman"/>
              </a:rPr>
              <a:t>μ=(N-4r/</a:t>
            </a:r>
            <a:r>
              <a:rPr lang="en-US" i="1" dirty="0" err="1" smtClean="0">
                <a:latin typeface="Times New Roman"/>
                <a:cs typeface="Times New Roman"/>
              </a:rPr>
              <a:t>ρ</a:t>
            </a:r>
            <a:r>
              <a:rPr lang="en-US" i="1" dirty="0" smtClean="0">
                <a:latin typeface="Times New Roman"/>
                <a:cs typeface="Times New Roman"/>
              </a:rPr>
              <a:t>)/s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/>
              <a:t>Using binning procedure for optimal I/O </a:t>
            </a:r>
            <a:r>
              <a:rPr lang="en-US" dirty="0" smtClean="0"/>
              <a:t>efficiency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4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 Efficient Binning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057" y="1600200"/>
            <a:ext cx="4592553" cy="502249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Have memory of size </a:t>
            </a:r>
            <a:r>
              <a:rPr lang="en-US" dirty="0" smtClean="0">
                <a:latin typeface="Monotype Corsiva"/>
                <a:cs typeface="Monotype Corsiva"/>
              </a:rPr>
              <a:t>M</a:t>
            </a:r>
            <a:r>
              <a:rPr lang="en-US" dirty="0" smtClean="0"/>
              <a:t> and we write to disk with blocks of size </a:t>
            </a:r>
            <a:r>
              <a:rPr lang="en-US" dirty="0" smtClean="0">
                <a:latin typeface="Monotype Corsiva"/>
                <a:cs typeface="Monotype Corsiva"/>
              </a:rPr>
              <a:t>B</a:t>
            </a:r>
          </a:p>
          <a:p>
            <a:r>
              <a:rPr lang="en-US" dirty="0" smtClean="0"/>
              <a:t>If </a:t>
            </a:r>
            <a:r>
              <a:rPr lang="en-US" i="1" dirty="0" smtClean="0">
                <a:latin typeface="Times New Roman"/>
                <a:cs typeface="Times New Roman"/>
              </a:rPr>
              <a:t>μ&gt;M</a:t>
            </a:r>
            <a:r>
              <a:rPr lang="en-US" dirty="0" smtClean="0">
                <a:latin typeface="Arial"/>
                <a:cs typeface="Arial"/>
              </a:rPr>
              <a:t> then </a:t>
            </a:r>
            <a:r>
              <a:rPr lang="en-US" i="1" dirty="0" smtClean="0">
                <a:latin typeface="Times New Roman"/>
                <a:cs typeface="Times New Roman"/>
              </a:rPr>
              <a:t>m=</a:t>
            </a:r>
            <a:r>
              <a:rPr lang="en-US" i="1" dirty="0">
                <a:latin typeface="Times New Roman"/>
                <a:cs typeface="Times New Roman"/>
              </a:rPr>
              <a:t>M/μ</a:t>
            </a:r>
            <a:r>
              <a:rPr lang="en-US" dirty="0" smtClean="0">
                <a:latin typeface="Arial"/>
                <a:cs typeface="Arial"/>
              </a:rPr>
              <a:t> and we need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Arial"/>
                <a:cs typeface="Arial"/>
              </a:rPr>
              <a:t> sub-grids</a:t>
            </a:r>
          </a:p>
          <a:p>
            <a:r>
              <a:rPr lang="en-US" dirty="0" smtClean="0"/>
              <a:t>Can hold at most </a:t>
            </a:r>
            <a:r>
              <a:rPr lang="en-US" dirty="0" smtClean="0">
                <a:latin typeface="Monotype Corsiva"/>
                <a:cs typeface="Monotype Corsiva"/>
              </a:rPr>
              <a:t>M/B</a:t>
            </a:r>
            <a:r>
              <a:rPr lang="en-US" dirty="0" smtClean="0"/>
              <a:t> streams in memory (holding </a:t>
            </a:r>
            <a:r>
              <a:rPr lang="en-US" dirty="0" smtClean="0">
                <a:latin typeface="Monotype Corsiva"/>
                <a:cs typeface="Monotype Corsiva"/>
              </a:rPr>
              <a:t>B</a:t>
            </a:r>
            <a:r>
              <a:rPr lang="en-US" dirty="0" smtClean="0"/>
              <a:t> points per stream in memory at a time)</a:t>
            </a:r>
          </a:p>
          <a:p>
            <a:r>
              <a:rPr lang="en-US" dirty="0" smtClean="0"/>
              <a:t>Partition into groups </a:t>
            </a:r>
            <a:r>
              <a:rPr lang="en-US" dirty="0" smtClean="0">
                <a:latin typeface="Imprint MT Shadow"/>
                <a:cs typeface="Imprint MT Shadow"/>
              </a:rPr>
              <a:t>P</a:t>
            </a:r>
            <a:r>
              <a:rPr lang="en-US" dirty="0" smtClean="0"/>
              <a:t> of </a:t>
            </a:r>
            <a:r>
              <a:rPr lang="en-US" dirty="0" smtClean="0">
                <a:latin typeface="Imprint MT Shadow"/>
                <a:cs typeface="Imprint MT Shadow"/>
              </a:rPr>
              <a:t>Q</a:t>
            </a:r>
            <a:r>
              <a:rPr lang="en-US" dirty="0" smtClean="0"/>
              <a:t> of size</a:t>
            </a:r>
            <a:r>
              <a:rPr lang="en-US" dirty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n=m/(</a:t>
            </a:r>
            <a:r>
              <a:rPr lang="en-US" dirty="0" smtClean="0">
                <a:latin typeface="Monotype Corsiva"/>
                <a:cs typeface="Monotype Corsiva"/>
              </a:rPr>
              <a:t>M</a:t>
            </a:r>
            <a:r>
              <a:rPr lang="en-US" dirty="0">
                <a:latin typeface="Monotype Corsiva"/>
                <a:cs typeface="Monotype Corsiva"/>
              </a:rPr>
              <a:t>/</a:t>
            </a:r>
            <a:r>
              <a:rPr lang="en-US" dirty="0" smtClean="0">
                <a:latin typeface="Monotype Corsiva"/>
                <a:cs typeface="Monotype Corsiva"/>
              </a:rPr>
              <a:t>B)</a:t>
            </a:r>
            <a:r>
              <a:rPr lang="en-US" baseline="30000" dirty="0" smtClean="0">
                <a:latin typeface="Monotype Corsiva"/>
                <a:cs typeface="Monotype Corsiva"/>
              </a:rPr>
              <a:t>1/2</a:t>
            </a:r>
            <a:endParaRPr lang="en-US" baseline="30000" dirty="0" smtClean="0"/>
          </a:p>
          <a:p>
            <a:r>
              <a:rPr lang="en-US" dirty="0" err="1" smtClean="0"/>
              <a:t>Recurse</a:t>
            </a:r>
            <a:r>
              <a:rPr lang="en-US" dirty="0" smtClean="0"/>
              <a:t> on </a:t>
            </a:r>
            <a:r>
              <a:rPr lang="en-US" dirty="0" smtClean="0">
                <a:latin typeface="Imprint MT Shadow"/>
                <a:cs typeface="Imprint MT Shadow"/>
              </a:rPr>
              <a:t>P</a:t>
            </a:r>
          </a:p>
          <a:p>
            <a:r>
              <a:rPr lang="en-US" dirty="0" smtClean="0"/>
              <a:t>Depth of recursion is </a:t>
            </a:r>
            <a:br>
              <a:rPr lang="en-US" dirty="0" smtClean="0"/>
            </a:br>
            <a:r>
              <a:rPr lang="en-US" i="1" dirty="0" smtClean="0">
                <a:latin typeface="Times New Roman"/>
                <a:cs typeface="Times New Roman"/>
              </a:rPr>
              <a:t>O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log</a:t>
            </a:r>
            <a:r>
              <a:rPr lang="en-US" baseline="-25000" dirty="0" err="1" smtClean="0">
                <a:latin typeface="Monotype Corsiva"/>
                <a:cs typeface="Monotype Corsiva"/>
              </a:rPr>
              <a:t>M</a:t>
            </a:r>
            <a:r>
              <a:rPr lang="en-US" baseline="-25000" dirty="0">
                <a:latin typeface="Monotype Corsiva"/>
                <a:cs typeface="Monotype Corsiva"/>
              </a:rPr>
              <a:t>/B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i="1" dirty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101</a:t>
            </a:fld>
            <a:endParaRPr lang="en-US"/>
          </a:p>
        </p:txBody>
      </p:sp>
      <p:pic>
        <p:nvPicPr>
          <p:cNvPr id="10" name="Content Placeholder 5" descr="figures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5" b="-7605"/>
          <a:stretch>
            <a:fillRect/>
          </a:stretch>
        </p:blipFill>
        <p:spPr>
          <a:xfrm>
            <a:off x="4709883" y="1571157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9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Larger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415" y="1600200"/>
            <a:ext cx="4581214" cy="4909088"/>
          </a:xfrm>
        </p:spPr>
        <p:txBody>
          <a:bodyPr>
            <a:normAutofit/>
          </a:bodyPr>
          <a:lstStyle/>
          <a:p>
            <a:r>
              <a:rPr lang="en-US" dirty="0" smtClean="0"/>
              <a:t>Create point stream for each sub-grid</a:t>
            </a:r>
          </a:p>
          <a:p>
            <a:r>
              <a:rPr lang="en-US" dirty="0" smtClean="0"/>
              <a:t>Iterate through points</a:t>
            </a:r>
          </a:p>
          <a:p>
            <a:r>
              <a:rPr lang="en-US" dirty="0" smtClean="0"/>
              <a:t>Add points to each sub-grid which the point’s cone could effect</a:t>
            </a:r>
          </a:p>
          <a:p>
            <a:pPr lvl="1"/>
            <a:r>
              <a:rPr lang="en-US" dirty="0" smtClean="0"/>
              <a:t>Within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/>
              <a:t> of the sub-grid</a:t>
            </a:r>
          </a:p>
          <a:p>
            <a:r>
              <a:rPr lang="en-US" dirty="0" smtClean="0"/>
              <a:t>If necessary, </a:t>
            </a:r>
            <a:r>
              <a:rPr lang="en-US" dirty="0" err="1" smtClean="0"/>
              <a:t>recurse</a:t>
            </a:r>
            <a:endParaRPr lang="en-US" dirty="0" smtClean="0"/>
          </a:p>
          <a:p>
            <a:r>
              <a:rPr lang="en-US" dirty="0" smtClean="0"/>
              <a:t>Run algorithm on each sub-grid </a:t>
            </a:r>
            <a:r>
              <a:rPr lang="en-US" dirty="0" smtClean="0">
                <a:latin typeface="Imprint MT Shadow"/>
                <a:cs typeface="Imprint MT Shadow"/>
              </a:rPr>
              <a:t>Q</a:t>
            </a:r>
            <a:r>
              <a:rPr lang="en-US" dirty="0" smtClean="0"/>
              <a:t> independently</a:t>
            </a:r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5" b="-760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4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966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Iterate over pixels</a:t>
            </a:r>
            <a:endParaRPr lang="en-US" dirty="0"/>
          </a:p>
          <a:p>
            <a:r>
              <a:rPr lang="en-US" dirty="0" smtClean="0"/>
              <a:t>Check if pixel is part of query point </a:t>
            </a:r>
            <a:r>
              <a:rPr lang="en-US" i="1" dirty="0" smtClean="0"/>
              <a:t>q</a:t>
            </a:r>
            <a:r>
              <a:rPr lang="en-US" dirty="0" smtClean="0"/>
              <a:t>’s </a:t>
            </a:r>
            <a:r>
              <a:rPr lang="en-US" dirty="0" err="1" smtClean="0"/>
              <a:t>Voronoi</a:t>
            </a:r>
            <a:r>
              <a:rPr lang="en-US" dirty="0" smtClean="0"/>
              <a:t> cell (color is set)</a:t>
            </a:r>
          </a:p>
          <a:p>
            <a:r>
              <a:rPr lang="en-US" dirty="0" smtClean="0"/>
              <a:t>For each pixel reference C</a:t>
            </a:r>
            <a:r>
              <a:rPr lang="en-US" baseline="30000" dirty="0" smtClean="0"/>
              <a:t>1</a:t>
            </a:r>
            <a:r>
              <a:rPr lang="en-US" dirty="0" smtClean="0"/>
              <a:t> for height of natural neighbor from which </a:t>
            </a:r>
            <a:r>
              <a:rPr lang="en-US" i="1" dirty="0" smtClean="0"/>
              <a:t>q</a:t>
            </a:r>
            <a:r>
              <a:rPr lang="en-US" dirty="0" smtClean="0"/>
              <a:t> stole area</a:t>
            </a:r>
          </a:p>
          <a:p>
            <a:r>
              <a:rPr lang="en-US" dirty="0" smtClean="0"/>
              <a:t>Set of pixels </a:t>
            </a:r>
            <a:r>
              <a:rPr lang="en-US" dirty="0" err="1" smtClean="0">
                <a:latin typeface="Times New Roman"/>
                <a:cs typeface="Times New Roman"/>
              </a:rPr>
              <a:t>Π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11" name="Content Placeholder 10" descr="figures.pres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r="-371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103</a:t>
            </a:fld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399852"/>
              </p:ext>
            </p:extLst>
          </p:nvPr>
        </p:nvGraphicFramePr>
        <p:xfrm>
          <a:off x="1151968" y="5462910"/>
          <a:ext cx="1842899" cy="1258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5" name="Equation" r:id="rId4" imgW="1041400" imgH="711200" progId="Equation.3">
                  <p:embed/>
                </p:oleObj>
              </mc:Choice>
              <mc:Fallback>
                <p:oleObj name="Equation" r:id="rId4" imgW="10414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1968" y="5462910"/>
                        <a:ext cx="1842899" cy="1258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144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Batch Query Processing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104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57200" y="4203632"/>
            <a:ext cx="2063814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</a:t>
            </a:r>
            <a:r>
              <a:rPr lang="en-US" dirty="0" err="1" smtClean="0"/>
              <a:t>Voronoi</a:t>
            </a:r>
            <a:r>
              <a:rPr lang="en-US" dirty="0" smtClean="0"/>
              <a:t> cell for query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322513" y="4203632"/>
            <a:ext cx="2097833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and clear color buffer 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Rounded Rectangle 13"/>
          <p:cNvSpPr/>
          <p:nvPr/>
        </p:nvSpPr>
        <p:spPr>
          <a:xfrm>
            <a:off x="6276489" y="4203632"/>
            <a:ext cx="2301946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533743" y="4473025"/>
            <a:ext cx="657699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666374" y="4473025"/>
            <a:ext cx="554083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359527">
            <a:off x="3940521" y="3911244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Curved Up Arrow 1"/>
          <p:cNvSpPr/>
          <p:nvPr/>
        </p:nvSpPr>
        <p:spPr>
          <a:xfrm flipH="1">
            <a:off x="1349416" y="5469888"/>
            <a:ext cx="5681158" cy="1223391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ircular Arrow 2"/>
          <p:cNvSpPr/>
          <p:nvPr/>
        </p:nvSpPr>
        <p:spPr>
          <a:xfrm flipV="1">
            <a:off x="963868" y="4806485"/>
            <a:ext cx="771096" cy="1326805"/>
          </a:xfrm>
          <a:prstGeom prst="circularArrow">
            <a:avLst>
              <a:gd name="adj1" fmla="val 5735"/>
              <a:gd name="adj2" fmla="val 3271650"/>
              <a:gd name="adj3" fmla="val 20072517"/>
              <a:gd name="adj4" fmla="val 8774984"/>
              <a:gd name="adj5" fmla="val 189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68708" y="1729669"/>
            <a:ext cx="1849472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</a:t>
            </a:r>
            <a:r>
              <a:rPr lang="en-US" dirty="0" err="1" smtClean="0"/>
              <a:t>TPVor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829353" y="1729669"/>
            <a:ext cx="1837021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and clear color buffer 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2" name="Right Arrow 21"/>
          <p:cNvSpPr/>
          <p:nvPr/>
        </p:nvSpPr>
        <p:spPr>
          <a:xfrm flipH="1">
            <a:off x="3084380" y="2029901"/>
            <a:ext cx="1927740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1190747" y="3258652"/>
            <a:ext cx="1051314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6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2" grpId="1" animBg="1"/>
      <p:bldP spid="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Query 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105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84287432"/>
              </p:ext>
            </p:extLst>
          </p:nvPr>
        </p:nvGraphicFramePr>
        <p:xfrm>
          <a:off x="401376" y="1578444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743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Updated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966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Iterate over pixels</a:t>
            </a:r>
            <a:endParaRPr lang="en-US" dirty="0"/>
          </a:p>
          <a:p>
            <a:r>
              <a:rPr lang="en-US" dirty="0" smtClean="0"/>
              <a:t>Check if pixel </a:t>
            </a:r>
            <a:r>
              <a:rPr lang="en-US" dirty="0" smtClean="0">
                <a:latin typeface="Times New Roman"/>
                <a:cs typeface="Times New Roman"/>
              </a:rPr>
              <a:t>π</a:t>
            </a:r>
            <a:r>
              <a:rPr lang="en-US" dirty="0" smtClean="0"/>
              <a:t> is colored</a:t>
            </a:r>
          </a:p>
          <a:p>
            <a:pPr lvl="1"/>
            <a:r>
              <a:rPr lang="en-US" dirty="0" smtClean="0"/>
              <a:t>For each bit in </a:t>
            </a:r>
            <a:r>
              <a:rPr lang="en-US" dirty="0" smtClean="0">
                <a:latin typeface="Times New Roman"/>
                <a:cs typeface="Times New Roman"/>
              </a:rPr>
              <a:t>C</a:t>
            </a:r>
            <a:r>
              <a:rPr lang="en-US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[π] </a:t>
            </a:r>
            <a:r>
              <a:rPr lang="en-US" dirty="0" smtClean="0"/>
              <a:t>that is 1 find corresponding query point 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</a:p>
          <a:p>
            <a:pPr lvl="1"/>
            <a:r>
              <a:rPr lang="en-US" dirty="0" smtClean="0"/>
              <a:t>Reference C</a:t>
            </a:r>
            <a:r>
              <a:rPr lang="en-US" baseline="30000" dirty="0" smtClean="0"/>
              <a:t>1</a:t>
            </a:r>
            <a:r>
              <a:rPr lang="en-US" dirty="0" smtClean="0"/>
              <a:t> for height</a:t>
            </a:r>
          </a:p>
          <a:p>
            <a:pPr lvl="1"/>
            <a:r>
              <a:rPr lang="en-US" dirty="0" smtClean="0"/>
              <a:t>Update interpolated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106</a:t>
            </a:fld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394654"/>
              </p:ext>
            </p:extLst>
          </p:nvPr>
        </p:nvGraphicFramePr>
        <p:xfrm>
          <a:off x="1527187" y="4997639"/>
          <a:ext cx="1887538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0" name="Equation" r:id="rId3" imgW="1066800" imgH="711200" progId="Equation.3">
                  <p:embed/>
                </p:oleObj>
              </mc:Choice>
              <mc:Fallback>
                <p:oleObj name="Equation" r:id="rId3" imgW="1066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7187" y="4997639"/>
                        <a:ext cx="1887538" cy="125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Content Placeholder 4" descr="figures.pdf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r="-37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540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Batch Query Processing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107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72151" y="4203632"/>
            <a:ext cx="2248863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</a:t>
            </a:r>
            <a:r>
              <a:rPr lang="en-US" dirty="0" err="1" smtClean="0"/>
              <a:t>Voronoi</a:t>
            </a:r>
            <a:r>
              <a:rPr lang="en-US" dirty="0" smtClean="0"/>
              <a:t> cells for 32 queries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322513" y="4203632"/>
            <a:ext cx="2097833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and clear color buffer 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Rounded Rectangle 13"/>
          <p:cNvSpPr/>
          <p:nvPr/>
        </p:nvSpPr>
        <p:spPr>
          <a:xfrm>
            <a:off x="6276489" y="4203632"/>
            <a:ext cx="2301946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533743" y="4473025"/>
            <a:ext cx="657699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666374" y="4473025"/>
            <a:ext cx="554083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359527">
            <a:off x="3940521" y="3911244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Curved Up Arrow 1"/>
          <p:cNvSpPr/>
          <p:nvPr/>
        </p:nvSpPr>
        <p:spPr>
          <a:xfrm flipH="1">
            <a:off x="1349416" y="5469888"/>
            <a:ext cx="5681158" cy="1223391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68708" y="1729669"/>
            <a:ext cx="1849472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</a:t>
            </a:r>
            <a:r>
              <a:rPr lang="en-US" dirty="0" err="1" smtClean="0"/>
              <a:t>TPVor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829353" y="1729669"/>
            <a:ext cx="1837021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and clear color buffer 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2" name="Right Arrow 21"/>
          <p:cNvSpPr/>
          <p:nvPr/>
        </p:nvSpPr>
        <p:spPr>
          <a:xfrm flipH="1">
            <a:off x="3084380" y="2029901"/>
            <a:ext cx="1927740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1190747" y="3258652"/>
            <a:ext cx="1051314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2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Grids</a:t>
            </a:r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64" b="-11664"/>
          <a:stretch>
            <a:fillRect/>
          </a:stretch>
        </p:blipFill>
        <p:spPr>
          <a:xfrm>
            <a:off x="457200" y="1332230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539" y="1883705"/>
            <a:ext cx="4038600" cy="4525963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M </a:t>
            </a:r>
            <a:r>
              <a:rPr lang="en-US" sz="2000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M</a:t>
            </a:r>
            <a:r>
              <a:rPr lang="en-US" dirty="0" smtClean="0"/>
              <a:t> grid of query points</a:t>
            </a:r>
          </a:p>
          <a:p>
            <a:r>
              <a:rPr lang="en-US" dirty="0" smtClean="0"/>
              <a:t>Spaced by </a:t>
            </a:r>
            <a:r>
              <a:rPr lang="en-US" i="1" dirty="0" err="1" smtClean="0">
                <a:latin typeface="Times New Roman"/>
                <a:cs typeface="Times New Roman"/>
              </a:rPr>
              <a:t>ρs</a:t>
            </a:r>
            <a:endParaRPr lang="en-US" i="1" dirty="0" smtClean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7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Buffers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84096" y="1398106"/>
            <a:ext cx="4559904" cy="521959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Buffers are </a:t>
            </a:r>
            <a:r>
              <a:rPr lang="en-US" dirty="0" smtClean="0">
                <a:solidFill>
                  <a:srgbClr val="C0504D"/>
                </a:solidFill>
              </a:rPr>
              <a:t>2D array of pixels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Store unique piece of information about each pixel</a:t>
            </a:r>
          </a:p>
          <a:p>
            <a:r>
              <a:rPr lang="en-US" dirty="0" smtClean="0"/>
              <a:t>Color Buffer</a:t>
            </a:r>
          </a:p>
          <a:p>
            <a:pPr lvl="1"/>
            <a:r>
              <a:rPr lang="en-US" dirty="0" smtClean="0"/>
              <a:t>Stores information about color as seen from a given viewpoint at each pixel</a:t>
            </a:r>
          </a:p>
          <a:p>
            <a:pPr lvl="1"/>
            <a:r>
              <a:rPr lang="en-US" dirty="0" smtClean="0"/>
              <a:t>Can </a:t>
            </a:r>
            <a:r>
              <a:rPr lang="en-US" dirty="0" smtClean="0">
                <a:solidFill>
                  <a:srgbClr val="C0504D"/>
                </a:solidFill>
              </a:rPr>
              <a:t>blend objects</a:t>
            </a:r>
            <a:r>
              <a:rPr lang="en-US" dirty="0" smtClean="0"/>
              <a:t> in line of sight</a:t>
            </a:r>
          </a:p>
          <a:p>
            <a:pPr lvl="1"/>
            <a:r>
              <a:rPr lang="en-US" dirty="0" smtClean="0"/>
              <a:t>Binary options such as bitwise-OR</a:t>
            </a:r>
          </a:p>
          <a:p>
            <a:r>
              <a:rPr lang="en-US" dirty="0"/>
              <a:t>Depth buffer</a:t>
            </a:r>
          </a:p>
          <a:p>
            <a:pPr lvl="1"/>
            <a:r>
              <a:rPr lang="en-US" dirty="0"/>
              <a:t>Stores </a:t>
            </a:r>
            <a:r>
              <a:rPr lang="en-US" dirty="0">
                <a:solidFill>
                  <a:srgbClr val="C0504D"/>
                </a:solidFill>
              </a:rPr>
              <a:t>distance to closest object</a:t>
            </a:r>
            <a:r>
              <a:rPr lang="en-US" dirty="0"/>
              <a:t> from viewpoint</a:t>
            </a:r>
          </a:p>
          <a:p>
            <a:pPr lvl="1"/>
            <a:r>
              <a:rPr lang="en-US" dirty="0"/>
              <a:t>Can be set to read-</a:t>
            </a:r>
            <a:r>
              <a:rPr lang="en-US" dirty="0" smtClean="0"/>
              <a:t>only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9" y="1390506"/>
            <a:ext cx="4408650" cy="4653053"/>
          </a:xfrm>
          <a:prstGeom prst="rect">
            <a:avLst/>
          </a:prstGeom>
        </p:spPr>
      </p:pic>
      <p:pic>
        <p:nvPicPr>
          <p:cNvPr id="5" name="Picture 4" descr="pic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89" y="1444520"/>
            <a:ext cx="5230807" cy="4607206"/>
          </a:xfrm>
          <a:prstGeom prst="rect">
            <a:avLst/>
          </a:prstGeom>
        </p:spPr>
      </p:pic>
      <p:pic>
        <p:nvPicPr>
          <p:cNvPr id="4" name="Picture 3" descr="try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6" y="1437050"/>
            <a:ext cx="5211011" cy="45897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393" y="1094081"/>
            <a:ext cx="147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450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38" b="-943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170458"/>
            <a:ext cx="4038600" cy="51120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pl-PL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/>
              <a:t> is number of bits in color buffer (and number of queries we can handle by previous algorithm)</a:t>
            </a:r>
          </a:p>
          <a:p>
            <a:endParaRPr lang="en-US" dirty="0" smtClean="0"/>
          </a:p>
          <a:p>
            <a:r>
              <a:rPr lang="en-US" dirty="0" smtClean="0"/>
              <a:t>Break grid into query blocks of size </a:t>
            </a:r>
            <a:r>
              <a:rPr lang="en-US" i="1" dirty="0" smtClean="0">
                <a:latin typeface="Times New Roman"/>
                <a:cs typeface="Times New Roman"/>
              </a:rPr>
              <a:t>B </a:t>
            </a:r>
            <a:r>
              <a:rPr lang="en-US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B</a:t>
            </a:r>
          </a:p>
          <a:p>
            <a:r>
              <a:rPr lang="en-US" dirty="0" smtClean="0"/>
              <a:t>Could handle each in one pass with previous algorithm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263207"/>
              </p:ext>
            </p:extLst>
          </p:nvPr>
        </p:nvGraphicFramePr>
        <p:xfrm>
          <a:off x="5948552" y="3406364"/>
          <a:ext cx="1209296" cy="62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15" name="Equation" r:id="rId5" imgW="609600" imgH="317500" progId="Equation.3">
                  <p:embed/>
                </p:oleObj>
              </mc:Choice>
              <mc:Fallback>
                <p:oleObj name="Equation" r:id="rId5" imgW="6096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8552" y="3406364"/>
                        <a:ext cx="1209296" cy="62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04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3217" y="1600200"/>
            <a:ext cx="4402583" cy="476118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Cones can only color pixels within a radius of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</a:p>
          <a:p>
            <a:r>
              <a:rPr lang="en-US" dirty="0"/>
              <a:t>If regions of influence are disjoint (</a:t>
            </a:r>
            <a:r>
              <a:rPr lang="en-US" i="1" dirty="0"/>
              <a:t>independent</a:t>
            </a:r>
            <a:r>
              <a:rPr lang="en-US" dirty="0" smtClean="0"/>
              <a:t>) </a:t>
            </a:r>
            <a:r>
              <a:rPr lang="en-US" dirty="0"/>
              <a:t>can use the same color for both </a:t>
            </a:r>
            <a:r>
              <a:rPr lang="en-US" dirty="0" smtClean="0"/>
              <a:t>cones</a:t>
            </a:r>
          </a:p>
          <a:p>
            <a:r>
              <a:rPr lang="en-US" dirty="0" smtClean="0"/>
              <a:t>For a given red colored pixel must be able to determine which query colored it from set </a:t>
            </a:r>
            <a:r>
              <a:rPr lang="en-US" dirty="0" smtClean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,q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,q</a:t>
            </a:r>
            <a:r>
              <a:rPr lang="en-US" i="1" baseline="-25000" dirty="0" smtClean="0">
                <a:latin typeface="Times New Roman"/>
                <a:cs typeface="Times New Roman"/>
              </a:rPr>
              <a:t>3</a:t>
            </a:r>
            <a:r>
              <a:rPr lang="en-US" i="1" dirty="0" smtClean="0">
                <a:latin typeface="Times New Roman"/>
                <a:cs typeface="Times New Roman"/>
              </a:rPr>
              <a:t>,q</a:t>
            </a:r>
            <a:r>
              <a:rPr lang="en-US" i="1" baseline="-25000" dirty="0" smtClean="0">
                <a:latin typeface="Times New Roman"/>
                <a:cs typeface="Times New Roman"/>
              </a:rPr>
              <a:t>4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dirty="0" smtClean="0"/>
              <a:t>If the queries are independent then the closest query colored it</a:t>
            </a:r>
          </a:p>
        </p:txBody>
      </p:sp>
      <p:pic>
        <p:nvPicPr>
          <p:cNvPr id="9" name="Content Placeholder 8" descr="figures.pres.pdf.bak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8" b="-9828"/>
          <a:stretch>
            <a:fillRect/>
          </a:stretch>
        </p:blipFill>
        <p:spPr>
          <a:xfrm>
            <a:off x="-4126888" y="1900954"/>
            <a:ext cx="4038600" cy="4525963"/>
          </a:xfr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88" y="1788190"/>
            <a:ext cx="4231600" cy="396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13" b="-551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2076" cy="48070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Make assumption that cone radius is less than half the width of one query block</a:t>
            </a:r>
          </a:p>
          <a:p>
            <a:endParaRPr lang="en-US" dirty="0" smtClean="0"/>
          </a:p>
          <a:p>
            <a:r>
              <a:rPr lang="en-US" dirty="0" smtClean="0"/>
              <a:t>Queries in same position in different query blocks are independent</a:t>
            </a:r>
          </a:p>
          <a:p>
            <a:r>
              <a:rPr lang="en-US" dirty="0" smtClean="0"/>
              <a:t>Execute previous algorithm on each query block simultaneously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111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700943"/>
              </p:ext>
            </p:extLst>
          </p:nvPr>
        </p:nvGraphicFramePr>
        <p:xfrm>
          <a:off x="6083842" y="3310844"/>
          <a:ext cx="1392299" cy="412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4" name="Equation" r:id="rId4" imgW="685800" imgH="203200" progId="Equation.3">
                  <p:embed/>
                </p:oleObj>
              </mc:Choice>
              <mc:Fallback>
                <p:oleObj name="Equation" r:id="rId4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83842" y="3310844"/>
                        <a:ext cx="1392299" cy="412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000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04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Updated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717" y="976488"/>
            <a:ext cx="467193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Iterate over pixels</a:t>
            </a:r>
            <a:endParaRPr lang="en-US" dirty="0"/>
          </a:p>
          <a:p>
            <a:r>
              <a:rPr lang="en-US" dirty="0" smtClean="0"/>
              <a:t>Check if pixel </a:t>
            </a:r>
            <a:r>
              <a:rPr lang="en-US" dirty="0" smtClean="0">
                <a:latin typeface="Times New Roman"/>
                <a:cs typeface="Times New Roman"/>
              </a:rPr>
              <a:t>π </a:t>
            </a:r>
            <a:r>
              <a:rPr lang="en-US" dirty="0" smtClean="0"/>
              <a:t>is colored</a:t>
            </a:r>
          </a:p>
          <a:p>
            <a:pPr lvl="1"/>
            <a:r>
              <a:rPr lang="en-US" dirty="0" smtClean="0"/>
              <a:t>For each bit in </a:t>
            </a:r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[π</a:t>
            </a:r>
            <a:r>
              <a:rPr lang="en-US" dirty="0" smtClean="0">
                <a:latin typeface="Times New Roman"/>
                <a:cs typeface="Times New Roman"/>
              </a:rPr>
              <a:t>] </a:t>
            </a:r>
            <a:r>
              <a:rPr lang="en-US" dirty="0" smtClean="0"/>
              <a:t>that is 1 find corresponding set of query points </a:t>
            </a:r>
            <a:r>
              <a:rPr lang="en-US" i="1" dirty="0" err="1" smtClean="0">
                <a:latin typeface="Times New Roman"/>
                <a:cs typeface="Times New Roman"/>
              </a:rPr>
              <a:t>Q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j</a:t>
            </a:r>
            <a:r>
              <a:rPr lang="en-US" dirty="0" smtClean="0"/>
              <a:t> that used this bit as their color</a:t>
            </a:r>
          </a:p>
          <a:p>
            <a:pPr lvl="1"/>
            <a:r>
              <a:rPr lang="en-US" dirty="0" smtClean="0"/>
              <a:t>Find 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in </a:t>
            </a:r>
            <a:r>
              <a:rPr lang="en-US" i="1" dirty="0" err="1" smtClean="0">
                <a:latin typeface="Times New Roman"/>
                <a:cs typeface="Times New Roman"/>
              </a:rPr>
              <a:t>Q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j</a:t>
            </a:r>
            <a:r>
              <a:rPr lang="en-US" dirty="0" smtClean="0"/>
              <a:t> that is closest to </a:t>
            </a:r>
            <a:r>
              <a:rPr lang="en-US" dirty="0" smtClean="0">
                <a:latin typeface="Times New Roman"/>
                <a:cs typeface="Times New Roman"/>
              </a:rPr>
              <a:t>π </a:t>
            </a:r>
            <a:r>
              <a:rPr lang="en-US" dirty="0" smtClean="0"/>
              <a:t>and update interpolated height for this query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112</a:t>
            </a:fld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793442"/>
              </p:ext>
            </p:extLst>
          </p:nvPr>
        </p:nvGraphicFramePr>
        <p:xfrm>
          <a:off x="1186999" y="5513652"/>
          <a:ext cx="1887538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" name="Equation" r:id="rId3" imgW="1066800" imgH="711200" progId="Equation.3">
                  <p:embed/>
                </p:oleObj>
              </mc:Choice>
              <mc:Fallback>
                <p:oleObj name="Equation" r:id="rId3" imgW="1066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6999" y="5513652"/>
                        <a:ext cx="1887538" cy="125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igures.pres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94" y="1059771"/>
            <a:ext cx="4395796" cy="4437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0697" y="5624751"/>
            <a:ext cx="4242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 red bit,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{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,q</a:t>
            </a:r>
            <a:r>
              <a:rPr lang="en-US" sz="24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,q</a:t>
            </a:r>
            <a:r>
              <a:rPr lang="en-US" sz="24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…}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For blue bit,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{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,q</a:t>
            </a:r>
            <a:r>
              <a:rPr lang="en-US" sz="24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5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,q</a:t>
            </a:r>
            <a:r>
              <a:rPr lang="en-US" sz="24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6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…}</a:t>
            </a:r>
          </a:p>
        </p:txBody>
      </p:sp>
      <p:pic>
        <p:nvPicPr>
          <p:cNvPr id="8" name="Picture 7" descr="figures.pres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62" y="1171932"/>
            <a:ext cx="4337473" cy="4378200"/>
          </a:xfrm>
          <a:prstGeom prst="rect">
            <a:avLst/>
          </a:prstGeo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61" y="932620"/>
            <a:ext cx="4320584" cy="4624850"/>
          </a:xfrm>
          <a:prstGeom prst="rect">
            <a:avLst/>
          </a:prstGeom>
        </p:spPr>
      </p:pic>
      <p:pic>
        <p:nvPicPr>
          <p:cNvPr id="11" name="Picture 10" descr="figures.pres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13" y="1195234"/>
            <a:ext cx="4321658" cy="4362237"/>
          </a:xfrm>
          <a:prstGeom prst="rect">
            <a:avLst/>
          </a:prstGeom>
        </p:spPr>
      </p:pic>
      <p:pic>
        <p:nvPicPr>
          <p:cNvPr id="13" name="Picture 12" descr="figures.pres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14" y="944271"/>
            <a:ext cx="4309699" cy="4613199"/>
          </a:xfrm>
          <a:prstGeom prst="rect">
            <a:avLst/>
          </a:prstGeom>
        </p:spPr>
      </p:pic>
      <p:pic>
        <p:nvPicPr>
          <p:cNvPr id="14" name="Picture 13" descr="figures.pres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62" y="1183584"/>
            <a:ext cx="4321657" cy="43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6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 uiExpand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Implementation Optimizations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39230"/>
            <a:ext cx="8229600" cy="5217120"/>
          </a:xfrm>
        </p:spPr>
        <p:txBody>
          <a:bodyPr>
            <a:normAutofit/>
          </a:bodyPr>
          <a:lstStyle/>
          <a:p>
            <a:r>
              <a:rPr lang="en-US" dirty="0" smtClean="0"/>
              <a:t>Reduce disk-transfer</a:t>
            </a:r>
          </a:p>
          <a:p>
            <a:pPr lvl="1"/>
            <a:r>
              <a:rPr lang="en-US" dirty="0" smtClean="0"/>
              <a:t>I/O efficient binning of data for large grids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Templated</a:t>
            </a:r>
            <a:r>
              <a:rPr lang="en-US" dirty="0" smtClean="0"/>
              <a:t> Portable I/O Environment (TPIE)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8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Buffers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84096" y="1398106"/>
            <a:ext cx="4559904" cy="521959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Buffers are 2D array of pixels.  </a:t>
            </a:r>
          </a:p>
          <a:p>
            <a:r>
              <a:rPr lang="en-US" dirty="0" smtClean="0"/>
              <a:t>Store unique piece of information about each pixel</a:t>
            </a:r>
          </a:p>
          <a:p>
            <a:r>
              <a:rPr lang="en-US" dirty="0" smtClean="0"/>
              <a:t>Depth buffer</a:t>
            </a:r>
          </a:p>
          <a:p>
            <a:pPr lvl="1"/>
            <a:r>
              <a:rPr lang="en-US" dirty="0" smtClean="0"/>
              <a:t>Stores distance to closest object from viewpoint</a:t>
            </a:r>
          </a:p>
          <a:p>
            <a:pPr lvl="1"/>
            <a:r>
              <a:rPr lang="en-US" dirty="0" smtClean="0"/>
              <a:t>Can be set to read-only</a:t>
            </a:r>
          </a:p>
          <a:p>
            <a:r>
              <a:rPr lang="en-US" dirty="0" smtClean="0"/>
              <a:t>Color Buffer</a:t>
            </a:r>
          </a:p>
          <a:p>
            <a:pPr lvl="1"/>
            <a:r>
              <a:rPr lang="en-US" dirty="0" smtClean="0"/>
              <a:t>Stores information about color as seen from a given </a:t>
            </a:r>
            <a:r>
              <a:rPr lang="en-US" dirty="0" err="1" smtClean="0"/>
              <a:t>viewpiont</a:t>
            </a:r>
            <a:r>
              <a:rPr lang="en-US" dirty="0" smtClean="0"/>
              <a:t> at each pixel</a:t>
            </a:r>
          </a:p>
          <a:p>
            <a:pPr lvl="1"/>
            <a:r>
              <a:rPr lang="en-US" dirty="0" smtClean="0"/>
              <a:t>Can blend objects in line of sight</a:t>
            </a:r>
          </a:p>
          <a:p>
            <a:pPr lvl="1"/>
            <a:r>
              <a:rPr lang="en-US" dirty="0" smtClean="0"/>
              <a:t>Binary options such as bitwise-OR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114</a:t>
            </a:fld>
            <a:endParaRPr lang="en-US"/>
          </a:p>
        </p:txBody>
      </p:sp>
      <p:pic>
        <p:nvPicPr>
          <p:cNvPr id="16" name="Content Placeholder 15" descr="try2.4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2" r="-3582"/>
          <a:stretch>
            <a:fillRect/>
          </a:stretch>
        </p:blipFill>
        <p:spPr>
          <a:xfrm>
            <a:off x="1019129" y="1622676"/>
            <a:ext cx="4038600" cy="4525963"/>
          </a:xfrm>
        </p:spPr>
      </p:pic>
      <p:pic>
        <p:nvPicPr>
          <p:cNvPr id="17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6" y="1632381"/>
            <a:ext cx="4995153" cy="4488528"/>
          </a:xfrm>
          <a:prstGeom prst="rect">
            <a:avLst/>
          </a:prstGeom>
        </p:spPr>
      </p:pic>
      <p:pic>
        <p:nvPicPr>
          <p:cNvPr id="18" name="Picture 17" descr="an-eye-coloring-p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75" y="4916789"/>
            <a:ext cx="438305" cy="280892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899332"/>
              </p:ext>
            </p:extLst>
          </p:nvPr>
        </p:nvGraphicFramePr>
        <p:xfrm>
          <a:off x="769040" y="2825035"/>
          <a:ext cx="373968" cy="39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61" name="Equation" r:id="rId6" imgW="203200" imgH="215900" progId="Equation.3">
                  <p:embed/>
                </p:oleObj>
              </mc:Choice>
              <mc:Fallback>
                <p:oleObj name="Equation" r:id="rId6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9040" y="2825035"/>
                        <a:ext cx="373968" cy="397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178145"/>
              </p:ext>
            </p:extLst>
          </p:nvPr>
        </p:nvGraphicFramePr>
        <p:xfrm>
          <a:off x="3181350" y="6053138"/>
          <a:ext cx="3270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62" name="Equation" r:id="rId8" imgW="177800" imgH="203200" progId="Equation.3">
                  <p:embed/>
                </p:oleObj>
              </mc:Choice>
              <mc:Fallback>
                <p:oleObj name="Equation" r:id="rId8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81350" y="6053138"/>
                        <a:ext cx="32702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52519" y="1654426"/>
            <a:ext cx="169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66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316549"/>
            <a:ext cx="4063187" cy="4891996"/>
          </a:xfrm>
          <a:prstGeom prst="rect">
            <a:avLst/>
          </a:prstGeom>
        </p:spPr>
      </p:pic>
      <p:pic>
        <p:nvPicPr>
          <p:cNvPr id="10" name="Picture 9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284844"/>
            <a:ext cx="4063187" cy="4941162"/>
          </a:xfrm>
          <a:prstGeom prst="rect">
            <a:avLst/>
          </a:prstGeom>
        </p:spPr>
      </p:pic>
      <p:pic>
        <p:nvPicPr>
          <p:cNvPr id="11" name="Picture 10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316549"/>
            <a:ext cx="4063187" cy="4891996"/>
          </a:xfrm>
          <a:prstGeom prst="rect">
            <a:avLst/>
          </a:prstGeom>
        </p:spPr>
      </p:pic>
      <p:pic>
        <p:nvPicPr>
          <p:cNvPr id="12" name="Picture 11" descr="figures.pre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316549"/>
            <a:ext cx="4063187" cy="4891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337"/>
            <a:ext cx="8229600" cy="925402"/>
          </a:xfrm>
        </p:spPr>
        <p:txBody>
          <a:bodyPr/>
          <a:lstStyle/>
          <a:p>
            <a:r>
              <a:rPr lang="en-US" dirty="0" smtClean="0"/>
              <a:t>Performing an NNI query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115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0928089"/>
              </p:ext>
            </p:extLst>
          </p:nvPr>
        </p:nvGraphicFramePr>
        <p:xfrm>
          <a:off x="448188" y="3045082"/>
          <a:ext cx="3639625" cy="143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8" name="Equation" r:id="rId7" imgW="2286000" imgH="901700" progId="Equation.3">
                  <p:embed/>
                </p:oleObj>
              </mc:Choice>
              <mc:Fallback>
                <p:oleObj name="Equation" r:id="rId7" imgW="22860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8188" y="3045082"/>
                        <a:ext cx="3639625" cy="143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402393"/>
              </p:ext>
            </p:extLst>
          </p:nvPr>
        </p:nvGraphicFramePr>
        <p:xfrm>
          <a:off x="466725" y="1358107"/>
          <a:ext cx="3621088" cy="137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9" name="Equation" r:id="rId9" imgW="2273300" imgH="863600" progId="Equation.3">
                  <p:embed/>
                </p:oleObj>
              </mc:Choice>
              <mc:Fallback>
                <p:oleObj name="Equation" r:id="rId9" imgW="2273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6725" y="1358107"/>
                        <a:ext cx="3621088" cy="137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32096" y="4627148"/>
            <a:ext cx="173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|</a:t>
            </a:r>
            <a:r>
              <a:rPr lang="en-US" dirty="0" err="1" smtClean="0">
                <a:solidFill>
                  <a:srgbClr val="FBD03E"/>
                </a:solidFill>
                <a:latin typeface="Times New Roman"/>
                <a:cs typeface="Times New Roman"/>
              </a:rPr>
              <a:t>TPVor</a:t>
            </a:r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(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solidFill>
                  <a:srgbClr val="FBD03E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)| = 73</a:t>
            </a:r>
            <a:endParaRPr lang="en-US" dirty="0">
              <a:solidFill>
                <a:srgbClr val="FBD03E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44" y="5121201"/>
            <a:ext cx="466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h(q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)=(</a:t>
            </a:r>
            <a:r>
              <a:rPr lang="en-US" i="1" dirty="0" smtClean="0">
                <a:solidFill>
                  <a:srgbClr val="9C6997"/>
                </a:solidFill>
                <a:latin typeface="Times New Roman"/>
                <a:cs typeface="Times New Roman"/>
              </a:rPr>
              <a:t>33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E3AB5B"/>
                </a:solidFill>
                <a:latin typeface="Times New Roman"/>
                <a:cs typeface="Times New Roman"/>
              </a:rPr>
              <a:t>12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357B45"/>
                </a:solidFill>
                <a:latin typeface="Times New Roman"/>
                <a:cs typeface="Times New Roman"/>
              </a:rPr>
              <a:t>28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3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17" name="Picture 16" descr="figures.pre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327311"/>
            <a:ext cx="4013907" cy="4881234"/>
          </a:xfrm>
          <a:prstGeom prst="rect">
            <a:avLst/>
          </a:prstGeom>
        </p:spPr>
      </p:pic>
      <p:pic>
        <p:nvPicPr>
          <p:cNvPr id="18" name="Picture 17" descr="figures.pre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27" y="1338962"/>
            <a:ext cx="4054247" cy="4881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274" y="5888182"/>
            <a:ext cx="388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 this process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6721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95800" y="1307812"/>
            <a:ext cx="4507872" cy="1470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95800" y="4536089"/>
            <a:ext cx="4507872" cy="13948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Model of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card memory for buffers</a:t>
            </a:r>
          </a:p>
          <a:p>
            <a:pPr lvl="1"/>
            <a:r>
              <a:rPr lang="en-US" dirty="0"/>
              <a:t>Slow read-back to main CPU </a:t>
            </a:r>
            <a:r>
              <a:rPr lang="en-US" dirty="0" smtClean="0"/>
              <a:t>memory</a:t>
            </a:r>
          </a:p>
          <a:p>
            <a:pPr lvl="1"/>
            <a:r>
              <a:rPr lang="en-US" dirty="0" smtClean="0"/>
              <a:t>Fast, parallel access on card</a:t>
            </a:r>
          </a:p>
          <a:p>
            <a:r>
              <a:rPr lang="en-US" dirty="0"/>
              <a:t>CUDA for general purpose parallel processing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82160" y="4876296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080918" y="4876296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 Card Memory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682160" y="1600200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080918" y="1600200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Memory</a:t>
            </a:r>
            <a:endParaRPr lang="en-US" dirty="0"/>
          </a:p>
        </p:txBody>
      </p:sp>
      <p:sp>
        <p:nvSpPr>
          <p:cNvPr id="12" name="Left-Right Arrow 11"/>
          <p:cNvSpPr/>
          <p:nvPr/>
        </p:nvSpPr>
        <p:spPr>
          <a:xfrm>
            <a:off x="6439804" y="5182482"/>
            <a:ext cx="641114" cy="29484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>
            <a:off x="6439804" y="1848883"/>
            <a:ext cx="641114" cy="29484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6576990" y="2801035"/>
            <a:ext cx="396887" cy="166701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1561" y="3284861"/>
            <a:ext cx="142859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SLOW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7855" y="1307812"/>
            <a:ext cx="12334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FAST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76745" y="4714856"/>
            <a:ext cx="12334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FAST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46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Computing the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[Hoff, et al. 1999]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766"/>
            <a:ext cx="9144000" cy="854258"/>
          </a:xfrm>
        </p:spPr>
        <p:txBody>
          <a:bodyPr/>
          <a:lstStyle/>
          <a:p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0277070"/>
              </p:ext>
            </p:extLst>
          </p:nvPr>
        </p:nvGraphicFramePr>
        <p:xfrm>
          <a:off x="4663306" y="3634182"/>
          <a:ext cx="43783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13" name="Equation" r:id="rId4" imgW="2349500" imgH="279400" progId="Equation.3">
                  <p:embed/>
                </p:oleObj>
              </mc:Choice>
              <mc:Fallback>
                <p:oleObj name="Equation" r:id="rId4" imgW="2349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63306" y="3634182"/>
                        <a:ext cx="4378325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41538" y="4721682"/>
            <a:ext cx="437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Voronoi</a:t>
            </a:r>
            <a:r>
              <a:rPr lang="en-US" dirty="0" smtClean="0"/>
              <a:t> diagram, </a:t>
            </a:r>
            <a:r>
              <a:rPr lang="en-US" i="1" dirty="0" err="1" smtClean="0">
                <a:latin typeface="Times New Roman"/>
                <a:cs typeface="Times New Roman"/>
              </a:rPr>
              <a:t>Vor</a:t>
            </a:r>
            <a:r>
              <a:rPr lang="en-US" i="1" dirty="0" smtClean="0">
                <a:latin typeface="Times New Roman"/>
                <a:cs typeface="Times New Roman"/>
              </a:rPr>
              <a:t>(S)</a:t>
            </a:r>
            <a:r>
              <a:rPr lang="en-US" dirty="0" smtClean="0"/>
              <a:t>, is the planar subdivision induced by the </a:t>
            </a:r>
            <a:r>
              <a:rPr lang="en-US" dirty="0" err="1" smtClean="0"/>
              <a:t>Voronoi</a:t>
            </a:r>
            <a:r>
              <a:rPr lang="en-US" dirty="0" smtClean="0"/>
              <a:t> cells of </a:t>
            </a:r>
            <a:r>
              <a:rPr lang="en-US" i="1" dirty="0" smtClean="0">
                <a:latin typeface="Times New Roman"/>
                <a:cs typeface="Times New Roman"/>
              </a:rPr>
              <a:t>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0848" y="2043108"/>
            <a:ext cx="4357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 err="1" smtClean="0"/>
              <a:t>Voronoi</a:t>
            </a:r>
            <a:r>
              <a:rPr lang="en-US" dirty="0" smtClean="0"/>
              <a:t> cell </a:t>
            </a:r>
            <a:r>
              <a:rPr lang="en-US" dirty="0" err="1" smtClean="0"/>
              <a:t>Vor</a:t>
            </a:r>
            <a:r>
              <a:rPr lang="en-US" dirty="0" smtClean="0"/>
              <a:t>(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) is the region in space for which 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is the closest point (the </a:t>
            </a:r>
            <a:r>
              <a:rPr lang="en-US" dirty="0" smtClean="0">
                <a:solidFill>
                  <a:srgbClr val="C0504D"/>
                </a:solidFill>
              </a:rPr>
              <a:t>nearest neighbor</a:t>
            </a:r>
            <a:r>
              <a:rPr lang="en-US" dirty="0" smtClean="0"/>
              <a:t>) from the set of input points </a:t>
            </a:r>
            <a:r>
              <a:rPr lang="en-US" i="1" dirty="0" smtClean="0">
                <a:latin typeface="Times New Roman"/>
                <a:cs typeface="Times New Roman"/>
              </a:rPr>
              <a:t>S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3" name="Picture 2" descr="VDipe.pre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1476224"/>
            <a:ext cx="4495800" cy="4292600"/>
          </a:xfrm>
          <a:prstGeom prst="rect">
            <a:avLst/>
          </a:prstGeom>
        </p:spPr>
      </p:pic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" y="1476224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1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err="1" smtClean="0"/>
              <a:t>Voronoi</a:t>
            </a:r>
            <a:r>
              <a:rPr lang="en-US" sz="3800" dirty="0" smtClean="0"/>
              <a:t> Diagram and Lower Envelopes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448260"/>
          </a:xfrm>
        </p:spPr>
        <p:txBody>
          <a:bodyPr/>
          <a:lstStyle/>
          <a:p>
            <a:r>
              <a:rPr lang="en-US" dirty="0" smtClean="0"/>
              <a:t>For each point 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define function</a:t>
            </a:r>
          </a:p>
          <a:p>
            <a:r>
              <a:rPr lang="en-US" dirty="0" smtClean="0"/>
              <a:t>Lower envelope of </a:t>
            </a:r>
            <a:r>
              <a:rPr lang="en-US" dirty="0" smtClean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,f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…</a:t>
            </a:r>
            <a:r>
              <a:rPr lang="en-US" i="1" dirty="0" err="1" smtClean="0">
                <a:latin typeface="Times New Roman"/>
                <a:cs typeface="Times New Roman"/>
              </a:rPr>
              <a:t>f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  <a:r>
              <a:rPr lang="en-US" dirty="0" smtClean="0"/>
              <a:t> is 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Lower envelope</a:t>
            </a:r>
            <a:r>
              <a:rPr lang="en-US" dirty="0" smtClean="0"/>
              <a:t> is distance from 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to its nearest neighbor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377637"/>
              </p:ext>
            </p:extLst>
          </p:nvPr>
        </p:nvGraphicFramePr>
        <p:xfrm>
          <a:off x="6061676" y="1645560"/>
          <a:ext cx="1643435" cy="520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8" name="Equation" r:id="rId3" imgW="762000" imgH="241300" progId="Equation.3">
                  <p:embed/>
                </p:oleObj>
              </mc:Choice>
              <mc:Fallback>
                <p:oleObj name="Equation" r:id="rId3" imgW="762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1676" y="1645560"/>
                        <a:ext cx="1643435" cy="520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134831"/>
              </p:ext>
            </p:extLst>
          </p:nvPr>
        </p:nvGraphicFramePr>
        <p:xfrm>
          <a:off x="5868903" y="2178876"/>
          <a:ext cx="2097160" cy="524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9" name="Equation" r:id="rId5" imgW="1016000" imgH="254000" progId="Equation.3">
                  <p:embed/>
                </p:oleObj>
              </mc:Choice>
              <mc:Fallback>
                <p:oleObj name="Equation" r:id="rId5" imgW="1016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8903" y="2178876"/>
                        <a:ext cx="2097160" cy="524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75" y="4173108"/>
            <a:ext cx="6719086" cy="193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3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ttom voronoi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26" y="2494848"/>
            <a:ext cx="4795443" cy="422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5982"/>
          </a:xfrm>
        </p:spPr>
        <p:txBody>
          <a:bodyPr>
            <a:noAutofit/>
          </a:bodyPr>
          <a:lstStyle/>
          <a:p>
            <a:r>
              <a:rPr lang="en-US" sz="3600" dirty="0" smtClean="0"/>
              <a:t>Rendering the </a:t>
            </a:r>
            <a:r>
              <a:rPr lang="en-US" sz="3600" dirty="0" err="1" smtClean="0"/>
              <a:t>Voronoi</a:t>
            </a:r>
            <a:r>
              <a:rPr lang="en-US" sz="3600" dirty="0" smtClean="0"/>
              <a:t> Diagram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3804" y="1074234"/>
            <a:ext cx="8229600" cy="65650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Render </a:t>
            </a:r>
            <a:r>
              <a:rPr lang="en-US" dirty="0"/>
              <a:t>on GPU with </a:t>
            </a:r>
            <a:r>
              <a:rPr lang="en-US" dirty="0" smtClean="0"/>
              <a:t>looking at cones from below</a:t>
            </a:r>
          </a:p>
          <a:p>
            <a:pPr marL="0" indent="0" algn="ctr">
              <a:buNone/>
            </a:pPr>
            <a:r>
              <a:rPr lang="en-US" dirty="0"/>
              <a:t>(</a:t>
            </a:r>
            <a:r>
              <a:rPr lang="en-US" dirty="0" smtClean="0"/>
              <a:t>viewpoint </a:t>
            </a:r>
            <a:r>
              <a:rPr lang="en-US" dirty="0"/>
              <a:t>at </a:t>
            </a:r>
            <a:r>
              <a:rPr lang="en-US" dirty="0" smtClean="0">
                <a:latin typeface="Times New Roman"/>
                <a:cs typeface="Times New Roman"/>
              </a:rPr>
              <a:t>-∞)</a:t>
            </a:r>
          </a:p>
          <a:p>
            <a:endParaRPr lang="en-US" dirty="0" smtClean="0"/>
          </a:p>
        </p:txBody>
      </p:sp>
      <p:pic>
        <p:nvPicPr>
          <p:cNvPr id="6" name="Picture 5" descr="3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724"/>
            <a:ext cx="9144000" cy="322227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4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934E-6 4.30356E-6 L 4.46934E-6 -0.040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934E-6 4.30356E-6 L 4.46934E-6 -0.040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2371E-7 -3.54003E-6 L -0.21904 -0.1365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1" y="-68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VDipe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6" y="956128"/>
            <a:ext cx="4495800" cy="429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878"/>
          </a:xfrm>
        </p:spPr>
        <p:txBody>
          <a:bodyPr/>
          <a:lstStyle/>
          <a:p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638633" y="983435"/>
            <a:ext cx="43466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Drawing on GPU discretizes </a:t>
            </a:r>
            <a:r>
              <a:rPr lang="en-US" dirty="0" err="1"/>
              <a:t>Voronoi</a:t>
            </a:r>
            <a:r>
              <a:rPr lang="en-US" dirty="0"/>
              <a:t> diagram.  Call this </a:t>
            </a:r>
            <a:r>
              <a:rPr lang="en-US" dirty="0" err="1"/>
              <a:t>PVor</a:t>
            </a:r>
            <a:r>
              <a:rPr lang="en-US" i="1" baseline="-25000" dirty="0" err="1">
                <a:latin typeface="Times New Roman"/>
                <a:cs typeface="Times New Roman"/>
              </a:rPr>
              <a:t>S</a:t>
            </a:r>
            <a:r>
              <a:rPr lang="en-US" dirty="0"/>
              <a:t>(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dirty="0"/>
              <a:t>)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Render cone for each input point</a:t>
            </a:r>
          </a:p>
          <a:p>
            <a:r>
              <a:rPr lang="en-US" dirty="0" smtClean="0"/>
              <a:t>Depth buffer stores distance from the pixel to the closest input point (structure of the </a:t>
            </a:r>
            <a:r>
              <a:rPr lang="en-US" dirty="0" err="1" smtClean="0"/>
              <a:t>Voronoi</a:t>
            </a:r>
            <a:r>
              <a:rPr lang="en-US" dirty="0" smtClean="0"/>
              <a:t> </a:t>
            </a:r>
            <a:r>
              <a:rPr lang="en-US" dirty="0" smtClean="0"/>
              <a:t>diagram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Color buffer can store any information specific to the closest input point</a:t>
            </a:r>
            <a:endParaRPr lang="en-US" dirty="0"/>
          </a:p>
        </p:txBody>
      </p:sp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" y="959633"/>
            <a:ext cx="4495800" cy="4292600"/>
          </a:xfrm>
          <a:prstGeom prst="rect">
            <a:avLst/>
          </a:prstGeom>
        </p:spPr>
      </p:pic>
      <p:pic>
        <p:nvPicPr>
          <p:cNvPr id="12" name="Picture 11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87" y="5422900"/>
            <a:ext cx="4991100" cy="1435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17179" y="64886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9858" y="578351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Buffer</a:t>
            </a:r>
          </a:p>
        </p:txBody>
      </p:sp>
    </p:spTree>
    <p:extLst>
      <p:ext uri="{BB962C8B-B14F-4D97-AF65-F5344CB8AC3E}">
        <p14:creationId xmlns:p14="http://schemas.microsoft.com/office/powerpoint/2010/main" val="8919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Generating </a:t>
            </a:r>
            <a:r>
              <a:rPr lang="en-US" sz="3700" dirty="0" err="1" smtClean="0"/>
              <a:t>Pixelized</a:t>
            </a:r>
            <a:r>
              <a:rPr lang="en-US" sz="3700" dirty="0" smtClean="0"/>
              <a:t> </a:t>
            </a:r>
            <a:r>
              <a:rPr lang="en-US" sz="3700" dirty="0" err="1" smtClean="0"/>
              <a:t>Voronoi</a:t>
            </a:r>
            <a:r>
              <a:rPr lang="en-US" sz="3700" dirty="0" smtClean="0"/>
              <a:t> Diagrams</a:t>
            </a:r>
            <a:endParaRPr lang="en-US" sz="3700" dirty="0"/>
          </a:p>
        </p:txBody>
      </p:sp>
      <p:pic>
        <p:nvPicPr>
          <p:cNvPr id="8" name="Content Placeholder 7" descr="polydis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78" b="-21878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71390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Render </a:t>
            </a:r>
            <a:r>
              <a:rPr lang="en-US" sz="2800" dirty="0" smtClean="0"/>
              <a:t>using truncated </a:t>
            </a:r>
            <a:r>
              <a:rPr lang="en-US" sz="2800" dirty="0" err="1" smtClean="0"/>
              <a:t>polyhedralcones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38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61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Truncated </a:t>
            </a:r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br>
              <a:rPr lang="en-US" dirty="0" smtClean="0"/>
            </a:br>
            <a:r>
              <a:rPr lang="en-US" dirty="0" err="1" smtClean="0"/>
              <a:t>TPVor</a:t>
            </a:r>
            <a:r>
              <a:rPr lang="en-US" dirty="0" smtClean="0"/>
              <a:t>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9" y="1612182"/>
            <a:ext cx="423909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Radius of cone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/>
              <a:t> defines region of influence</a:t>
            </a:r>
          </a:p>
          <a:p>
            <a:r>
              <a:rPr lang="en-US" dirty="0" smtClean="0"/>
              <a:t>If two points are </a:t>
            </a:r>
            <a:r>
              <a:rPr lang="en-US" i="1" dirty="0" smtClean="0">
                <a:latin typeface="Times New Roman"/>
                <a:cs typeface="Times New Roman"/>
              </a:rPr>
              <a:t>&gt;2r</a:t>
            </a:r>
            <a:r>
              <a:rPr lang="en-US" dirty="0" smtClean="0"/>
              <a:t> apart their cones can not overlap and they can not effect each other.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00" y="1630168"/>
            <a:ext cx="4495800" cy="4292600"/>
          </a:xfrm>
          <a:prstGeom prst="rect">
            <a:avLst/>
          </a:prstGeom>
        </p:spPr>
      </p:pic>
      <p:pic>
        <p:nvPicPr>
          <p:cNvPr id="6" name="Picture 5" descr="VDipe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01" y="1630168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1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F50AA"/>
                </a:solidFill>
              </a:rPr>
              <a:t>Light Detection and Ranging</a:t>
            </a:r>
            <a:br>
              <a:rPr lang="en-US" dirty="0" smtClean="0">
                <a:solidFill>
                  <a:srgbClr val="2F50AA"/>
                </a:solidFill>
              </a:rPr>
            </a:br>
            <a:r>
              <a:rPr lang="en-US" dirty="0" smtClean="0">
                <a:solidFill>
                  <a:srgbClr val="2F50AA"/>
                </a:solidFill>
              </a:rPr>
              <a:t>(</a:t>
            </a:r>
            <a:r>
              <a:rPr lang="en-US" dirty="0" err="1" smtClean="0">
                <a:solidFill>
                  <a:srgbClr val="2F50AA"/>
                </a:solidFill>
              </a:rPr>
              <a:t>LiDAR</a:t>
            </a:r>
            <a:r>
              <a:rPr lang="en-US" dirty="0" smtClean="0">
                <a:solidFill>
                  <a:srgbClr val="2F50AA"/>
                </a:solidFill>
              </a:rPr>
              <a:t>)</a:t>
            </a:r>
            <a:endParaRPr lang="en-US" dirty="0">
              <a:solidFill>
                <a:srgbClr val="2F50AA"/>
              </a:solidFill>
            </a:endParaRPr>
          </a:p>
        </p:txBody>
      </p:sp>
      <p:pic>
        <p:nvPicPr>
          <p:cNvPr id="7" name="Content Placeholder 6" descr="Lidar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28" r="-43928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713238" y="1938867"/>
            <a:ext cx="5346095" cy="2802467"/>
          </a:xfrm>
        </p:spPr>
        <p:txBody>
          <a:bodyPr/>
          <a:lstStyle/>
          <a:p>
            <a:r>
              <a:rPr lang="en-US" dirty="0" smtClean="0"/>
              <a:t>Planes collect data with lasers</a:t>
            </a:r>
          </a:p>
          <a:p>
            <a:r>
              <a:rPr lang="en-US" dirty="0" smtClean="0"/>
              <a:t>Each point recorded (</a:t>
            </a:r>
            <a:r>
              <a:rPr lang="en-US" i="1" dirty="0" err="1" smtClean="0">
                <a:latin typeface="Times New Roman"/>
                <a:cs typeface="Times New Roman"/>
              </a:rPr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99809" y="6289524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from USDA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1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304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3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4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6368439"/>
              </p:ext>
            </p:extLst>
          </p:nvPr>
        </p:nvGraphicFramePr>
        <p:xfrm>
          <a:off x="4821207" y="5279744"/>
          <a:ext cx="4005262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2" name="Equation" r:id="rId3" imgW="2273300" imgH="457200" progId="Equation.3">
                  <p:embed/>
                </p:oleObj>
              </mc:Choice>
              <mc:Fallback>
                <p:oleObj name="Equation" r:id="rId3" imgW="2273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1207" y="5279744"/>
                        <a:ext cx="4005262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040958"/>
            <a:ext cx="4347235" cy="4525963"/>
          </a:xfrm>
        </p:spPr>
        <p:txBody>
          <a:bodyPr>
            <a:normAutofit/>
          </a:bodyPr>
          <a:lstStyle/>
          <a:p>
            <a:r>
              <a:rPr lang="en-US" sz="2300" dirty="0" err="1" smtClean="0"/>
              <a:t>Vor</a:t>
            </a:r>
            <a:r>
              <a:rPr lang="en-US" sz="2300" dirty="0" smtClean="0"/>
              <a:t>(</a:t>
            </a:r>
            <a:r>
              <a:rPr lang="en-US" sz="2300" i="1" dirty="0" smtClean="0">
                <a:latin typeface="Times New Roman"/>
                <a:cs typeface="Times New Roman"/>
              </a:rPr>
              <a:t>q</a:t>
            </a:r>
            <a:r>
              <a:rPr lang="en-US" sz="2300" dirty="0" smtClean="0"/>
              <a:t>) takes area from neighboring cells </a:t>
            </a:r>
            <a:r>
              <a:rPr lang="en-US" sz="2300" dirty="0"/>
              <a:t>(</a:t>
            </a:r>
            <a:r>
              <a:rPr lang="en-US" sz="2300" dirty="0" smtClean="0">
                <a:solidFill>
                  <a:srgbClr val="C0504D"/>
                </a:solidFill>
              </a:rPr>
              <a:t>natural neighbors</a:t>
            </a:r>
            <a:r>
              <a:rPr lang="en-US" sz="2300" dirty="0" smtClean="0"/>
              <a:t>)</a:t>
            </a:r>
          </a:p>
          <a:p>
            <a:r>
              <a:rPr lang="en-US" sz="2300" dirty="0" smtClean="0"/>
              <a:t>Interpolate h(</a:t>
            </a:r>
            <a:r>
              <a:rPr lang="en-US" sz="2300" i="1" dirty="0" smtClean="0">
                <a:latin typeface="Times New Roman"/>
                <a:cs typeface="Times New Roman"/>
              </a:rPr>
              <a:t>q</a:t>
            </a:r>
            <a:r>
              <a:rPr lang="en-US" sz="2300" dirty="0" smtClean="0"/>
              <a:t>) based on </a:t>
            </a:r>
            <a:r>
              <a:rPr lang="en-US" sz="2300" dirty="0" smtClean="0">
                <a:solidFill>
                  <a:srgbClr val="C0504D"/>
                </a:solidFill>
              </a:rPr>
              <a:t>weighted average</a:t>
            </a:r>
            <a:r>
              <a:rPr lang="en-US" sz="2300" dirty="0" smtClean="0"/>
              <a:t> of heights of natural neighbors h(</a:t>
            </a:r>
            <a:r>
              <a:rPr lang="en-US" sz="2300" i="1" dirty="0" smtClean="0">
                <a:latin typeface="Times New Roman"/>
                <a:cs typeface="Times New Roman"/>
              </a:rPr>
              <a:t>p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dirty="0" smtClean="0"/>
              <a:t>)</a:t>
            </a:r>
          </a:p>
          <a:p>
            <a:endParaRPr lang="en-US" sz="2300" dirty="0" smtClean="0"/>
          </a:p>
          <a:p>
            <a:r>
              <a:rPr lang="en-US" sz="2300" dirty="0" smtClean="0"/>
              <a:t>Weights are based on:</a:t>
            </a:r>
            <a:endParaRPr lang="en-US" sz="23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977469"/>
              </p:ext>
            </p:extLst>
          </p:nvPr>
        </p:nvGraphicFramePr>
        <p:xfrm>
          <a:off x="5796428" y="3275957"/>
          <a:ext cx="1866846" cy="59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3" name="Equation" r:id="rId5" imgW="1231900" imgH="393700" progId="Equation.3">
                  <p:embed/>
                </p:oleObj>
              </mc:Choice>
              <mc:Fallback>
                <p:oleObj name="Equation" r:id="rId5" imgW="1231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6428" y="3275957"/>
                        <a:ext cx="1866846" cy="596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088613"/>
              </p:ext>
            </p:extLst>
          </p:nvPr>
        </p:nvGraphicFramePr>
        <p:xfrm>
          <a:off x="5283200" y="4323259"/>
          <a:ext cx="3316288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4" name="Equation" r:id="rId7" imgW="2133600" imgH="431800" progId="Equation.3">
                  <p:embed/>
                </p:oleObj>
              </mc:Choice>
              <mc:Fallback>
                <p:oleObj name="Equation" r:id="rId7" imgW="2133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83200" y="4323259"/>
                        <a:ext cx="3316288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VDipe.pre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427843"/>
            <a:ext cx="4495800" cy="4292600"/>
          </a:xfrm>
          <a:prstGeom prst="rect">
            <a:avLst/>
          </a:prstGeom>
        </p:spPr>
      </p:pic>
      <p:pic>
        <p:nvPicPr>
          <p:cNvPr id="14" name="Picture 13" descr="VDipe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5" y="1427842"/>
            <a:ext cx="4495800" cy="4292600"/>
          </a:xfrm>
          <a:prstGeom prst="rect">
            <a:avLst/>
          </a:prstGeom>
        </p:spPr>
      </p:pic>
      <p:pic>
        <p:nvPicPr>
          <p:cNvPr id="15" name="Picture 14" descr="VDipe.pre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" y="1427843"/>
            <a:ext cx="4495800" cy="4292600"/>
          </a:xfrm>
          <a:prstGeom prst="rect">
            <a:avLst/>
          </a:prstGeom>
        </p:spPr>
      </p:pic>
      <p:pic>
        <p:nvPicPr>
          <p:cNvPr id="16" name="Picture 15" descr="VDipe.pre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3" y="1427842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337"/>
            <a:ext cx="8229600" cy="9254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1904086"/>
              </p:ext>
            </p:extLst>
          </p:nvPr>
        </p:nvGraphicFramePr>
        <p:xfrm>
          <a:off x="448188" y="3045082"/>
          <a:ext cx="3639625" cy="143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1" name="Equation" r:id="rId3" imgW="2286000" imgH="901700" progId="Equation.3">
                  <p:embed/>
                </p:oleObj>
              </mc:Choice>
              <mc:Fallback>
                <p:oleObj name="Equation" r:id="rId3" imgW="22860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188" y="3045082"/>
                        <a:ext cx="3639625" cy="143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593055"/>
              </p:ext>
            </p:extLst>
          </p:nvPr>
        </p:nvGraphicFramePr>
        <p:xfrm>
          <a:off x="466725" y="1358107"/>
          <a:ext cx="3621088" cy="137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2" name="Equation" r:id="rId5" imgW="2273300" imgH="863600" progId="Equation.3">
                  <p:embed/>
                </p:oleObj>
              </mc:Choice>
              <mc:Fallback>
                <p:oleObj name="Equation" r:id="rId5" imgW="2273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6725" y="1358107"/>
                        <a:ext cx="3621088" cy="137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32096" y="4627148"/>
            <a:ext cx="173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|</a:t>
            </a:r>
            <a:r>
              <a:rPr lang="en-US" dirty="0" err="1" smtClean="0">
                <a:solidFill>
                  <a:srgbClr val="FBD03E"/>
                </a:solidFill>
                <a:latin typeface="Times New Roman"/>
                <a:cs typeface="Times New Roman"/>
              </a:rPr>
              <a:t>TPVor</a:t>
            </a:r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(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solidFill>
                  <a:srgbClr val="FBD03E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)| = 73</a:t>
            </a:r>
            <a:endParaRPr lang="en-US" dirty="0">
              <a:solidFill>
                <a:srgbClr val="FBD03E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44" y="5121201"/>
            <a:ext cx="466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h(q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)=(</a:t>
            </a:r>
            <a:r>
              <a:rPr lang="en-US" i="1" dirty="0" smtClean="0">
                <a:solidFill>
                  <a:srgbClr val="9C6997"/>
                </a:solidFill>
                <a:latin typeface="Times New Roman"/>
                <a:cs typeface="Times New Roman"/>
              </a:rPr>
              <a:t>33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608CC4"/>
                </a:solidFill>
                <a:latin typeface="Times New Roman"/>
                <a:cs typeface="Times New Roman"/>
              </a:rPr>
              <a:t>12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7BE127"/>
                </a:solidFill>
                <a:latin typeface="Times New Roman"/>
                <a:cs typeface="Times New Roman"/>
              </a:rPr>
              <a:t>28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3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274" y="5888182"/>
            <a:ext cx="388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 this process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4" name="Picture 3" descr="figures.pres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72" y="1329162"/>
            <a:ext cx="3793434" cy="4567221"/>
          </a:xfrm>
          <a:prstGeom prst="rect">
            <a:avLst/>
          </a:prstGeom>
        </p:spPr>
      </p:pic>
      <p:pic>
        <p:nvPicPr>
          <p:cNvPr id="7" name="Picture 6" descr="figures.pres3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08" y="1317182"/>
            <a:ext cx="3759620" cy="4572000"/>
          </a:xfrm>
          <a:prstGeom prst="rect">
            <a:avLst/>
          </a:prstGeom>
        </p:spPr>
      </p:pic>
      <p:pic>
        <p:nvPicPr>
          <p:cNvPr id="9" name="Picture 8" descr="figures.pres3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68" y="1329163"/>
            <a:ext cx="3797405" cy="4572000"/>
          </a:xfrm>
          <a:prstGeom prst="rect">
            <a:avLst/>
          </a:prstGeom>
        </p:spPr>
      </p:pic>
      <p:pic>
        <p:nvPicPr>
          <p:cNvPr id="13" name="Picture 12" descr="figures.pres3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49" y="1341144"/>
            <a:ext cx="3797405" cy="4572000"/>
          </a:xfrm>
          <a:prstGeom prst="rect">
            <a:avLst/>
          </a:prstGeom>
        </p:spPr>
      </p:pic>
      <p:pic>
        <p:nvPicPr>
          <p:cNvPr id="19" name="Picture 18" descr="figures.pres3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68" y="1329163"/>
            <a:ext cx="37974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8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epth buffer" descr="figures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2" y="4632477"/>
            <a:ext cx="4991100" cy="123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Query Processing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20433551"/>
              </p:ext>
            </p:extLst>
          </p:nvPr>
        </p:nvGraphicFramePr>
        <p:xfrm>
          <a:off x="401376" y="1578444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3186438" y="4434027"/>
            <a:ext cx="5647140" cy="189381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80289" y="1657571"/>
            <a:ext cx="5647140" cy="189381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QueryRender" descr="figures.pre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4" y="4642324"/>
            <a:ext cx="4991100" cy="12319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43723" y="1312884"/>
            <a:ext cx="158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Memory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83247" y="4110731"/>
            <a:ext cx="158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GPU Memory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22</a:t>
            </a:fld>
            <a:endParaRPr lang="en-US"/>
          </a:p>
        </p:txBody>
      </p:sp>
      <p:grpSp>
        <p:nvGrpSpPr>
          <p:cNvPr id="45" name="QueryStrip"/>
          <p:cNvGrpSpPr/>
          <p:nvPr/>
        </p:nvGrpSpPr>
        <p:grpSpPr>
          <a:xfrm>
            <a:off x="5119686" y="5902800"/>
            <a:ext cx="671511" cy="0"/>
            <a:chOff x="4194176" y="3194051"/>
            <a:chExt cx="274638" cy="0"/>
          </a:xfrm>
        </p:grpSpPr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4194176" y="3194051"/>
              <a:ext cx="93663" cy="0"/>
            </a:xfrm>
            <a:custGeom>
              <a:avLst/>
              <a:gdLst>
                <a:gd name="T0" fmla="*/ 240 w 240"/>
                <a:gd name="T1" fmla="*/ 240 w 240"/>
                <a:gd name="T2" fmla="*/ 0 w 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0">
                  <a:moveTo>
                    <a:pt x="240" y="0"/>
                  </a:move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4287839" y="3194051"/>
              <a:ext cx="180975" cy="0"/>
            </a:xfrm>
            <a:custGeom>
              <a:avLst/>
              <a:gdLst>
                <a:gd name="T0" fmla="*/ 0 w 454"/>
                <a:gd name="T1" fmla="*/ 0 w 454"/>
                <a:gd name="T2" fmla="*/ 454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0" y="0"/>
                  </a:moveTo>
                  <a:lnTo>
                    <a:pt x="0" y="0"/>
                  </a:lnTo>
                  <a:lnTo>
                    <a:pt x="454" y="0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VoronoiStrip"/>
          <p:cNvGrpSpPr>
            <a:grpSpLocks noChangeAspect="1"/>
          </p:cNvGrpSpPr>
          <p:nvPr/>
        </p:nvGrpSpPr>
        <p:grpSpPr bwMode="auto">
          <a:xfrm>
            <a:off x="3511484" y="5874095"/>
            <a:ext cx="4987925" cy="0"/>
            <a:chOff x="2222" y="3706"/>
            <a:chExt cx="3142" cy="0"/>
          </a:xfrm>
        </p:grpSpPr>
        <p:sp>
          <p:nvSpPr>
            <p:cNvPr id="48" name="Freeform 24"/>
            <p:cNvSpPr>
              <a:spLocks/>
            </p:cNvSpPr>
            <p:nvPr/>
          </p:nvSpPr>
          <p:spPr bwMode="auto">
            <a:xfrm>
              <a:off x="2222" y="3706"/>
              <a:ext cx="3142" cy="0"/>
            </a:xfrm>
            <a:custGeom>
              <a:avLst/>
              <a:gdLst>
                <a:gd name="T0" fmla="*/ 0 w 5227"/>
                <a:gd name="T1" fmla="*/ 0 w 5227"/>
                <a:gd name="T2" fmla="*/ 5227 w 52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27">
                  <a:moveTo>
                    <a:pt x="0" y="0"/>
                  </a:moveTo>
                  <a:lnTo>
                    <a:pt x="0" y="0"/>
                  </a:lnTo>
                  <a:lnTo>
                    <a:pt x="5227" y="0"/>
                  </a:lnTo>
                </a:path>
              </a:pathLst>
            </a:custGeom>
            <a:solidFill>
              <a:schemeClr val="accent2"/>
            </a:solidFill>
            <a:ln w="38100" cap="flat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847" y="3706"/>
              <a:ext cx="658" cy="0"/>
            </a:xfrm>
            <a:custGeom>
              <a:avLst/>
              <a:gdLst>
                <a:gd name="T0" fmla="*/ 0 w 1094"/>
                <a:gd name="T1" fmla="*/ 0 w 1094"/>
                <a:gd name="T2" fmla="*/ 1094 w 10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94">
                  <a:moveTo>
                    <a:pt x="0" y="0"/>
                  </a:moveTo>
                  <a:lnTo>
                    <a:pt x="0" y="0"/>
                  </a:lnTo>
                  <a:lnTo>
                    <a:pt x="1094" y="0"/>
                  </a:lnTo>
                </a:path>
              </a:pathLst>
            </a:custGeom>
            <a:noFill/>
            <a:ln w="38100" cap="flat">
              <a:solidFill>
                <a:srgbClr val="A02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/>
            <p:cNvSpPr>
              <a:spLocks/>
            </p:cNvSpPr>
            <p:nvPr/>
          </p:nvSpPr>
          <p:spPr bwMode="auto">
            <a:xfrm>
              <a:off x="3505" y="3706"/>
              <a:ext cx="753" cy="0"/>
            </a:xfrm>
            <a:custGeom>
              <a:avLst/>
              <a:gdLst>
                <a:gd name="T0" fmla="*/ 0 w 1253"/>
                <a:gd name="T1" fmla="*/ 0 w 1253"/>
                <a:gd name="T2" fmla="*/ 1253 w 12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53">
                  <a:moveTo>
                    <a:pt x="0" y="0"/>
                  </a:moveTo>
                  <a:lnTo>
                    <a:pt x="0" y="0"/>
                  </a:lnTo>
                  <a:lnTo>
                    <a:pt x="1253" y="0"/>
                  </a:lnTo>
                </a:path>
              </a:pathLst>
            </a:custGeom>
            <a:noFill/>
            <a:ln w="38100" cap="flat">
              <a:solidFill>
                <a:srgbClr val="FF8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/>
            <p:cNvSpPr>
              <a:spLocks/>
            </p:cNvSpPr>
            <p:nvPr/>
          </p:nvSpPr>
          <p:spPr bwMode="auto">
            <a:xfrm>
              <a:off x="4258" y="3706"/>
              <a:ext cx="1106" cy="0"/>
            </a:xfrm>
            <a:custGeom>
              <a:avLst/>
              <a:gdLst>
                <a:gd name="T0" fmla="*/ 0 w 1840"/>
                <a:gd name="T1" fmla="*/ 0 w 1840"/>
                <a:gd name="T2" fmla="*/ 1840 w 18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840">
                  <a:moveTo>
                    <a:pt x="0" y="0"/>
                  </a:moveTo>
                  <a:lnTo>
                    <a:pt x="0" y="0"/>
                  </a:lnTo>
                  <a:lnTo>
                    <a:pt x="1840" y="0"/>
                  </a:lnTo>
                </a:path>
              </a:pathLst>
            </a:custGeom>
            <a:noFill/>
            <a:ln w="38100" cap="flat">
              <a:solidFill>
                <a:srgbClr val="2E8B5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" name="VoronoiWithDepth" descr="figures.pre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4" y="4644280"/>
            <a:ext cx="4991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4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00174 -0.39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00052 -0.5236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Batching NNI Queries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[Fan, et al. SIAM 2005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58290343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 rot="359527">
            <a:off x="4864158" y="4546247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urved Left Arrow 2"/>
          <p:cNvSpPr/>
          <p:nvPr/>
        </p:nvSpPr>
        <p:spPr>
          <a:xfrm flipH="1" flipV="1">
            <a:off x="2793999" y="3833091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ircular Arrow 5"/>
          <p:cNvSpPr/>
          <p:nvPr/>
        </p:nvSpPr>
        <p:spPr>
          <a:xfrm rot="1928297" flipH="1">
            <a:off x="5672823" y="3530116"/>
            <a:ext cx="848734" cy="85980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663109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3" grpId="1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Batching NNI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a given pixel, only need to know if </a:t>
            </a:r>
            <a:r>
              <a:rPr lang="en-US" dirty="0" err="1" smtClean="0"/>
              <a:t>Voronoi</a:t>
            </a:r>
            <a:r>
              <a:rPr lang="en-US" dirty="0" smtClean="0"/>
              <a:t> cell for 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dirty="0" smtClean="0"/>
              <a:t> covers it (Y/N)</a:t>
            </a:r>
          </a:p>
          <a:p>
            <a:r>
              <a:rPr lang="en-US" dirty="0" smtClean="0"/>
              <a:t>Only use one bit in color buffer for each query</a:t>
            </a:r>
          </a:p>
          <a:p>
            <a:r>
              <a:rPr lang="en-US" dirty="0" smtClean="0"/>
              <a:t>Color buffer performs bitwise-OR</a:t>
            </a:r>
            <a:endParaRPr lang="en-US" dirty="0"/>
          </a:p>
        </p:txBody>
      </p:sp>
      <p:pic>
        <p:nvPicPr>
          <p:cNvPr id="6" name="Content Placeholder 5" descr="figure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r="-371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figures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81813"/>
          </a:xfrm>
          <a:prstGeom prst="rect">
            <a:avLst/>
          </a:prstGeom>
        </p:spPr>
      </p:pic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36223"/>
          </a:xfrm>
          <a:prstGeom prst="rect">
            <a:avLst/>
          </a:prstGeom>
        </p:spPr>
      </p:pic>
      <p:pic>
        <p:nvPicPr>
          <p:cNvPr id="9" name="Picture 8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9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09512497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 rot="359527">
            <a:off x="4864158" y="4546247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urved Left Arrow 2"/>
          <p:cNvSpPr/>
          <p:nvPr/>
        </p:nvSpPr>
        <p:spPr>
          <a:xfrm flipH="1" flipV="1">
            <a:off x="2793999" y="3833091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dirty="0" smtClean="0"/>
              <a:t>Batching Grids of NNI 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NNI for Grid DEM Construction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73092" y="1319347"/>
            <a:ext cx="5065074" cy="6222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Grid of queries,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 smtClean="0"/>
              <a:t> </a:t>
            </a:r>
            <a:r>
              <a:rPr lang="en-US" sz="2000" dirty="0" smtClean="0"/>
              <a:t>x</a:t>
            </a:r>
            <a:r>
              <a:rPr lang="en-US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Arial"/>
                <a:cs typeface="Arial"/>
              </a:rPr>
              <a:t>grid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 descr="figures.pr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59" y="2147766"/>
            <a:ext cx="5243700" cy="42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Flood mapping – </a:t>
            </a:r>
            <a:r>
              <a:rPr lang="en-US" dirty="0" err="1" smtClean="0"/>
              <a:t>Mandø</a:t>
            </a:r>
            <a:r>
              <a:rPr lang="en-US" dirty="0" smtClean="0"/>
              <a:t>, Denmark</a:t>
            </a:r>
            <a:endParaRPr lang="en-US" dirty="0"/>
          </a:p>
        </p:txBody>
      </p:sp>
      <p:sp>
        <p:nvSpPr>
          <p:cNvPr id="8" name="90m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90 meter grid resolution</a:t>
            </a:r>
            <a:endParaRPr lang="en-US" dirty="0"/>
          </a:p>
        </p:txBody>
      </p:sp>
      <p:pic>
        <p:nvPicPr>
          <p:cNvPr id="6" name="90m" descr="Mandoe-90m-model-1m-water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b="6861"/>
          <a:stretch>
            <a:fillRect/>
          </a:stretch>
        </p:blipFill>
        <p:spPr/>
      </p:pic>
      <p:sp>
        <p:nvSpPr>
          <p:cNvPr id="9" name="2m text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 meter grid resolution</a:t>
            </a:r>
          </a:p>
        </p:txBody>
      </p:sp>
      <p:pic>
        <p:nvPicPr>
          <p:cNvPr id="7" name="2m" descr="Mandoe-2m-model-1m-water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b="6878"/>
          <a:stretch>
            <a:fillRect/>
          </a:stretch>
        </p:blipFill>
        <p:spPr/>
      </p:pic>
      <p:pic>
        <p:nvPicPr>
          <p:cNvPr id="11" name="Mandø" descr="mand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7" y="944517"/>
            <a:ext cx="8492753" cy="574710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</a:t>
            </a:fld>
            <a:endParaRPr lang="en-US"/>
          </a:p>
        </p:txBody>
      </p:sp>
      <p:pic>
        <p:nvPicPr>
          <p:cNvPr id="73730" name="Europ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27541" r="25301" b="-6932"/>
          <a:stretch/>
        </p:blipFill>
        <p:spPr bwMode="auto">
          <a:xfrm>
            <a:off x="391167" y="944517"/>
            <a:ext cx="8492753" cy="574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Danmar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8102" r="17842"/>
          <a:stretch/>
        </p:blipFill>
        <p:spPr bwMode="auto">
          <a:xfrm>
            <a:off x="391167" y="944517"/>
            <a:ext cx="8492753" cy="520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nmarkZoom"/>
          <p:cNvSpPr/>
          <p:nvPr/>
        </p:nvSpPr>
        <p:spPr>
          <a:xfrm>
            <a:off x="2926080" y="4161394"/>
            <a:ext cx="624840" cy="654446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EuropaZoom"/>
          <p:cNvSpPr/>
          <p:nvPr/>
        </p:nvSpPr>
        <p:spPr>
          <a:xfrm>
            <a:off x="4480560" y="2118360"/>
            <a:ext cx="685800" cy="68580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168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9" grpId="0" build="p"/>
      <p:bldP spid="3" grpId="0" animBg="1"/>
      <p:bldP spid="3" grpId="1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170458"/>
            <a:ext cx="4038600" cy="51120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pl-PL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/>
              <a:t> is number of bits in color buffer (and number of queries we can handle by previous algorithm)</a:t>
            </a:r>
          </a:p>
          <a:p>
            <a:endParaRPr lang="en-US" dirty="0" smtClean="0"/>
          </a:p>
          <a:p>
            <a:r>
              <a:rPr lang="en-US" dirty="0" smtClean="0"/>
              <a:t>Break grid into query blocks of size </a:t>
            </a:r>
            <a:r>
              <a:rPr lang="en-US" i="1" dirty="0" smtClean="0">
                <a:latin typeface="Times New Roman"/>
                <a:cs typeface="Times New Roman"/>
              </a:rPr>
              <a:t>B </a:t>
            </a:r>
            <a:r>
              <a:rPr lang="en-US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B</a:t>
            </a:r>
          </a:p>
          <a:p>
            <a:r>
              <a:rPr lang="en-US" dirty="0" smtClean="0"/>
              <a:t>Could handle </a:t>
            </a:r>
            <a:r>
              <a:rPr lang="en-US" dirty="0" smtClean="0">
                <a:solidFill>
                  <a:srgbClr val="C0504D"/>
                </a:solidFill>
              </a:rPr>
              <a:t>each in one pass</a:t>
            </a:r>
            <a:r>
              <a:rPr lang="en-US" dirty="0" smtClean="0"/>
              <a:t> with previous algorithm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59054"/>
              </p:ext>
            </p:extLst>
          </p:nvPr>
        </p:nvGraphicFramePr>
        <p:xfrm>
          <a:off x="5948552" y="3406364"/>
          <a:ext cx="1209296" cy="62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01" name="Equation" r:id="rId4" imgW="609600" imgH="317500" progId="Equation.3">
                  <p:embed/>
                </p:oleObj>
              </mc:Choice>
              <mc:Fallback>
                <p:oleObj name="Equation" r:id="rId4" imgW="6096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8552" y="3406364"/>
                        <a:ext cx="1209296" cy="62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figures.pres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" y="1915756"/>
            <a:ext cx="4368449" cy="3579191"/>
          </a:xfrm>
          <a:prstGeom prst="rect">
            <a:avLst/>
          </a:prstGeom>
        </p:spPr>
      </p:pic>
      <p:pic>
        <p:nvPicPr>
          <p:cNvPr id="11" name="Picture 10" descr="figures.pres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" y="1911846"/>
            <a:ext cx="4378962" cy="3900588"/>
          </a:xfrm>
          <a:prstGeom prst="rect">
            <a:avLst/>
          </a:prstGeom>
        </p:spPr>
      </p:pic>
      <p:pic>
        <p:nvPicPr>
          <p:cNvPr id="12" name="Picture 11" descr="figures.pres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1" y="1911846"/>
            <a:ext cx="4378962" cy="3900588"/>
          </a:xfrm>
          <a:prstGeom prst="rect">
            <a:avLst/>
          </a:prstGeo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1" y="1911845"/>
            <a:ext cx="4364411" cy="3887627"/>
          </a:xfrm>
          <a:prstGeom prst="rect">
            <a:avLst/>
          </a:prstGeom>
        </p:spPr>
      </p:pic>
      <p:pic>
        <p:nvPicPr>
          <p:cNvPr id="13" name="Picture 12" descr="figures.pres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" y="1911845"/>
            <a:ext cx="4364410" cy="38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1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2076" cy="48070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Make assumption that cone radius is less than half the width of one query </a:t>
            </a:r>
            <a:r>
              <a:rPr lang="en-US" dirty="0" smtClean="0"/>
              <a:t>block</a:t>
            </a:r>
            <a:endParaRPr lang="en-US" dirty="0" smtClean="0"/>
          </a:p>
          <a:p>
            <a:r>
              <a:rPr lang="en-US" dirty="0" smtClean="0"/>
              <a:t>Queries in same position in different query blocks are </a:t>
            </a:r>
            <a:r>
              <a:rPr lang="en-US" dirty="0" smtClean="0">
                <a:solidFill>
                  <a:srgbClr val="C0504D"/>
                </a:solidFill>
              </a:rPr>
              <a:t>independent</a:t>
            </a:r>
          </a:p>
          <a:p>
            <a:r>
              <a:rPr lang="en-US" dirty="0" smtClean="0"/>
              <a:t>Execute previous algorithm on each query block simultaneously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 descr="figures.pr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" y="1646766"/>
            <a:ext cx="4375254" cy="4545996"/>
          </a:xfrm>
          <a:prstGeom prst="rect">
            <a:avLst/>
          </a:prstGeom>
        </p:spPr>
      </p:pic>
      <p:pic>
        <p:nvPicPr>
          <p:cNvPr id="9" name="Picture 8" descr="figures.pre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" y="1644951"/>
            <a:ext cx="4380291" cy="4551229"/>
          </a:xfrm>
          <a:prstGeom prst="rect">
            <a:avLst/>
          </a:prstGeo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6" y="1389136"/>
            <a:ext cx="4109415" cy="4815721"/>
          </a:xfrm>
          <a:prstGeom prst="rect">
            <a:avLst/>
          </a:prstGeom>
        </p:spPr>
      </p:pic>
      <p:pic>
        <p:nvPicPr>
          <p:cNvPr id="11" name="Picture 10" descr="figures.pres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" y="1390952"/>
            <a:ext cx="4368198" cy="4794363"/>
          </a:xfrm>
          <a:prstGeom prst="rect">
            <a:avLst/>
          </a:prstGeom>
        </p:spPr>
      </p:pic>
      <p:pic>
        <p:nvPicPr>
          <p:cNvPr id="12" name="Picture 11" descr="figures.pres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2" y="1646766"/>
            <a:ext cx="4097867" cy="45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6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Grid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19407822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55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Grids restricted by size of memory on GPU</a:t>
            </a:r>
          </a:p>
          <a:p>
            <a:r>
              <a:rPr lang="en-US" dirty="0" smtClean="0"/>
              <a:t>Developed </a:t>
            </a:r>
            <a:r>
              <a:rPr lang="en-US" dirty="0" smtClean="0"/>
              <a:t>a I/O efficient </a:t>
            </a:r>
            <a:r>
              <a:rPr lang="en-US" dirty="0" smtClean="0">
                <a:solidFill>
                  <a:schemeClr val="accent2"/>
                </a:solidFill>
              </a:rPr>
              <a:t>partitioning</a:t>
            </a:r>
            <a:r>
              <a:rPr lang="en-US" dirty="0" smtClean="0"/>
              <a:t> </a:t>
            </a:r>
            <a:r>
              <a:rPr lang="en-US" dirty="0" smtClean="0"/>
              <a:t>procedure</a:t>
            </a:r>
            <a:endParaRPr lang="en-US" dirty="0" smtClean="0"/>
          </a:p>
          <a:p>
            <a:pPr lvl="1"/>
            <a:r>
              <a:rPr lang="en-US" dirty="0" smtClean="0"/>
              <a:t>Sub-grids that can be handled by GPU</a:t>
            </a:r>
          </a:p>
          <a:p>
            <a:pPr lvl="1"/>
            <a:r>
              <a:rPr lang="en-US" dirty="0" smtClean="0"/>
              <a:t>Separate input data</a:t>
            </a:r>
            <a:endParaRPr lang="en-US" dirty="0"/>
          </a:p>
        </p:txBody>
      </p:sp>
      <p:pic>
        <p:nvPicPr>
          <p:cNvPr id="6" name="Content Placeholder 5" descr="figures.pres2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48" b="-814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together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 descr="figures.pr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96" y="1502880"/>
            <a:ext cx="4023360" cy="4023360"/>
          </a:xfrm>
          <a:prstGeom prst="rect">
            <a:avLst/>
          </a:prstGeom>
        </p:spPr>
      </p:pic>
      <p:pic>
        <p:nvPicPr>
          <p:cNvPr id="4" name="Picture 3" descr="figures.pres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98" y="1502882"/>
            <a:ext cx="4023360" cy="4023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725" y="4529066"/>
            <a:ext cx="994369" cy="99447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figures.pre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97" y="1346890"/>
            <a:ext cx="4175896" cy="4583300"/>
          </a:xfrm>
          <a:prstGeom prst="rect">
            <a:avLst/>
          </a:prstGeom>
        </p:spPr>
      </p:pic>
      <p:pic>
        <p:nvPicPr>
          <p:cNvPr id="18" name="Picture 17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79" y="151486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4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961E-7 3.8499E-6 L -0.27093 0.00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859E-6 3.8499E-6 L -0.49635 3.8499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5886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Ran on </a:t>
            </a:r>
          </a:p>
          <a:p>
            <a:pPr lvl="1"/>
            <a:r>
              <a:rPr lang="en-US" dirty="0" smtClean="0"/>
              <a:t>Intel Core2 Duo CPU running Ubuntu 10.4</a:t>
            </a:r>
          </a:p>
          <a:p>
            <a:pPr lvl="1"/>
            <a:r>
              <a:rPr lang="en-US" dirty="0" smtClean="0"/>
              <a:t>NVIDIA GeForce GTX 470 with CUDA 3.0</a:t>
            </a:r>
          </a:p>
          <a:p>
            <a:r>
              <a:rPr lang="en-US" dirty="0" smtClean="0"/>
              <a:t>OpenGL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err="1" smtClean="0"/>
              <a:t>Templated</a:t>
            </a:r>
            <a:r>
              <a:rPr lang="en-US" dirty="0" smtClean="0"/>
              <a:t> </a:t>
            </a:r>
            <a:r>
              <a:rPr lang="en-US" dirty="0"/>
              <a:t>Portable I/O Environment (TPIE</a:t>
            </a:r>
            <a:r>
              <a:rPr lang="en-US" dirty="0" smtClean="0"/>
              <a:t>) for interacting with disk efficiently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8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49688348"/>
              </p:ext>
            </p:extLst>
          </p:nvPr>
        </p:nvGraphicFramePr>
        <p:xfrm>
          <a:off x="430096" y="150819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65906" y="1376634"/>
            <a:ext cx="5436252" cy="5235060"/>
          </a:xfrm>
        </p:spPr>
        <p:txBody>
          <a:bodyPr>
            <a:normAutofit/>
          </a:bodyPr>
          <a:lstStyle/>
          <a:p>
            <a:r>
              <a:rPr lang="en-US" dirty="0" smtClean="0"/>
              <a:t>Optimize GPU to CPU communication</a:t>
            </a:r>
          </a:p>
          <a:p>
            <a:pPr lvl="1"/>
            <a:r>
              <a:rPr lang="en-US" dirty="0" smtClean="0"/>
              <a:t>Transferring color buffers between GPU and CPU memory is slow</a:t>
            </a:r>
          </a:p>
          <a:p>
            <a:pPr lvl="1"/>
            <a:r>
              <a:rPr lang="en-US" dirty="0" smtClean="0"/>
              <a:t>For each query we have a multiple pixels</a:t>
            </a:r>
          </a:p>
          <a:p>
            <a:pPr lvl="1"/>
            <a:r>
              <a:rPr lang="en-US" dirty="0" smtClean="0"/>
              <a:t>Transferring </a:t>
            </a:r>
            <a:r>
              <a:rPr lang="en-US" dirty="0" smtClean="0">
                <a:solidFill>
                  <a:srgbClr val="C0504D"/>
                </a:solidFill>
              </a:rPr>
              <a:t>extra data</a:t>
            </a:r>
          </a:p>
          <a:p>
            <a:pPr lvl="1"/>
            <a:r>
              <a:rPr lang="en-US" dirty="0" smtClean="0"/>
              <a:t>Perform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r>
              <a:rPr lang="en-US" dirty="0" smtClean="0"/>
              <a:t> with CUDA directly </a:t>
            </a:r>
            <a:r>
              <a:rPr lang="en-US" dirty="0" smtClean="0">
                <a:solidFill>
                  <a:srgbClr val="C0504D"/>
                </a:solidFill>
              </a:rPr>
              <a:t>on GPU</a:t>
            </a:r>
          </a:p>
          <a:p>
            <a:pPr lvl="1"/>
            <a:r>
              <a:rPr lang="en-US" dirty="0" smtClean="0"/>
              <a:t>Only transfer one value for each query point</a:t>
            </a:r>
          </a:p>
        </p:txBody>
      </p:sp>
      <p:sp>
        <p:nvSpPr>
          <p:cNvPr id="8" name="Rectangle 7"/>
          <p:cNvSpPr/>
          <p:nvPr/>
        </p:nvSpPr>
        <p:spPr>
          <a:xfrm rot="20695984">
            <a:off x="-299094" y="2290911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695984">
            <a:off x="-158563" y="4556205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875158379"/>
              </p:ext>
            </p:extLst>
          </p:nvPr>
        </p:nvGraphicFramePr>
        <p:xfrm>
          <a:off x="440062" y="1492729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3148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  <p:bldGraphic spid="7" grpId="1">
        <p:bldSub>
          <a:bldDgm/>
        </p:bldSub>
      </p:bldGraphic>
      <p:bldGraphic spid="7" grpId="2">
        <p:bldSub>
          <a:bldDgm/>
        </p:bldSub>
      </p:bldGraphic>
      <p:bldP spid="8" grpId="0"/>
      <p:bldP spid="8" grpId="1"/>
      <p:bldP spid="9" grpId="0"/>
      <p:bldP spid="9" grpId="1"/>
      <p:bldGraphic spid="10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pic>
        <p:nvPicPr>
          <p:cNvPr id="2052" name="Picture 4" descr="http://www2.jpl.nasa.gov/srtm/images/bin/srtm_covmap_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78" y="1294799"/>
            <a:ext cx="8792308" cy="47625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 bwMode="auto">
          <a:xfrm>
            <a:off x="4771407" y="1880828"/>
            <a:ext cx="598220" cy="540060"/>
          </a:xfrm>
          <a:prstGeom prst="rect">
            <a:avLst/>
          </a:prstGeom>
          <a:noFill/>
          <a:ln w="38100" cmpd="sng">
            <a:solidFill>
              <a:srgbClr val="4F81BD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6089038" y="1294800"/>
            <a:ext cx="2854748" cy="1113514"/>
          </a:xfrm>
          <a:prstGeom prst="borderCallout1">
            <a:avLst>
              <a:gd name="adj1" fmla="val 50396"/>
              <a:gd name="adj2" fmla="val 843"/>
              <a:gd name="adj3" fmla="val 86124"/>
              <a:gd name="adj4" fmla="val -25760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Denmark (DKPART):</a:t>
            </a:r>
            <a:endParaRPr lang="en-US" dirty="0"/>
          </a:p>
          <a:p>
            <a:pPr lvl="1"/>
            <a:r>
              <a:rPr lang="en-US" dirty="0" smtClean="0"/>
              <a:t>27 GB</a:t>
            </a:r>
            <a:endParaRPr lang="en-US" dirty="0"/>
          </a:p>
          <a:p>
            <a:pPr lvl="1"/>
            <a:r>
              <a:rPr lang="en-US" dirty="0" smtClean="0"/>
              <a:t>1 billion </a:t>
            </a:r>
            <a:r>
              <a:rPr lang="en-US" dirty="0"/>
              <a:t>data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900 km</a:t>
            </a:r>
            <a:r>
              <a:rPr lang="en-US" baseline="30000" dirty="0" smtClean="0"/>
              <a:t>2</a:t>
            </a:r>
            <a:r>
              <a:rPr lang="en-US" dirty="0" smtClean="0"/>
              <a:t> region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96612" y="2540210"/>
            <a:ext cx="476264" cy="396908"/>
          </a:xfrm>
          <a:prstGeom prst="rect">
            <a:avLst/>
          </a:prstGeom>
          <a:noFill/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5"/>
          <p:cNvSpPr/>
          <p:nvPr/>
        </p:nvSpPr>
        <p:spPr>
          <a:xfrm>
            <a:off x="5057478" y="3608205"/>
            <a:ext cx="3013824" cy="1202064"/>
          </a:xfrm>
          <a:prstGeom prst="borderCallout2">
            <a:avLst>
              <a:gd name="adj1" fmla="val -2413"/>
              <a:gd name="adj2" fmla="val 72555"/>
              <a:gd name="adj3" fmla="val -38797"/>
              <a:gd name="adj4" fmla="val 72668"/>
              <a:gd name="adj5" fmla="val -64042"/>
              <a:gd name="adj6" fmla="val 44700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Afghanistan:</a:t>
            </a:r>
            <a:endParaRPr lang="en-US" dirty="0"/>
          </a:p>
          <a:p>
            <a:pPr lvl="1"/>
            <a:r>
              <a:rPr lang="en-US" dirty="0"/>
              <a:t>3.5 gigabytes</a:t>
            </a:r>
          </a:p>
          <a:p>
            <a:pPr lvl="1"/>
            <a:r>
              <a:rPr lang="en-US" dirty="0"/>
              <a:t>186 million data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87494" y="2540210"/>
            <a:ext cx="362868" cy="294846"/>
          </a:xfrm>
          <a:prstGeom prst="rect">
            <a:avLst/>
          </a:prstGeom>
          <a:noFill/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Callout 2 7"/>
          <p:cNvSpPr/>
          <p:nvPr/>
        </p:nvSpPr>
        <p:spPr>
          <a:xfrm>
            <a:off x="1077265" y="3787635"/>
            <a:ext cx="3220457" cy="1258765"/>
          </a:xfrm>
          <a:prstGeom prst="borderCallout2">
            <a:avLst>
              <a:gd name="adj1" fmla="val -2872"/>
              <a:gd name="adj2" fmla="val 25118"/>
              <a:gd name="adj3" fmla="val -56926"/>
              <a:gd name="adj4" fmla="val 25586"/>
              <a:gd name="adj5" fmla="val -84797"/>
              <a:gd name="adj6" fmla="val 49108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Fort Leonard Wood (Missouri)</a:t>
            </a:r>
          </a:p>
          <a:p>
            <a:pPr lvl="1"/>
            <a:r>
              <a:rPr lang="en-US" dirty="0"/>
              <a:t>57 </a:t>
            </a:r>
            <a:r>
              <a:rPr lang="en-US" dirty="0" smtClean="0"/>
              <a:t>GB</a:t>
            </a:r>
            <a:endParaRPr lang="en-US" dirty="0"/>
          </a:p>
          <a:p>
            <a:pPr lvl="1"/>
            <a:r>
              <a:rPr lang="en-US" dirty="0"/>
              <a:t>2.2 billion data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600 </a:t>
            </a:r>
            <a:r>
              <a:rPr lang="en-US" dirty="0"/>
              <a:t>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508497" y="6057299"/>
            <a:ext cx="1994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NASA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898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Data from COWI A/S and the Army Research Office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7" grpId="0" animBg="1"/>
      <p:bldP spid="8" grpId="0" animBg="1"/>
      <p:bldP spid="30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73424"/>
              </p:ext>
            </p:extLst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18.5h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16m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123m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338m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4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253840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18.5h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16m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123m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338m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239m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1m 30s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10m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17m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19m</a:t>
                      </a:r>
                      <a:r>
                        <a:rPr lang="en-US" baseline="0" dirty="0" smtClean="0">
                          <a:solidFill>
                            <a:srgbClr val="595959"/>
                          </a:solidFill>
                        </a:rPr>
                        <a:t> 30s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229m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169m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4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 (DEM)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data is just a point cloud</a:t>
            </a:r>
          </a:p>
          <a:p>
            <a:r>
              <a:rPr lang="en-US" dirty="0" smtClean="0"/>
              <a:t>Create simpler models that are easier to process</a:t>
            </a:r>
          </a:p>
          <a:p>
            <a:r>
              <a:rPr lang="en-US" dirty="0" smtClean="0"/>
              <a:t>Modeled as a </a:t>
            </a:r>
            <a:r>
              <a:rPr lang="en-US" dirty="0" smtClean="0">
                <a:solidFill>
                  <a:srgbClr val="C0504D"/>
                </a:solidFill>
              </a:rPr>
              <a:t>grid DEM</a:t>
            </a:r>
          </a:p>
          <a:p>
            <a:r>
              <a:rPr lang="en-US" dirty="0" smtClean="0"/>
              <a:t>Grid requires </a:t>
            </a:r>
            <a:r>
              <a:rPr lang="en-US" dirty="0" smtClean="0">
                <a:solidFill>
                  <a:srgbClr val="C0504D"/>
                </a:solidFill>
              </a:rPr>
              <a:t>interpolation</a:t>
            </a:r>
            <a:r>
              <a:rPr lang="en-US" dirty="0" smtClean="0"/>
              <a:t> at grid points</a:t>
            </a:r>
          </a:p>
          <a:p>
            <a:r>
              <a:rPr lang="en-US" dirty="0" smtClean="0"/>
              <a:t>Used in many GIS applications</a:t>
            </a:r>
          </a:p>
          <a:p>
            <a:pPr lvl="1"/>
            <a:r>
              <a:rPr lang="en-US" dirty="0" smtClean="0"/>
              <a:t>Hydrology, contouring, noise computations, line-of sight, city planning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607347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18.5h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16m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123m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338m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239m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2m 40s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21m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36m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1m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10s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10m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17m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1m 30s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11m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19m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7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Quality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Afghanistan</a:t>
            </a:r>
          </a:p>
          <a:p>
            <a:pPr algn="ctr"/>
            <a:r>
              <a:rPr lang="en-US" dirty="0" smtClean="0"/>
              <a:t>all ground points</a:t>
            </a:r>
            <a:endParaRPr lang="en-US" dirty="0"/>
          </a:p>
        </p:txBody>
      </p:sp>
      <p:pic>
        <p:nvPicPr>
          <p:cNvPr id="7" name="Content Placeholder 6" descr="a2-all-contour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139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Afghanistan</a:t>
            </a:r>
          </a:p>
          <a:p>
            <a:pPr algn="ctr"/>
            <a:r>
              <a:rPr lang="da-DK" dirty="0" err="1" smtClean="0"/>
              <a:t>sparse</a:t>
            </a:r>
            <a:r>
              <a:rPr lang="en-US" dirty="0" smtClean="0"/>
              <a:t> ground points</a:t>
            </a:r>
            <a:endParaRPr lang="en-US" dirty="0"/>
          </a:p>
        </p:txBody>
      </p:sp>
      <p:pic>
        <p:nvPicPr>
          <p:cNvPr id="8" name="Content Placeholder 7" descr="a2-contour-16th-3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39343" y="6374241"/>
            <a:ext cx="136923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35998" y="6670422"/>
            <a:ext cx="136923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12925" y="6170552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12925" y="6488668"/>
            <a:ext cx="216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Linear Interpolation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3D Natural Neighbor 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0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Natural Neighbor Interpolation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if we have spatial-temporal data?</a:t>
            </a:r>
          </a:p>
          <a:p>
            <a:pPr lvl="1"/>
            <a:r>
              <a:rPr lang="en-US" dirty="0" smtClean="0"/>
              <a:t>Planes scan same region different years</a:t>
            </a:r>
          </a:p>
          <a:p>
            <a:r>
              <a:rPr lang="en-US" dirty="0" smtClean="0"/>
              <a:t>Extend previous algorithm</a:t>
            </a:r>
            <a:endParaRPr lang="en-US" dirty="0"/>
          </a:p>
        </p:txBody>
      </p:sp>
      <p:pic>
        <p:nvPicPr>
          <p:cNvPr id="12" name="Content Placeholder 11" descr="NH9908p_anim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75023" y="6041382"/>
            <a:ext cx="5468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http://skagit.meas.ncsu.edu/~helena/grasswork/NH9908p_anim.gif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335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pic>
        <p:nvPicPr>
          <p:cNvPr id="10" name="Content Placeholder 9" descr="normal_voronoi_knauss_oester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7759" y="62335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/>
              <a:t>http://</a:t>
            </a:r>
            <a:r>
              <a:rPr lang="nl-NL" sz="1200" dirty="0" err="1"/>
              <a:t>www.qhull.org</a:t>
            </a:r>
            <a:r>
              <a:rPr lang="nl-NL" sz="1200" dirty="0"/>
              <a:t>/html/</a:t>
            </a:r>
            <a:r>
              <a:rPr lang="nl-NL" sz="1200" dirty="0" err="1"/>
              <a:t>normal_voronoi_knauss_oesterle.jpg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824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pic>
        <p:nvPicPr>
          <p:cNvPr id="6" name="Content Placeholder 5" descr="voronoi3db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37" b="-20237"/>
          <a:stretch>
            <a:fillRect/>
          </a:stretch>
        </p:blipFill>
        <p:spPr>
          <a:xfrm>
            <a:off x="433683" y="1318002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As before – A </a:t>
            </a:r>
            <a:r>
              <a:rPr lang="en-US" dirty="0" err="1" smtClean="0"/>
              <a:t>Voronoi</a:t>
            </a:r>
            <a:r>
              <a:rPr lang="en-US" dirty="0" smtClean="0"/>
              <a:t> cell </a:t>
            </a:r>
            <a:r>
              <a:rPr lang="en-US" dirty="0" err="1" smtClean="0"/>
              <a:t>Vor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) is the region in space for which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is the near neighbor from the set of input points </a:t>
            </a:r>
            <a:r>
              <a:rPr lang="en-US" i="1" dirty="0" smtClean="0"/>
              <a:t>S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711990"/>
              </p:ext>
            </p:extLst>
          </p:nvPr>
        </p:nvGraphicFramePr>
        <p:xfrm>
          <a:off x="4580994" y="4151545"/>
          <a:ext cx="43783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56" name="Equation" r:id="rId4" imgW="2349500" imgH="279400" progId="Equation.3">
                  <p:embed/>
                </p:oleObj>
              </mc:Choice>
              <mc:Fallback>
                <p:oleObj name="Equation" r:id="rId4" imgW="2349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80994" y="4151545"/>
                        <a:ext cx="4378325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39954" y="57070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/>
              <a:t>http://</a:t>
            </a:r>
            <a:r>
              <a:rPr lang="pl-PL" sz="1200" dirty="0" err="1"/>
              <a:t>www.wblut.com</a:t>
            </a:r>
            <a:r>
              <a:rPr lang="pl-PL" sz="1200" dirty="0"/>
              <a:t>/blog/</a:t>
            </a:r>
            <a:r>
              <a:rPr lang="pl-PL" sz="1200" dirty="0" err="1"/>
              <a:t>wp-content</a:t>
            </a:r>
            <a:r>
              <a:rPr lang="pl-PL" sz="1200" dirty="0"/>
              <a:t>/2009/04/voronoi3db2.jpg</a:t>
            </a:r>
            <a:endParaRPr lang="ro-RO" sz="1200" dirty="0"/>
          </a:p>
        </p:txBody>
      </p:sp>
    </p:spTree>
    <p:extLst>
      <p:ext uri="{BB962C8B-B14F-4D97-AF65-F5344CB8AC3E}">
        <p14:creationId xmlns:p14="http://schemas.microsoft.com/office/powerpoint/2010/main" val="227221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72" y="1434939"/>
            <a:ext cx="5476738" cy="4357512"/>
          </a:xfrm>
        </p:spPr>
      </p:pic>
      <p:pic>
        <p:nvPicPr>
          <p:cNvPr id="9" name="Picture 8" descr="poi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22" y="1848065"/>
            <a:ext cx="3822700" cy="361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Discretized 3D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Can discretize 3D space into voxels</a:t>
            </a:r>
          </a:p>
          <a:p>
            <a:pPr lvl="1"/>
            <a:r>
              <a:rPr lang="en-US" dirty="0" smtClean="0"/>
              <a:t>Cubes of space</a:t>
            </a:r>
          </a:p>
          <a:p>
            <a:pPr lvl="1"/>
            <a:r>
              <a:rPr lang="en-US" dirty="0" smtClean="0"/>
              <a:t>Sample from center of each voxel</a:t>
            </a:r>
          </a:p>
          <a:p>
            <a:r>
              <a:rPr lang="en-US" dirty="0" smtClean="0"/>
              <a:t>Taking lower envelope would require projecting 4D objects onto 3D </a:t>
            </a:r>
            <a:r>
              <a:rPr lang="en-US" dirty="0" err="1" smtClean="0"/>
              <a:t>hyperplane</a:t>
            </a:r>
            <a:endParaRPr lang="en-US" dirty="0" smtClean="0"/>
          </a:p>
          <a:p>
            <a:pPr lvl="1"/>
            <a:r>
              <a:rPr lang="en-US" dirty="0" smtClean="0"/>
              <a:t>GPU can’t do this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0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Already discretized, so let’s set time constant</a:t>
            </a:r>
          </a:p>
          <a:p>
            <a:r>
              <a:rPr lang="en-US" dirty="0" smtClean="0"/>
              <a:t>Calculate each time slice separately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46</a:t>
            </a:fld>
            <a:endParaRPr lang="en-US"/>
          </a:p>
        </p:txBody>
      </p:sp>
      <p:pic>
        <p:nvPicPr>
          <p:cNvPr id="6" name="Content Placeholder 5" descr="3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997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pic>
        <p:nvPicPr>
          <p:cNvPr id="6" name="Content Placeholder 5" descr="voronoi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r="14502"/>
          <a:stretch>
            <a:fillRect/>
          </a:stretch>
        </p:blipFill>
        <p:spPr/>
      </p:pic>
      <p:pic>
        <p:nvPicPr>
          <p:cNvPr id="7" name="Content Placeholder 6" descr="out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6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yperboloid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6129"/>
            <a:ext cx="9144000" cy="256768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Lower Envelope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is constant so lower envelope changes: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030107"/>
              </p:ext>
            </p:extLst>
          </p:nvPr>
        </p:nvGraphicFramePr>
        <p:xfrm>
          <a:off x="1278880" y="2800053"/>
          <a:ext cx="6891137" cy="70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12" name="Equation" r:id="rId4" imgW="2984500" imgH="304800" progId="Equation.3">
                  <p:embed/>
                </p:oleObj>
              </mc:Choice>
              <mc:Fallback>
                <p:oleObj name="Equation" r:id="rId4" imgW="2984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8880" y="2800053"/>
                        <a:ext cx="6891137" cy="703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095242"/>
              </p:ext>
            </p:extLst>
          </p:nvPr>
        </p:nvGraphicFramePr>
        <p:xfrm>
          <a:off x="1126308" y="2787650"/>
          <a:ext cx="700722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13" name="Equation" r:id="rId6" imgW="3035300" imgH="304800" progId="Equation.3">
                  <p:embed/>
                </p:oleObj>
              </mc:Choice>
              <mc:Fallback>
                <p:oleObj name="Equation" r:id="rId6" imgW="30353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26308" y="2787650"/>
                        <a:ext cx="7007225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774833"/>
              </p:ext>
            </p:extLst>
          </p:nvPr>
        </p:nvGraphicFramePr>
        <p:xfrm>
          <a:off x="1113076" y="2799841"/>
          <a:ext cx="6186487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14" name="Equation" r:id="rId8" imgW="2679700" imgH="304800" progId="Equation.3">
                  <p:embed/>
                </p:oleObj>
              </mc:Choice>
              <mc:Fallback>
                <p:oleObj name="Equation" r:id="rId8" imgW="26797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3076" y="2799841"/>
                        <a:ext cx="6186487" cy="703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562716"/>
              </p:ext>
            </p:extLst>
          </p:nvPr>
        </p:nvGraphicFramePr>
        <p:xfrm>
          <a:off x="6140405" y="6179088"/>
          <a:ext cx="99695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15" name="Equation" r:id="rId10" imgW="431800" imgH="228600" progId="Equation.3">
                  <p:embed/>
                </p:oleObj>
              </mc:Choice>
              <mc:Fallback>
                <p:oleObj name="Equation" r:id="rId10" imgW="431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40405" y="6179088"/>
                        <a:ext cx="996950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557181"/>
              </p:ext>
            </p:extLst>
          </p:nvPr>
        </p:nvGraphicFramePr>
        <p:xfrm>
          <a:off x="2047849" y="6108081"/>
          <a:ext cx="99695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16" name="Equation" r:id="rId12" imgW="431800" imgH="228600" progId="Equation.3">
                  <p:embed/>
                </p:oleObj>
              </mc:Choice>
              <mc:Fallback>
                <p:oleObj name="Equation" r:id="rId12" imgW="431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47849" y="6108081"/>
                        <a:ext cx="996950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383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5567" y="1812727"/>
            <a:ext cx="8867180" cy="4857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Triangular Irregular Network (TIN)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</a:t>
            </a:fld>
            <a:endParaRPr lang="en-US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243709" y="3291707"/>
            <a:ext cx="77019" cy="880690"/>
          </a:xfrm>
          <a:prstGeom prst="line">
            <a:avLst/>
          </a:prstGeom>
          <a:noFill/>
          <a:ln w="25400">
            <a:solidFill>
              <a:srgbClr val="2E30F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743772" y="3261569"/>
            <a:ext cx="244451" cy="1030263"/>
            <a:chOff x="0" y="0"/>
            <a:chExt cx="218" cy="922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07" y="0"/>
              <a:ext cx="11" cy="709"/>
            </a:xfrm>
            <a:prstGeom prst="line">
              <a:avLst/>
            </a:prstGeom>
            <a:noFill/>
            <a:ln w="25400">
              <a:solidFill>
                <a:srgbClr val="2E30FF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0" y="437"/>
              <a:ext cx="26" cy="485"/>
            </a:xfrm>
            <a:prstGeom prst="line">
              <a:avLst/>
            </a:prstGeom>
            <a:noFill/>
            <a:ln w="25400">
              <a:solidFill>
                <a:srgbClr val="2E30FF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" name="Freeform 6"/>
          <p:cNvSpPr>
            <a:spLocks/>
          </p:cNvSpPr>
          <p:nvPr/>
        </p:nvSpPr>
        <p:spPr bwMode="auto">
          <a:xfrm>
            <a:off x="3241477" y="3259336"/>
            <a:ext cx="741164" cy="491133"/>
          </a:xfrm>
          <a:custGeom>
            <a:avLst/>
            <a:gdLst/>
            <a:ahLst/>
            <a:cxnLst>
              <a:cxn ang="0">
                <a:pos x="0" y="1571"/>
              </a:cxn>
              <a:cxn ang="0">
                <a:pos x="21600" y="0"/>
              </a:cxn>
              <a:cxn ang="0">
                <a:pos x="14573" y="21600"/>
              </a:cxn>
              <a:cxn ang="0">
                <a:pos x="0" y="1571"/>
              </a:cxn>
            </a:cxnLst>
            <a:rect l="0" t="0" r="r" b="b"/>
            <a:pathLst>
              <a:path w="21600" h="21600">
                <a:moveTo>
                  <a:pt x="0" y="1571"/>
                </a:moveTo>
                <a:lnTo>
                  <a:pt x="21600" y="0"/>
                </a:lnTo>
                <a:lnTo>
                  <a:pt x="14573" y="21600"/>
                </a:lnTo>
                <a:lnTo>
                  <a:pt x="0" y="1571"/>
                </a:lnTo>
              </a:path>
            </a:pathLst>
          </a:custGeom>
          <a:solidFill>
            <a:srgbClr val="BAB9B7"/>
          </a:solidFill>
          <a:ln w="12700" cap="flat">
            <a:solidFill>
              <a:srgbClr val="44422C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622299" dir="5999999" algn="ctr" rotWithShape="0">
              <a:schemeClr val="bg2">
                <a:alpha val="59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4496" y="1809378"/>
            <a:ext cx="8885039" cy="4863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1393032" y="2527102"/>
            <a:ext cx="1779240" cy="752326"/>
            <a:chOff x="0" y="0"/>
            <a:chExt cx="1594" cy="674"/>
          </a:xfrm>
        </p:grpSpPr>
        <p:sp>
          <p:nvSpPr>
            <p:cNvPr id="12" name="Line 13"/>
            <p:cNvSpPr>
              <a:spLocks noChangeShapeType="1"/>
            </p:cNvSpPr>
            <p:nvPr/>
          </p:nvSpPr>
          <p:spPr bwMode="auto">
            <a:xfrm rot="10800000">
              <a:off x="880" y="130"/>
              <a:ext cx="714" cy="544"/>
            </a:xfrm>
            <a:prstGeom prst="line">
              <a:avLst/>
            </a:prstGeom>
            <a:noFill/>
            <a:ln w="25400">
              <a:solidFill>
                <a:srgbClr val="F12217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864" cy="2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2018110" y="3357562"/>
            <a:ext cx="1250156" cy="791394"/>
            <a:chOff x="0" y="0"/>
            <a:chExt cx="1120" cy="709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28" cy="1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" name="Line 9"/>
            <p:cNvSpPr>
              <a:spLocks noChangeShapeType="1"/>
            </p:cNvSpPr>
            <p:nvPr/>
          </p:nvSpPr>
          <p:spPr bwMode="auto">
            <a:xfrm rot="10800000">
              <a:off x="133" y="74"/>
              <a:ext cx="987" cy="635"/>
            </a:xfrm>
            <a:prstGeom prst="line">
              <a:avLst/>
            </a:prstGeom>
            <a:noFill/>
            <a:ln w="25400">
              <a:solidFill>
                <a:srgbClr val="F12217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7" name="Slide Number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2D2EE5-3F57-4B4F-B6BF-EF7B97CADF26}" type="slidenum">
              <a:rPr lang="en-US" smtClean="0"/>
              <a:pPr/>
              <a:t>4</a:t>
            </a:fld>
            <a:r>
              <a:rPr lang="en-US" smtClean="0"/>
              <a:t>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136600"/>
            <a:ext cx="8229600" cy="1143000"/>
          </a:xfrm>
        </p:spPr>
        <p:txBody>
          <a:bodyPr/>
          <a:lstStyle/>
          <a:p>
            <a:r>
              <a:rPr lang="en-US" dirty="0" smtClean="0"/>
              <a:t>New Lower Envelope</a:t>
            </a:r>
            <a:endParaRPr lang="en-US" dirty="0"/>
          </a:p>
        </p:txBody>
      </p:sp>
      <p:pic>
        <p:nvPicPr>
          <p:cNvPr id="6" name="Content Placeholder 5" descr="4-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r="8404"/>
          <a:stretch>
            <a:fillRect/>
          </a:stretch>
        </p:blipFill>
        <p:spPr>
          <a:xfrm>
            <a:off x="1394925" y="786190"/>
            <a:ext cx="7861029" cy="43232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49</a:t>
            </a:fld>
            <a:endParaRPr lang="en-US"/>
          </a:p>
        </p:txBody>
      </p:sp>
      <p:pic>
        <p:nvPicPr>
          <p:cNvPr id="8" name="Content Placeholder 4" descr="4-2-un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2378794" y="2271361"/>
            <a:ext cx="8141992" cy="44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9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Lower Envelope – Continuous in Time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50</a:t>
            </a:fld>
            <a:endParaRPr lang="en-US"/>
          </a:p>
        </p:txBody>
      </p:sp>
      <p:pic>
        <p:nvPicPr>
          <p:cNvPr id="10" name="vor1.2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625600"/>
            <a:ext cx="4038600" cy="4475163"/>
          </a:xfrm>
        </p:spPr>
      </p:pic>
      <p:pic>
        <p:nvPicPr>
          <p:cNvPr id="13" name="vor2.2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471738"/>
            <a:ext cx="4038600" cy="2782887"/>
          </a:xfrm>
        </p:spPr>
      </p:pic>
    </p:spTree>
    <p:extLst>
      <p:ext uri="{BB962C8B-B14F-4D97-AF65-F5344CB8AC3E}">
        <p14:creationId xmlns:p14="http://schemas.microsoft.com/office/powerpoint/2010/main" val="178849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out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068" b="-62068"/>
          <a:stretch>
            <a:fillRect/>
          </a:stretch>
        </p:blipFill>
        <p:spPr>
          <a:xfrm>
            <a:off x="4070927" y="826655"/>
            <a:ext cx="5223164" cy="5853476"/>
          </a:xfrm>
        </p:spPr>
      </p:pic>
      <p:pic>
        <p:nvPicPr>
          <p:cNvPr id="8" name="Content Placeholder 7" descr="out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80818" y="1588654"/>
            <a:ext cx="4038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Lower Envelope – Discretized in Time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38" y="1824182"/>
            <a:ext cx="5803513" cy="43526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Lower Envelope – Discretized in Time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52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4" y="1926188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323576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Truncated Polygonal Hyperboloids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53</a:t>
            </a:fld>
            <a:endParaRPr lang="en-US"/>
          </a:p>
        </p:txBody>
      </p:sp>
      <p:pic>
        <p:nvPicPr>
          <p:cNvPr id="4" name="Content Placeholder 3" descr="polyhyperboloid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44" b="-22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248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Cylindrical Region of Influence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54</a:t>
            </a:fld>
            <a:endParaRPr lang="en-US"/>
          </a:p>
        </p:txBody>
      </p:sp>
      <p:pic>
        <p:nvPicPr>
          <p:cNvPr id="9" name="Picture 8" descr="cylin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18" y="1269999"/>
            <a:ext cx="4583546" cy="52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5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Natural Neighbor Interpolation on the GPU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755" y="1237673"/>
            <a:ext cx="6081055" cy="4846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pic>
        <p:nvPicPr>
          <p:cNvPr id="9" name="Content Placeholder 8" descr="points+query.pdf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37" b="-1073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Largely the same: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190754"/>
              </p:ext>
            </p:extLst>
          </p:nvPr>
        </p:nvGraphicFramePr>
        <p:xfrm>
          <a:off x="5690597" y="2405847"/>
          <a:ext cx="2258685" cy="72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41" name="Equation" r:id="rId5" imgW="1231900" imgH="393700" progId="Equation.3">
                  <p:embed/>
                </p:oleObj>
              </mc:Choice>
              <mc:Fallback>
                <p:oleObj name="Equation" r:id="rId5" imgW="1231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0597" y="2405847"/>
                        <a:ext cx="2258685" cy="721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497578"/>
              </p:ext>
            </p:extLst>
          </p:nvPr>
        </p:nvGraphicFramePr>
        <p:xfrm>
          <a:off x="4894025" y="3362704"/>
          <a:ext cx="3692525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42" name="Equation" r:id="rId7" imgW="2374900" imgH="393700" progId="Equation.3">
                  <p:embed/>
                </p:oleObj>
              </mc:Choice>
              <mc:Fallback>
                <p:oleObj name="Equation" r:id="rId7" imgW="2374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94025" y="3362704"/>
                        <a:ext cx="3692525" cy="61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508840"/>
              </p:ext>
            </p:extLst>
          </p:nvPr>
        </p:nvGraphicFramePr>
        <p:xfrm>
          <a:off x="5551896" y="4171494"/>
          <a:ext cx="33543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43" name="Equation" r:id="rId9" imgW="2082800" imgH="457200" progId="Equation.3">
                  <p:embed/>
                </p:oleObj>
              </mc:Choice>
              <mc:Fallback>
                <p:oleObj name="Equation" r:id="rId9" imgW="2082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51896" y="4171494"/>
                        <a:ext cx="3354388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997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 descr="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9" y="1481538"/>
            <a:ext cx="5908818" cy="4431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941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9" y="1481538"/>
            <a:ext cx="5908818" cy="443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434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 Construction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1384735"/>
            <a:ext cx="4808007" cy="51358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Must interpolate value at each grid point</a:t>
            </a:r>
          </a:p>
          <a:p>
            <a:r>
              <a:rPr lang="en-US" dirty="0" smtClean="0"/>
              <a:t>Linear interpolation based on Delaunay triangulation [</a:t>
            </a:r>
            <a:r>
              <a:rPr lang="en-US" dirty="0" err="1" smtClean="0"/>
              <a:t>Agarwal</a:t>
            </a:r>
            <a:r>
              <a:rPr lang="en-US" dirty="0" smtClean="0"/>
              <a:t> et al. 2005]</a:t>
            </a:r>
          </a:p>
          <a:p>
            <a:pPr lvl="1"/>
            <a:r>
              <a:rPr lang="en-US" dirty="0" smtClean="0"/>
              <a:t>Simple but not smooth</a:t>
            </a:r>
          </a:p>
          <a:p>
            <a:pPr lvl="1"/>
            <a:r>
              <a:rPr lang="en-US" dirty="0" smtClean="0"/>
              <a:t>Relatively fast</a:t>
            </a:r>
          </a:p>
          <a:p>
            <a:r>
              <a:rPr lang="en-US" dirty="0" smtClean="0"/>
              <a:t>Regularized spline with tension (RST) [</a:t>
            </a:r>
            <a:r>
              <a:rPr lang="de-DE" dirty="0" err="1" smtClean="0"/>
              <a:t>Mitasova</a:t>
            </a:r>
            <a:r>
              <a:rPr lang="de-DE" dirty="0" smtClean="0"/>
              <a:t> </a:t>
            </a:r>
            <a:r>
              <a:rPr lang="en-US" dirty="0" smtClean="0"/>
              <a:t>et al. 1993]</a:t>
            </a:r>
          </a:p>
          <a:p>
            <a:pPr lvl="1"/>
            <a:r>
              <a:rPr lang="en-US" dirty="0" smtClean="0"/>
              <a:t>Uses high-order polynomials</a:t>
            </a:r>
          </a:p>
          <a:p>
            <a:pPr lvl="1"/>
            <a:r>
              <a:rPr lang="en-US" dirty="0" smtClean="0"/>
              <a:t>Better with sparse data</a:t>
            </a:r>
          </a:p>
          <a:p>
            <a:pPr lvl="1"/>
            <a:r>
              <a:rPr lang="en-US" dirty="0" smtClean="0"/>
              <a:t>Slow</a:t>
            </a:r>
          </a:p>
        </p:txBody>
      </p:sp>
      <p:pic>
        <p:nvPicPr>
          <p:cNvPr id="11" name="Content Placeholder 10" descr="2000px-Delaunay_Triangulation_(100_Points).svg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4897672" y="1588860"/>
            <a:ext cx="4038600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38" y="1750181"/>
            <a:ext cx="4176486" cy="41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6" cy="443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488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6" cy="4431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745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5" cy="4431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407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5" cy="4431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179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4" cy="4431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014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4" cy="44316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7093" y="6055500"/>
            <a:ext cx="656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h(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dirty="0" smtClean="0"/>
              <a:t>) = (10/40)h(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/>
              <a:t>) + (10/40)h(</a:t>
            </a:r>
            <a:r>
              <a:rPr lang="en-US" i="1" dirty="0" smtClean="0">
                <a:solidFill>
                  <a:srgbClr val="6CF426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solidFill>
                  <a:srgbClr val="6CF426"/>
                </a:solidFill>
                <a:latin typeface="Times New Roman"/>
                <a:cs typeface="Times New Roman"/>
              </a:rPr>
              <a:t>2</a:t>
            </a:r>
            <a:r>
              <a:rPr lang="en-US" dirty="0" smtClean="0"/>
              <a:t>) +(10/40)h(</a:t>
            </a:r>
            <a:r>
              <a:rPr lang="en-US" i="1" dirty="0" smtClean="0">
                <a:solidFill>
                  <a:srgbClr val="E03DFB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solidFill>
                  <a:srgbClr val="E03DFB"/>
                </a:solidFill>
                <a:latin typeface="Times New Roman"/>
                <a:cs typeface="Times New Roman"/>
              </a:rPr>
              <a:t>3</a:t>
            </a:r>
            <a:r>
              <a:rPr lang="en-US" dirty="0" smtClean="0"/>
              <a:t>) +</a:t>
            </a:r>
            <a:r>
              <a:rPr lang="en-US" dirty="0"/>
              <a:t>(10/40)h(</a:t>
            </a:r>
            <a:r>
              <a:rPr lang="en-US" i="1" dirty="0" smtClean="0">
                <a:solidFill>
                  <a:srgbClr val="E97427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solidFill>
                  <a:srgbClr val="E97427"/>
                </a:solidFill>
                <a:latin typeface="Times New Roman"/>
                <a:cs typeface="Times New Roman"/>
              </a:rPr>
              <a:t>4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9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Batching </a:t>
            </a:r>
            <a:r>
              <a:rPr lang="en-US" dirty="0" smtClean="0">
                <a:latin typeface="Times New Roman"/>
                <a:cs typeface="Times New Roman"/>
              </a:rPr>
              <a:t>N x N</a:t>
            </a:r>
            <a:r>
              <a:rPr lang="en-US" dirty="0" smtClean="0"/>
              <a:t> Grids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Within each time slice use same bitwise method</a:t>
            </a:r>
          </a:p>
          <a:p>
            <a:r>
              <a:rPr lang="en-US" dirty="0" smtClean="0"/>
              <a:t>Because radius is limited, we can again do entire grid at once</a:t>
            </a:r>
          </a:p>
          <a:p>
            <a:r>
              <a:rPr lang="en-US" dirty="0" smtClean="0"/>
              <a:t>Handle each time slice separately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3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</a:t>
            </a:r>
            <a:r>
              <a:rPr lang="en-US" dirty="0" smtClean="0">
                <a:latin typeface="Times New Roman"/>
                <a:cs typeface="Times New Roman"/>
              </a:rPr>
              <a:t>N x N</a:t>
            </a:r>
            <a:r>
              <a:rPr lang="en-US" dirty="0" smtClean="0"/>
              <a:t> Grid at 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latin typeface="Times New Roman"/>
                <a:cs typeface="Times New Roman"/>
              </a:rPr>
              <a:t>o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063070495"/>
              </p:ext>
            </p:extLst>
          </p:nvPr>
        </p:nvGraphicFramePr>
        <p:xfrm>
          <a:off x="3064729" y="1408063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rved Left Arrow 10"/>
          <p:cNvSpPr/>
          <p:nvPr/>
        </p:nvSpPr>
        <p:spPr>
          <a:xfrm flipH="1" flipV="1">
            <a:off x="2711687" y="1940013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142" y="2845497"/>
            <a:ext cx="2059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Loop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over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endParaRPr lang="en-US" sz="2400" i="1" dirty="0" smtClean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solidFill>
                  <a:schemeClr val="tx2"/>
                </a:solidFill>
                <a:cs typeface="Times New Roman"/>
              </a:rPr>
              <a:t>for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400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400" i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sz="2400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616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Handling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 x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 x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dirty="0" smtClean="0"/>
              <a:t> Grids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4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</a:t>
            </a:r>
            <a:r>
              <a:rPr lang="en-US" dirty="0" smtClean="0">
                <a:latin typeface="Times New Roman"/>
                <a:cs typeface="Times New Roman"/>
              </a:rPr>
              <a:t>N x N x N</a:t>
            </a:r>
            <a:r>
              <a:rPr lang="en-US" dirty="0" smtClean="0"/>
              <a:t> Grid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207" y="6391624"/>
            <a:ext cx="2133600" cy="365125"/>
          </a:xfrm>
        </p:spPr>
        <p:txBody>
          <a:bodyPr/>
          <a:lstStyle/>
          <a:p>
            <a:fld id="{03364D27-41E9-DD4D-9FB8-F0FCDA801493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56870965"/>
              </p:ext>
            </p:extLst>
          </p:nvPr>
        </p:nvGraphicFramePr>
        <p:xfrm>
          <a:off x="1629481" y="124344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rved Left Arrow 6"/>
          <p:cNvSpPr/>
          <p:nvPr/>
        </p:nvSpPr>
        <p:spPr>
          <a:xfrm flipH="1" flipV="1">
            <a:off x="1276439" y="1775398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75606"/>
            <a:ext cx="159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739161148"/>
              </p:ext>
            </p:extLst>
          </p:nvPr>
        </p:nvGraphicFramePr>
        <p:xfrm>
          <a:off x="5909249" y="113716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Curved Left Arrow 12"/>
          <p:cNvSpPr/>
          <p:nvPr/>
        </p:nvSpPr>
        <p:spPr>
          <a:xfrm flipH="1" flipV="1">
            <a:off x="5556207" y="1669117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9768" y="1469325"/>
            <a:ext cx="159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4613" y="332758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…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433098" y="3468684"/>
            <a:ext cx="917193" cy="223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22627" y="6349456"/>
            <a:ext cx="253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Interpolate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{t</a:t>
            </a:r>
            <a:r>
              <a:rPr lang="en-US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4154" y="6348998"/>
            <a:ext cx="253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Interpolate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{t</a:t>
            </a:r>
            <a:r>
              <a:rPr lang="en-US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290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Neighbor Interpolation (NNI)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434" y="1600200"/>
            <a:ext cx="4314366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Voronoi</a:t>
            </a:r>
            <a:r>
              <a:rPr lang="en-US" dirty="0" smtClean="0"/>
              <a:t> diagram based</a:t>
            </a:r>
          </a:p>
          <a:p>
            <a:r>
              <a:rPr lang="en-US" dirty="0" smtClean="0"/>
              <a:t>Has been used but too slow</a:t>
            </a:r>
          </a:p>
          <a:p>
            <a:r>
              <a:rPr lang="en-US" dirty="0" smtClean="0"/>
              <a:t>Take advantage of general purpose graphics processing unit (GPGPU)</a:t>
            </a:r>
            <a:endParaRPr lang="en-US" dirty="0"/>
          </a:p>
        </p:txBody>
      </p:sp>
      <p:pic>
        <p:nvPicPr>
          <p:cNvPr id="6" name="Content Placeholder 5" descr="a2-contour-16th-3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55" b="-7455"/>
          <a:stretch>
            <a:fillRect/>
          </a:stretch>
        </p:blipFill>
        <p:spPr>
          <a:xfrm>
            <a:off x="4625521" y="1214632"/>
            <a:ext cx="4038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864022" y="5787140"/>
            <a:ext cx="136923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60677" y="6083321"/>
            <a:ext cx="136923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37604" y="5583451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37604" y="5901567"/>
            <a:ext cx="216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Linear Interpolation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</a:t>
            </a:r>
            <a:r>
              <a:rPr lang="en-US" dirty="0" smtClean="0">
                <a:latin typeface="Times New Roman"/>
                <a:cs typeface="Times New Roman"/>
              </a:rPr>
              <a:t>N x N x N</a:t>
            </a:r>
            <a:r>
              <a:rPr lang="en-US" dirty="0" smtClean="0"/>
              <a:t> Grids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46243" y="6161323"/>
            <a:ext cx="177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GPUVoronoi</a:t>
            </a:r>
            <a:r>
              <a:rPr lang="en-US" dirty="0" smtClean="0"/>
              <a:t>(S)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97425" y="6161323"/>
            <a:ext cx="3034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NNI and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14" name="Picture 13" descr="voronoi3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12" y="1688990"/>
            <a:ext cx="3690483" cy="3484639"/>
          </a:xfrm>
          <a:prstGeom prst="rect">
            <a:avLst/>
          </a:prstGeom>
        </p:spPr>
      </p:pic>
      <p:pic>
        <p:nvPicPr>
          <p:cNvPr id="15" name="Picture 14" descr="voronoi3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94" y="1688534"/>
            <a:ext cx="3690483" cy="3484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1" y="1726740"/>
            <a:ext cx="3690483" cy="34317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25" y="1773315"/>
            <a:ext cx="3690483" cy="3431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1" y="1726283"/>
            <a:ext cx="3675807" cy="34317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25" y="1808134"/>
            <a:ext cx="3675807" cy="3431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7" y="1758797"/>
            <a:ext cx="3675807" cy="336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42" y="1840647"/>
            <a:ext cx="3675807" cy="336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5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GPUVoronoi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 Overlap</a:t>
            </a:r>
            <a:endParaRPr lang="en-US" dirty="0"/>
          </a:p>
        </p:txBody>
      </p:sp>
      <p:pic>
        <p:nvPicPr>
          <p:cNvPr id="6" name="Content Placeholder 5" descr="voronoi2-4r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7" name="Content Placeholder 6" descr="voronoi3-5r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r="1444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1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</a:t>
            </a:r>
            <a:r>
              <a:rPr lang="en-US" dirty="0" smtClean="0">
                <a:latin typeface="Times New Roman"/>
                <a:cs typeface="Times New Roman"/>
              </a:rPr>
              <a:t>N x N x N</a:t>
            </a:r>
            <a:r>
              <a:rPr lang="en-US" dirty="0" smtClean="0"/>
              <a:t> Grid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207" y="6391624"/>
            <a:ext cx="2133600" cy="365125"/>
          </a:xfrm>
        </p:spPr>
        <p:txBody>
          <a:bodyPr/>
          <a:lstStyle/>
          <a:p>
            <a:fld id="{03364D27-41E9-DD4D-9FB8-F0FCDA801493}" type="slidenum">
              <a:rPr lang="en-US" smtClean="0"/>
              <a:t>71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05784568"/>
              </p:ext>
            </p:extLst>
          </p:nvPr>
        </p:nvGraphicFramePr>
        <p:xfrm>
          <a:off x="1629481" y="124344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rved Left Arrow 6"/>
          <p:cNvSpPr/>
          <p:nvPr/>
        </p:nvSpPr>
        <p:spPr>
          <a:xfrm flipH="1" flipV="1">
            <a:off x="1276438" y="2833738"/>
            <a:ext cx="623455" cy="157402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633849"/>
            <a:ext cx="159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676073799"/>
              </p:ext>
            </p:extLst>
          </p:nvPr>
        </p:nvGraphicFramePr>
        <p:xfrm>
          <a:off x="5909249" y="113716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Curved Left Arrow 12"/>
          <p:cNvSpPr/>
          <p:nvPr/>
        </p:nvSpPr>
        <p:spPr>
          <a:xfrm flipH="1" flipV="1">
            <a:off x="5556206" y="2798463"/>
            <a:ext cx="623455" cy="150301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7910" y="2457018"/>
            <a:ext cx="159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4613" y="332758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…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433098" y="3468684"/>
            <a:ext cx="917193" cy="223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22627" y="6349456"/>
            <a:ext cx="253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Interpolate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{t</a:t>
            </a:r>
            <a:r>
              <a:rPr lang="en-US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4154" y="6348998"/>
            <a:ext cx="253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Interpolate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{t</a:t>
            </a:r>
            <a:r>
              <a:rPr lang="en-US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448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2" grpId="0">
        <p:bldAsOne/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O(1)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Store each time slice </a:t>
            </a:r>
            <a:r>
              <a:rPr lang="en-US" i="1" dirty="0" smtClean="0"/>
              <a:t>of data</a:t>
            </a:r>
            <a:r>
              <a:rPr lang="en-US" dirty="0" smtClean="0"/>
              <a:t> in depth buffer </a:t>
            </a:r>
            <a:r>
              <a:rPr lang="en-US" u="sng" dirty="0" smtClean="0"/>
              <a:t>once</a:t>
            </a:r>
          </a:p>
          <a:p>
            <a:r>
              <a:rPr lang="en-US" dirty="0" smtClean="0"/>
              <a:t>Use CUDA to modify depth buffer for particular time offset</a:t>
            </a:r>
          </a:p>
          <a:p>
            <a:r>
              <a:rPr lang="en-US" dirty="0" smtClean="0"/>
              <a:t>Combine depth buffers and then perform </a:t>
            </a:r>
            <a:r>
              <a:rPr lang="en-US" dirty="0" err="1" smtClean="0"/>
              <a:t>BufferAnalysis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7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0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5" name="Content Placeholder 4" descr="wal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1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5" name="Content Placeholder 4" descr="coas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91" r="-2189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5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849509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527"/>
                <a:gridCol w="1639455"/>
                <a:gridCol w="1431636"/>
                <a:gridCol w="1535546"/>
                <a:gridCol w="14824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Points/Year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Binning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40s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15m 55s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16m 17s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GPUVoronoi</a:t>
                      </a:r>
                      <a:r>
                        <a:rPr lang="en-US" dirty="0" smtClean="0"/>
                        <a:t>(</a:t>
                      </a:r>
                      <a:r>
                        <a:rPr lang="en-US" i="1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18m 28s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4m 58s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2h 7m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33m 18s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 Query Cones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1.128s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ourier"/>
                          <a:cs typeface="Courier"/>
                        </a:rPr>
                        <a:t>BufferAnalysis</a:t>
                      </a:r>
                      <a:endParaRPr lang="en-US" dirty="0">
                        <a:latin typeface="Courier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 36s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11s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</a:t>
                      </a:r>
                      <a:r>
                        <a:rPr lang="en-US" baseline="0" dirty="0" smtClean="0"/>
                        <a:t> 23s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21s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Write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1.63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29m 54s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10m 19s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2h 31m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52m 6s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5778" y="4923090"/>
            <a:ext cx="7581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Experiments were run over random large data sets with only 200  by 200 output grid.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Radius in time was 2 such that each </a:t>
            </a:r>
            <a:r>
              <a:rPr lang="en-US" dirty="0" err="1" smtClean="0"/>
              <a:t>Voronoi</a:t>
            </a:r>
            <a:r>
              <a:rPr lang="en-US" dirty="0" smtClean="0"/>
              <a:t> diagram generally required 50 million or 250 million cones to be drawn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03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071397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527"/>
                <a:gridCol w="1639455"/>
                <a:gridCol w="1431636"/>
                <a:gridCol w="1535546"/>
                <a:gridCol w="14824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Points/Year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Binning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40s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15m 55s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16m 17s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GPUVoronoi</a:t>
                      </a:r>
                      <a:r>
                        <a:rPr lang="en-US" dirty="0" smtClean="0"/>
                        <a:t>(</a:t>
                      </a:r>
                      <a:r>
                        <a:rPr lang="en-US" i="1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18m 28s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4m 58s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2h 7m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33m 18s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 Query Cones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1.128s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ourier"/>
                          <a:cs typeface="Courier"/>
                        </a:rPr>
                        <a:t>BufferAnalysis</a:t>
                      </a:r>
                      <a:endParaRPr lang="en-US" dirty="0">
                        <a:latin typeface="Courier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 36s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11s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</a:t>
                      </a:r>
                      <a:r>
                        <a:rPr lang="en-US" baseline="0" dirty="0" smtClean="0"/>
                        <a:t> 23s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21s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Write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1.63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29m 54s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10m 19s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2h 31m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52m 6s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9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 O(1) algorithm</a:t>
            </a:r>
          </a:p>
          <a:p>
            <a:r>
              <a:rPr lang="en-US" dirty="0" smtClean="0"/>
              <a:t>Optimize binning procedure for time</a:t>
            </a:r>
          </a:p>
          <a:p>
            <a:r>
              <a:rPr lang="en-US" dirty="0" smtClean="0"/>
              <a:t>Analyze space vs. time trade-offs for </a:t>
            </a:r>
            <a:r>
              <a:rPr lang="en-US" i="1" dirty="0" smtClean="0"/>
              <a:t>d</a:t>
            </a:r>
            <a:r>
              <a:rPr lang="en-US" dirty="0" smtClean="0"/>
              <a:t>-dimensional grids (</a:t>
            </a:r>
            <a:r>
              <a:rPr lang="en-US" i="1" dirty="0" err="1" smtClean="0">
                <a:latin typeface="Times New Roman"/>
                <a:cs typeface="Times New Roman"/>
              </a:rPr>
              <a:t>N</a:t>
            </a:r>
            <a:r>
              <a:rPr lang="en-US" i="1" baseline="30000" dirty="0" err="1" smtClean="0">
                <a:latin typeface="Times New Roman"/>
                <a:cs typeface="Times New Roman"/>
              </a:rPr>
              <a:t>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0291" y="1184563"/>
            <a:ext cx="8229600" cy="523471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Build </a:t>
            </a:r>
            <a:r>
              <a:rPr lang="en-US" dirty="0" smtClean="0">
                <a:solidFill>
                  <a:schemeClr val="accent2"/>
                </a:solidFill>
              </a:rPr>
              <a:t>high-quality, large-scale grid</a:t>
            </a:r>
            <a:r>
              <a:rPr lang="en-US" dirty="0" smtClean="0"/>
              <a:t> DEMs with a natural neighbor based interpolation scheme using the </a:t>
            </a:r>
            <a:r>
              <a:rPr lang="en-US" dirty="0" smtClean="0">
                <a:solidFill>
                  <a:srgbClr val="C0504D"/>
                </a:solidFill>
              </a:rPr>
              <a:t>GPU</a:t>
            </a:r>
          </a:p>
          <a:p>
            <a:pPr lvl="1"/>
            <a:r>
              <a:rPr lang="en-US" dirty="0" smtClean="0"/>
              <a:t>Handle gaps in data by introducing the idea of </a:t>
            </a:r>
            <a:r>
              <a:rPr lang="en-US" i="1" dirty="0" smtClean="0">
                <a:solidFill>
                  <a:srgbClr val="C0504D"/>
                </a:solidFill>
              </a:rPr>
              <a:t>region of influence</a:t>
            </a:r>
            <a:endParaRPr lang="en-US" dirty="0" smtClean="0">
              <a:solidFill>
                <a:srgbClr val="C0504D"/>
              </a:solidFill>
            </a:endParaRPr>
          </a:p>
          <a:p>
            <a:pPr lvl="1"/>
            <a:r>
              <a:rPr lang="en-US" dirty="0" smtClean="0"/>
              <a:t>Exploit the fact that we only interpolate at grid points using clever blocking.  Handle 10</a:t>
            </a:r>
            <a:r>
              <a:rPr lang="en-US" baseline="30000" dirty="0" smtClean="0"/>
              <a:t>6</a:t>
            </a:r>
            <a:r>
              <a:rPr lang="en-US" dirty="0" smtClean="0"/>
              <a:t> NNI queries in one pass.  Previous maximum of ~32 [Fan et</a:t>
            </a:r>
            <a:r>
              <a:rPr lang="en-US" dirty="0"/>
              <a:t> </a:t>
            </a:r>
            <a:r>
              <a:rPr lang="en-US" dirty="0" smtClean="0"/>
              <a:t>al. SIAM, 2005]</a:t>
            </a:r>
          </a:p>
          <a:p>
            <a:pPr lvl="1"/>
            <a:r>
              <a:rPr lang="en-US" dirty="0" smtClean="0"/>
              <a:t>Use </a:t>
            </a:r>
            <a:r>
              <a:rPr lang="en-US" dirty="0" smtClean="0">
                <a:solidFill>
                  <a:srgbClr val="C0504D"/>
                </a:solidFill>
              </a:rPr>
              <a:t>CUDA</a:t>
            </a:r>
            <a:r>
              <a:rPr lang="en-US" dirty="0" smtClean="0"/>
              <a:t> to improve performance of our </a:t>
            </a:r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Perform </a:t>
            </a:r>
            <a:r>
              <a:rPr lang="en-US" dirty="0" smtClean="0">
                <a:solidFill>
                  <a:schemeClr val="accent2"/>
                </a:solidFill>
              </a:rPr>
              <a:t>higher dimensional NNI</a:t>
            </a:r>
            <a:r>
              <a:rPr lang="en-US" dirty="0" smtClean="0"/>
              <a:t> on the GPU to construct grid DEMs in time based on spatial-temporal data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6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35361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25820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595959"/>
                </a:solidFill>
              </a:rPr>
              <a:t>a</a:t>
            </a:r>
            <a:r>
              <a:rPr lang="en-US" dirty="0" err="1" smtClean="0">
                <a:solidFill>
                  <a:srgbClr val="595959"/>
                </a:solidFill>
              </a:rPr>
              <a:t>lex.beutel@cs.duke.edu</a:t>
            </a:r>
            <a:endParaRPr lang="en-US" dirty="0" smtClean="0">
              <a:solidFill>
                <a:srgbClr val="595959"/>
              </a:solidFill>
            </a:endParaRPr>
          </a:p>
          <a:p>
            <a:pPr algn="ctr"/>
            <a:r>
              <a:rPr lang="en-US" dirty="0" smtClean="0">
                <a:solidFill>
                  <a:srgbClr val="595959"/>
                </a:solidFill>
              </a:rPr>
              <a:t>http://</a:t>
            </a:r>
            <a:r>
              <a:rPr lang="en-US" dirty="0" err="1" smtClean="0">
                <a:solidFill>
                  <a:srgbClr val="595959"/>
                </a:solidFill>
              </a:rPr>
              <a:t>alexbeutel.com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291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Special thanks to </a:t>
            </a:r>
            <a:r>
              <a:rPr lang="en-US" dirty="0" err="1" smtClean="0">
                <a:solidFill>
                  <a:srgbClr val="595959"/>
                </a:solidFill>
              </a:rPr>
              <a:t>Pankaj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Agarwal</a:t>
            </a:r>
            <a:r>
              <a:rPr lang="en-US" dirty="0" smtClean="0">
                <a:solidFill>
                  <a:srgbClr val="595959"/>
                </a:solidFill>
              </a:rPr>
              <a:t> and Thomas </a:t>
            </a:r>
            <a:r>
              <a:rPr lang="en-US" dirty="0" err="1" smtClean="0">
                <a:solidFill>
                  <a:srgbClr val="595959"/>
                </a:solidFill>
              </a:rPr>
              <a:t>Mølhave</a:t>
            </a:r>
            <a:r>
              <a:rPr lang="en-US" dirty="0" smtClean="0">
                <a:solidFill>
                  <a:srgbClr val="595959"/>
                </a:solidFill>
              </a:rPr>
              <a:t> for all their help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65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Thanks to COWI A/S and the Army Research Office for access to data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444070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017"/>
                <a:gridCol w="1359869"/>
                <a:gridCol w="1416063"/>
                <a:gridCol w="1719505"/>
                <a:gridCol w="144914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Without CUDA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 CUDA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Grid Resolution (m.)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GPUVoronoi</a:t>
                      </a:r>
                      <a:r>
                        <a:rPr lang="en-US" dirty="0" smtClean="0"/>
                        <a:t>(</a:t>
                      </a:r>
                      <a:r>
                        <a:rPr lang="en-US" i="1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30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814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116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 Query Cones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 C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ourier"/>
                          <a:cs typeface="Courier"/>
                        </a:rPr>
                        <a:t>BufferAnalysis</a:t>
                      </a:r>
                      <a:endParaRPr lang="en-US" dirty="0">
                        <a:latin typeface="Courier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Write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7967" y="5721297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3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620378"/>
              </p:ext>
            </p:extLst>
          </p:nvPr>
        </p:nvGraphicFramePr>
        <p:xfrm>
          <a:off x="457200" y="160020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67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558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1030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96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680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1160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91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569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1036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1161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13754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10128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6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9190834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017"/>
                <a:gridCol w="1359869"/>
                <a:gridCol w="1416063"/>
                <a:gridCol w="1719505"/>
                <a:gridCol w="144914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Without CUDA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 CUDA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Grid Resolution (m.)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GPUVoronoi</a:t>
                      </a:r>
                      <a:r>
                        <a:rPr lang="en-US" dirty="0" smtClean="0"/>
                        <a:t>(</a:t>
                      </a:r>
                      <a:r>
                        <a:rPr lang="en-US" i="1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30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 Query Cones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 C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875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135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ourier"/>
                          <a:cs typeface="Courier"/>
                        </a:rPr>
                        <a:t>BufferAnalysis</a:t>
                      </a:r>
                      <a:endParaRPr lang="en-US" dirty="0">
                        <a:latin typeface="Courier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Write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7967" y="5721297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7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NNI for grid DEMs on GPU</a:t>
            </a:r>
          </a:p>
          <a:p>
            <a:pPr lvl="1"/>
            <a:r>
              <a:rPr lang="en-US" dirty="0" smtClean="0"/>
              <a:t>Scalable</a:t>
            </a:r>
          </a:p>
          <a:p>
            <a:pPr lvl="1"/>
            <a:r>
              <a:rPr lang="en-US" dirty="0" smtClean="0"/>
              <a:t>Much faster</a:t>
            </a:r>
          </a:p>
          <a:p>
            <a:r>
              <a:rPr lang="en-US" dirty="0" smtClean="0"/>
              <a:t>Make region of influence more flexible</a:t>
            </a:r>
          </a:p>
          <a:p>
            <a:r>
              <a:rPr lang="en-US" dirty="0" smtClean="0"/>
              <a:t>Extend algorithm to 3D</a:t>
            </a:r>
          </a:p>
          <a:p>
            <a:pPr lvl="1"/>
            <a:r>
              <a:rPr lang="en-US" dirty="0" smtClean="0"/>
              <a:t>Spatial-temporal data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4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Envelope in 3D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8047"/>
          </a:xfrm>
        </p:spPr>
        <p:txBody>
          <a:bodyPr>
            <a:normAutofit/>
          </a:bodyPr>
          <a:lstStyle/>
          <a:p>
            <a:r>
              <a:rPr lang="en-US" dirty="0" smtClean="0"/>
              <a:t>For each point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we define the function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Again lower envelope of </a:t>
            </a:r>
            <a:r>
              <a:rPr lang="en-US" dirty="0" smtClean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,…</a:t>
            </a:r>
            <a:r>
              <a:rPr lang="en-US" i="1" dirty="0" err="1" smtClean="0">
                <a:latin typeface="Times New Roman"/>
                <a:cs typeface="Times New Roman"/>
              </a:rPr>
              <a:t>f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  <a:r>
              <a:rPr lang="en-US" dirty="0" smtClean="0"/>
              <a:t> is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Lower envelope is distance from </a:t>
            </a:r>
            <a:r>
              <a:rPr lang="en-US" i="1" dirty="0" smtClean="0"/>
              <a:t>q</a:t>
            </a:r>
            <a:r>
              <a:rPr lang="en-US" dirty="0" smtClean="0"/>
              <a:t> to is nearest neighbor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067684"/>
              </p:ext>
            </p:extLst>
          </p:nvPr>
        </p:nvGraphicFramePr>
        <p:xfrm>
          <a:off x="3187878" y="4236568"/>
          <a:ext cx="2619456" cy="654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28" name="Equation" r:id="rId3" imgW="1016000" imgH="254000" progId="Equation.3">
                  <p:embed/>
                </p:oleObj>
              </mc:Choice>
              <mc:Fallback>
                <p:oleObj name="Equation" r:id="rId3" imgW="1016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7878" y="4236568"/>
                        <a:ext cx="2619456" cy="654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152370"/>
              </p:ext>
            </p:extLst>
          </p:nvPr>
        </p:nvGraphicFramePr>
        <p:xfrm>
          <a:off x="1137773" y="2423789"/>
          <a:ext cx="6891137" cy="70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29" name="Equation" r:id="rId5" imgW="2984500" imgH="304800" progId="Equation.3">
                  <p:embed/>
                </p:oleObj>
              </mc:Choice>
              <mc:Fallback>
                <p:oleObj name="Equation" r:id="rId5" imgW="2984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7773" y="2423789"/>
                        <a:ext cx="6891137" cy="703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18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Monotype Corsiva"/>
                <a:cs typeface="Monotype Corsiva"/>
              </a:rPr>
              <a:t>F</a:t>
            </a:r>
            <a:r>
              <a:rPr lang="en-US" baseline="-25000" dirty="0" err="1" smtClean="0">
                <a:latin typeface="Times New Roman"/>
                <a:cs typeface="Times New Roman"/>
              </a:rPr>
              <a:t>τ</a:t>
            </a:r>
            <a:r>
              <a:rPr lang="en-US" dirty="0" smtClean="0"/>
              <a:t> – </a:t>
            </a:r>
            <a:r>
              <a:rPr lang="en-US" dirty="0" err="1" smtClean="0"/>
              <a:t>Framebuffer</a:t>
            </a:r>
            <a:r>
              <a:rPr lang="en-US" dirty="0" smtClean="0"/>
              <a:t> </a:t>
            </a:r>
            <a:r>
              <a:rPr lang="en-US" dirty="0">
                <a:cs typeface="Times New Roman"/>
              </a:rPr>
              <a:t>with </a:t>
            </a:r>
            <a:r>
              <a:rPr lang="en-US" dirty="0" err="1">
                <a:cs typeface="Times New Roman"/>
              </a:rPr>
              <a:t>Voronoi</a:t>
            </a:r>
            <a:r>
              <a:rPr lang="en-US" dirty="0">
                <a:cs typeface="Times New Roman"/>
              </a:rPr>
              <a:t> at </a:t>
            </a:r>
            <a:r>
              <a:rPr lang="en-US" dirty="0" smtClean="0"/>
              <a:t>time </a:t>
            </a:r>
            <a:r>
              <a:rPr lang="en-US" dirty="0" err="1" smtClean="0">
                <a:latin typeface="Times New Roman"/>
                <a:cs typeface="Times New Roman"/>
              </a:rPr>
              <a:t>τ</a:t>
            </a:r>
            <a:endParaRPr lang="en-US" dirty="0" smtClean="0"/>
          </a:p>
          <a:p>
            <a:r>
              <a:rPr lang="en-US" dirty="0" err="1" smtClean="0">
                <a:latin typeface="Times New Roman"/>
                <a:cs typeface="Times New Roman"/>
              </a:rPr>
              <a:t>Δ</a:t>
            </a:r>
            <a:r>
              <a:rPr lang="en-US" dirty="0" smtClean="0">
                <a:latin typeface="Times New Roman"/>
                <a:cs typeface="Times New Roman"/>
              </a:rPr>
              <a:t> = 3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0414" y="2963079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3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786855" y="4820883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Interpolate grid for </a:t>
            </a:r>
            <a:r>
              <a:rPr lang="en-US" sz="2400" dirty="0" err="1" smtClean="0">
                <a:latin typeface="Times New Roman"/>
                <a:cs typeface="Times New Roman"/>
              </a:rPr>
              <a:t>τ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= 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50775" y="2949949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  </a:t>
            </a:r>
            <a:r>
              <a:rPr lang="en-US" sz="4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551707" y="2962622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3</a:t>
            </a:r>
            <a:r>
              <a:rPr lang="en-US" sz="4000" baseline="-25000" dirty="0" smtClean="0">
                <a:latin typeface="Times New Roman"/>
                <a:cs typeface="Times New Roman"/>
              </a:rPr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527722" y="2950406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3</a:t>
            </a:r>
            <a:r>
              <a:rPr lang="en-US" sz="4000" baseline="-25000" dirty="0" smtClean="0">
                <a:latin typeface="Times New Roman"/>
                <a:cs typeface="Times New Roman"/>
              </a:rPr>
              <a:t>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86418" y="4772936"/>
            <a:ext cx="540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regenerating is </a:t>
            </a:r>
            <a:r>
              <a:rPr lang="en-US" sz="2400" dirty="0">
                <a:latin typeface="Monotype Corsiva"/>
                <a:cs typeface="Monotype Corsiva"/>
              </a:rPr>
              <a:t>F</a:t>
            </a:r>
            <a:r>
              <a:rPr lang="en-US" sz="2400" baseline="-25000" dirty="0">
                <a:latin typeface="Times New Roman"/>
                <a:cs typeface="Times New Roman"/>
              </a:rPr>
              <a:t>2  </a:t>
            </a:r>
            <a:r>
              <a:rPr lang="en-US" sz="2400" dirty="0">
                <a:latin typeface="Monotype Corsiva"/>
                <a:cs typeface="Monotype Corsiva"/>
              </a:rPr>
              <a:t>F</a:t>
            </a:r>
            <a:r>
              <a:rPr lang="en-US" sz="2400" baseline="-25000" dirty="0">
                <a:latin typeface="Times New Roman"/>
                <a:cs typeface="Times New Roman"/>
              </a:rPr>
              <a:t>3 </a:t>
            </a:r>
            <a:r>
              <a:rPr lang="en-US" sz="2400" dirty="0" smtClean="0"/>
              <a:t> unnecessary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86389" y="4820426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Interpolate grid for </a:t>
            </a:r>
            <a:r>
              <a:rPr lang="en-US" sz="2400" dirty="0" err="1" smtClean="0">
                <a:latin typeface="Times New Roman"/>
                <a:cs typeface="Times New Roman"/>
              </a:rPr>
              <a:t>τ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= 3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Voronoi</a:t>
            </a:r>
            <a:r>
              <a:rPr lang="en-US" dirty="0" smtClean="0"/>
              <a:t> Generation Redundancy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5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3" grpId="0"/>
      <p:bldP spid="9" grpId="0"/>
      <p:bldP spid="9" grpId="1"/>
      <p:bldP spid="10" grpId="0"/>
      <p:bldP spid="10" grpId="1"/>
      <p:bldP spid="12" grpId="0"/>
      <p:bldP spid="11" grpId="0"/>
      <p:bldP spid="11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9868"/>
            <a:ext cx="8229600" cy="1143000"/>
          </a:xfrm>
        </p:spPr>
        <p:txBody>
          <a:bodyPr/>
          <a:lstStyle/>
          <a:p>
            <a:r>
              <a:rPr lang="en-US" dirty="0" smtClean="0"/>
              <a:t>O(</a:t>
            </a:r>
            <a:r>
              <a:rPr lang="en-US" dirty="0" err="1" smtClean="0"/>
              <a:t>Δ</a:t>
            </a:r>
            <a:r>
              <a:rPr lang="en-US" dirty="0" smtClean="0"/>
              <a:t>)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2947"/>
            <a:ext cx="8229600" cy="4525963"/>
          </a:xfrm>
        </p:spPr>
        <p:txBody>
          <a:bodyPr/>
          <a:lstStyle/>
          <a:p>
            <a:r>
              <a:rPr lang="en-US" dirty="0" smtClean="0"/>
              <a:t>Save </a:t>
            </a:r>
            <a:r>
              <a:rPr lang="en-US" dirty="0" err="1" smtClean="0"/>
              <a:t>framebuffers</a:t>
            </a:r>
            <a:r>
              <a:rPr lang="en-US" dirty="0" smtClean="0"/>
              <a:t> to GPU memory for reuse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6441" y="3774399"/>
            <a:ext cx="146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GPUVoronoi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1100" y="3774399"/>
            <a:ext cx="212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5748" y="4573960"/>
            <a:ext cx="3609977" cy="10700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92289" y="5773301"/>
            <a:ext cx="158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GPU Memory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45650" y="1857803"/>
            <a:ext cx="321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Interpolate grid for </a:t>
            </a:r>
            <a:r>
              <a:rPr lang="en-US" sz="2400" dirty="0" err="1" smtClean="0">
                <a:latin typeface="Times New Roman"/>
                <a:cs typeface="Times New Roman"/>
              </a:rPr>
              <a:t>τ</a:t>
            </a:r>
            <a:r>
              <a:rPr lang="en-US" sz="2400" dirty="0" smtClean="0">
                <a:latin typeface="Times New Roman"/>
                <a:cs typeface="Times New Roman"/>
              </a:rPr>
              <a:t>=2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9620" y="2949921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1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1563604" y="2950378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1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1598415" y="2961679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3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1574431" y="2961222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>
                <a:latin typeface="Times New Roman"/>
                <a:cs typeface="Times New Roman"/>
              </a:rPr>
              <a:t>3</a:t>
            </a:r>
            <a:endParaRPr lang="en-US" sz="4000" dirty="0"/>
          </a:p>
        </p:txBody>
      </p:sp>
      <p:sp>
        <p:nvSpPr>
          <p:cNvPr id="19" name="Rectangle 18"/>
          <p:cNvSpPr/>
          <p:nvPr/>
        </p:nvSpPr>
        <p:spPr>
          <a:xfrm>
            <a:off x="6841945" y="4724502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4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6865929" y="4724959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>
                <a:latin typeface="Times New Roman"/>
                <a:cs typeface="Times New Roman"/>
              </a:rPr>
              <a:t>4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2833424" y="1880862"/>
            <a:ext cx="321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Interpolate grid for </a:t>
            </a:r>
            <a:r>
              <a:rPr lang="en-US" sz="2400" dirty="0" err="1" smtClean="0">
                <a:latin typeface="Times New Roman"/>
                <a:cs typeface="Times New Roman"/>
              </a:rPr>
              <a:t>τ</a:t>
            </a:r>
            <a:r>
              <a:rPr lang="en-US" sz="2400" dirty="0" smtClean="0">
                <a:latin typeface="Times New Roman"/>
                <a:cs typeface="Times New Roman"/>
              </a:rPr>
              <a:t>=3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86657" y="2973437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2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1562673" y="2972980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2</a:t>
            </a:r>
            <a:endParaRPr lang="en-US" sz="4000" dirty="0"/>
          </a:p>
        </p:txBody>
      </p:sp>
      <p:sp>
        <p:nvSpPr>
          <p:cNvPr id="22" name="Rectangle 21"/>
          <p:cNvSpPr/>
          <p:nvPr/>
        </p:nvSpPr>
        <p:spPr>
          <a:xfrm>
            <a:off x="3961020" y="4689227"/>
            <a:ext cx="70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185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4624 0.00185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118 0.25568 " pathEditMode="relative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4624 0.00185 " pathEditMode="relative" ptsTypes="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976E-7 8.80037E-8 L 0.25577 0.257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8" y="128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4624 0.00185 " pathEditMode="relative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02E-6 2.79759E-6 L 0.39476 0.255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9" y="12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308 -0.24363 " pathEditMode="relative" ptsTypes="AA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4624 0.00185 " pathEditMode="relative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4754E-7 2.33441E-6 L 0.13118 0.2556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9" y="12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5" grpId="0"/>
      <p:bldP spid="5" grpId="1"/>
      <p:bldP spid="5" grpId="2"/>
      <p:bldP spid="15" grpId="0"/>
      <p:bldP spid="15" grpId="1"/>
      <p:bldP spid="15" grpId="2"/>
      <p:bldP spid="14" grpId="0"/>
      <p:bldP spid="14" grpId="1"/>
      <p:bldP spid="19" grpId="0"/>
      <p:bldP spid="19" grpId="1"/>
      <p:bldP spid="18" grpId="0"/>
      <p:bldP spid="18" grpId="1"/>
      <p:bldP spid="18" grpId="2"/>
      <p:bldP spid="20" grpId="0"/>
      <p:bldP spid="13" grpId="0"/>
      <p:bldP spid="13" grpId="1"/>
      <p:bldP spid="13" grpId="2"/>
      <p:bldP spid="12" grpId="0"/>
      <p:bldP spid="12" grpId="1"/>
      <p:bldP spid="12" grpId="2"/>
      <p:bldP spid="22" grpId="0"/>
      <p:bldP spid="22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Flood mapping – </a:t>
            </a:r>
            <a:r>
              <a:rPr lang="en-US" dirty="0" err="1" smtClean="0"/>
              <a:t>Mandø</a:t>
            </a:r>
            <a:r>
              <a:rPr lang="en-US" dirty="0" smtClean="0"/>
              <a:t>, Denmark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90 meter grid resolution</a:t>
            </a:r>
            <a:endParaRPr lang="en-US" dirty="0"/>
          </a:p>
        </p:txBody>
      </p:sp>
      <p:pic>
        <p:nvPicPr>
          <p:cNvPr id="6" name="Content Placeholder 5" descr="Mandoe-90m-model-1m-water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b="6861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 meter grid resolution</a:t>
            </a:r>
          </a:p>
        </p:txBody>
      </p:sp>
      <p:pic>
        <p:nvPicPr>
          <p:cNvPr id="7" name="Content Placeholder 6" descr="Mandoe-2m-model-1m-water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b="6878"/>
          <a:stretch>
            <a:fillRect/>
          </a:stretch>
        </p:blipFill>
        <p:spPr/>
      </p:pic>
      <p:pic>
        <p:nvPicPr>
          <p:cNvPr id="11" name="Picture 10" descr="mand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7" y="944517"/>
            <a:ext cx="8492753" cy="574710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975382"/>
              </p:ext>
            </p:extLst>
          </p:nvPr>
        </p:nvGraphicFramePr>
        <p:xfrm>
          <a:off x="457200" y="16002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3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Outline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Afghanistan_0_5m_from_tin_1_c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8" y="1712147"/>
            <a:ext cx="3691967" cy="41850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90" y="1161473"/>
            <a:ext cx="5104191" cy="55579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GPU </a:t>
            </a:r>
            <a:r>
              <a:rPr lang="en-US" dirty="0" smtClean="0"/>
              <a:t>background</a:t>
            </a:r>
          </a:p>
          <a:p>
            <a:r>
              <a:rPr lang="en-US" dirty="0" smtClean="0"/>
              <a:t>2D</a:t>
            </a:r>
            <a:endParaRPr lang="en-US" dirty="0" smtClean="0"/>
          </a:p>
          <a:p>
            <a:pPr lvl="1"/>
            <a:r>
              <a:rPr lang="en-US" dirty="0" err="1" smtClean="0"/>
              <a:t>Voronoi</a:t>
            </a:r>
            <a:r>
              <a:rPr lang="en-US" dirty="0" smtClean="0"/>
              <a:t> diagrams on the GPU</a:t>
            </a:r>
          </a:p>
          <a:p>
            <a:pPr lvl="1"/>
            <a:r>
              <a:rPr lang="en-US" dirty="0" smtClean="0"/>
              <a:t>Natural neighbor interpolation (NNI)</a:t>
            </a:r>
          </a:p>
          <a:p>
            <a:pPr lvl="1"/>
            <a:r>
              <a:rPr lang="en-US" dirty="0" smtClean="0"/>
              <a:t>Batched NNI 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n grids</a:t>
            </a:r>
          </a:p>
          <a:p>
            <a:pPr lvl="1"/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3D</a:t>
            </a:r>
          </a:p>
          <a:p>
            <a:pPr lvl="1"/>
            <a:r>
              <a:rPr lang="en-US" dirty="0" err="1" smtClean="0"/>
              <a:t>Voronoi</a:t>
            </a:r>
            <a:r>
              <a:rPr lang="en-US" dirty="0" smtClean="0"/>
              <a:t> diagrams on the GPU</a:t>
            </a:r>
          </a:p>
          <a:p>
            <a:pPr lvl="1"/>
            <a:r>
              <a:rPr lang="en-US" dirty="0" smtClean="0"/>
              <a:t>NNI</a:t>
            </a:r>
          </a:p>
          <a:p>
            <a:pPr lvl="1"/>
            <a:r>
              <a:rPr lang="en-US" dirty="0" smtClean="0"/>
              <a:t>Memory vs. time tradeoffs for higher dimensional grids</a:t>
            </a:r>
          </a:p>
          <a:p>
            <a:pPr lvl="1"/>
            <a:r>
              <a:rPr lang="en-US" dirty="0" smtClean="0"/>
              <a:t>Evaluation</a:t>
            </a:r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228825"/>
              </p:ext>
            </p:extLst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20307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9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97542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91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569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1036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1161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13754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10128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9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386989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67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558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1030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96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680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1160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0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328909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962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7377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20307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163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1238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2190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67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558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1030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96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680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1160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3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20"/>
            <a:ext cx="8229600" cy="1143000"/>
          </a:xfrm>
        </p:spPr>
        <p:txBody>
          <a:bodyPr/>
          <a:lstStyle/>
          <a:p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pic>
        <p:nvPicPr>
          <p:cNvPr id="5" name="Content Placeholder 4" descr="VDipe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7401"/>
          <a:stretch>
            <a:fillRect/>
          </a:stretch>
        </p:blipFill>
        <p:spPr>
          <a:xfrm>
            <a:off x="2668335" y="2007910"/>
            <a:ext cx="3488693" cy="390969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93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05274509"/>
              </p:ext>
            </p:extLst>
          </p:nvPr>
        </p:nvGraphicFramePr>
        <p:xfrm>
          <a:off x="2376488" y="1262063"/>
          <a:ext cx="43783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" name="Equation" r:id="rId4" imgW="2349500" imgH="279400" progId="Equation.3">
                  <p:embed/>
                </p:oleObj>
              </mc:Choice>
              <mc:Fallback>
                <p:oleObj name="Equation" r:id="rId4" imgW="2349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6488" y="1262063"/>
                        <a:ext cx="4378325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53551" y="61716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Voronoi</a:t>
            </a:r>
            <a:r>
              <a:rPr lang="en-US" dirty="0" smtClean="0"/>
              <a:t> diagram, </a:t>
            </a:r>
            <a:r>
              <a:rPr lang="en-US" i="1" dirty="0" err="1" smtClean="0">
                <a:latin typeface="Times New Roman"/>
                <a:cs typeface="Times New Roman"/>
              </a:rPr>
              <a:t>Vor</a:t>
            </a:r>
            <a:r>
              <a:rPr lang="en-US" i="1" dirty="0" smtClean="0">
                <a:latin typeface="Times New Roman"/>
                <a:cs typeface="Times New Roman"/>
              </a:rPr>
              <a:t>(S)</a:t>
            </a:r>
            <a:r>
              <a:rPr lang="en-US" dirty="0" smtClean="0"/>
              <a:t>, is the planar subdivision induced by the </a:t>
            </a:r>
            <a:r>
              <a:rPr lang="en-US" dirty="0" err="1" smtClean="0"/>
              <a:t>Voronoi</a:t>
            </a:r>
            <a:r>
              <a:rPr lang="en-US" dirty="0" smtClean="0"/>
              <a:t> cells of </a:t>
            </a:r>
            <a:r>
              <a:rPr lang="en-US" i="1" dirty="0" smtClean="0">
                <a:latin typeface="Times New Roman"/>
                <a:cs typeface="Times New Roman"/>
              </a:rPr>
              <a:t>S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804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Dipe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7" y="1838370"/>
            <a:ext cx="4495800" cy="4292600"/>
          </a:xfrm>
          <a:prstGeom prst="rect">
            <a:avLst/>
          </a:prstGeom>
        </p:spPr>
      </p:pic>
      <p:pic>
        <p:nvPicPr>
          <p:cNvPr id="8" name="Picture 7" descr="VDipe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82" y="1868675"/>
            <a:ext cx="4495800" cy="429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94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7308798"/>
              </p:ext>
            </p:extLst>
          </p:nvPr>
        </p:nvGraphicFramePr>
        <p:xfrm>
          <a:off x="4937508" y="2936023"/>
          <a:ext cx="4005056" cy="152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51" name="Equation" r:id="rId5" imgW="2273300" imgH="863600" progId="Equation.3">
                  <p:embed/>
                </p:oleObj>
              </mc:Choice>
              <mc:Fallback>
                <p:oleObj name="Equation" r:id="rId5" imgW="2273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7508" y="2936023"/>
                        <a:ext cx="4005056" cy="1521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VDipe.pr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4" y="1844276"/>
            <a:ext cx="4495800" cy="4292600"/>
          </a:xfrm>
          <a:prstGeom prst="rect">
            <a:avLst/>
          </a:prstGeom>
        </p:spPr>
      </p:pic>
      <p:pic>
        <p:nvPicPr>
          <p:cNvPr id="10" name="Picture 9" descr="VDipe.pre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7" y="1841942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6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pic>
        <p:nvPicPr>
          <p:cNvPr id="6" name="Content Placeholder 5" descr="VDipe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7401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95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7076731"/>
              </p:ext>
            </p:extLst>
          </p:nvPr>
        </p:nvGraphicFramePr>
        <p:xfrm>
          <a:off x="4937508" y="2936023"/>
          <a:ext cx="4005056" cy="152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4" name="Equation" r:id="rId4" imgW="2273300" imgH="863600" progId="Equation.3">
                  <p:embed/>
                </p:oleObj>
              </mc:Choice>
              <mc:Fallback>
                <p:oleObj name="Equation" r:id="rId4" imgW="2273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7508" y="2936023"/>
                        <a:ext cx="4005056" cy="1521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034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92" y="4436919"/>
            <a:ext cx="7118700" cy="2046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61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Truncated </a:t>
            </a:r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br>
              <a:rPr lang="en-US" dirty="0" smtClean="0"/>
            </a:br>
            <a:r>
              <a:rPr lang="en-US" dirty="0" err="1" smtClean="0"/>
              <a:t>TPVor</a:t>
            </a:r>
            <a:r>
              <a:rPr lang="en-US" dirty="0" smtClean="0"/>
              <a:t>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Radius of cone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/>
              <a:t> defines region of influence</a:t>
            </a:r>
          </a:p>
          <a:p>
            <a:r>
              <a:rPr lang="en-US" dirty="0" smtClean="0"/>
              <a:t>If two points are </a:t>
            </a:r>
            <a:r>
              <a:rPr lang="en-US" i="1" dirty="0" smtClean="0">
                <a:latin typeface="Times New Roman"/>
                <a:cs typeface="Times New Roman"/>
              </a:rPr>
              <a:t>&gt;2r</a:t>
            </a:r>
            <a:r>
              <a:rPr lang="en-US" dirty="0" smtClean="0"/>
              <a:t> apart their cones can not overlap and they can not effect each other.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96</a:t>
            </a:fld>
            <a:endParaRPr lang="en-US"/>
          </a:p>
        </p:txBody>
      </p:sp>
      <p:pic>
        <p:nvPicPr>
          <p:cNvPr id="7" name="Picture 6" descr="figures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38" y="5531588"/>
            <a:ext cx="6053627" cy="9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5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395"/>
            <a:ext cx="8444958" cy="57226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Compared against linear interpolation based on Delaunay triangulation and RST</a:t>
            </a:r>
          </a:p>
          <a:p>
            <a:r>
              <a:rPr lang="en-US" dirty="0" smtClean="0"/>
              <a:t>Used </a:t>
            </a:r>
            <a:r>
              <a:rPr lang="en-US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>
                <a:latin typeface="Times New Roman"/>
                <a:cs typeface="Times New Roman"/>
              </a:rPr>
              <a:t>=32</a:t>
            </a:r>
            <a:r>
              <a:rPr lang="en-US" dirty="0" smtClean="0"/>
              <a:t>, 6-sided </a:t>
            </a:r>
            <a:r>
              <a:rPr lang="en-US" dirty="0" err="1" smtClean="0"/>
              <a:t>polyhedralcones</a:t>
            </a:r>
            <a:r>
              <a:rPr lang="en-US" dirty="0" smtClean="0"/>
              <a:t>,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>
                <a:latin typeface="Times New Roman"/>
                <a:cs typeface="Times New Roman"/>
              </a:rPr>
              <a:t>=~20</a:t>
            </a:r>
            <a:r>
              <a:rPr lang="en-US" dirty="0" smtClean="0"/>
              <a:t> m</a:t>
            </a:r>
            <a:r>
              <a:rPr lang="en-US" i="1" dirty="0" smtClean="0"/>
              <a:t>.</a:t>
            </a:r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dirty="0" smtClean="0"/>
              <a:t>Data sets</a:t>
            </a:r>
          </a:p>
          <a:p>
            <a:pPr lvl="1"/>
            <a:r>
              <a:rPr lang="en-US" dirty="0" smtClean="0"/>
              <a:t>DKPART – 1 billion data points over 10 </a:t>
            </a:r>
            <a:r>
              <a:rPr lang="en-US" sz="2400" dirty="0" smtClean="0"/>
              <a:t>x</a:t>
            </a:r>
            <a:r>
              <a:rPr lang="en-US" dirty="0" smtClean="0"/>
              <a:t> 90 km of Denmark data set (courtesy of COWI A/S).  27GB</a:t>
            </a:r>
          </a:p>
          <a:p>
            <a:pPr lvl="1"/>
            <a:r>
              <a:rPr lang="en-US" dirty="0" smtClean="0"/>
              <a:t>Afghanistan – 186 million data points over 4 km</a:t>
            </a:r>
            <a:r>
              <a:rPr lang="en-US" baseline="30000" dirty="0" smtClean="0"/>
              <a:t>2</a:t>
            </a:r>
            <a:r>
              <a:rPr lang="en-US" dirty="0" smtClean="0"/>
              <a:t> in </a:t>
            </a:r>
            <a:r>
              <a:rPr lang="en-US" dirty="0" err="1" smtClean="0"/>
              <a:t>Paktika</a:t>
            </a:r>
            <a:r>
              <a:rPr lang="en-US" dirty="0" smtClean="0"/>
              <a:t> province (provided by ARO). 3.5 GB</a:t>
            </a:r>
          </a:p>
          <a:p>
            <a:pPr lvl="1"/>
            <a:r>
              <a:rPr lang="en-US" dirty="0" smtClean="0"/>
              <a:t>Fort Leonard Wood – 2.2 billion points over 600 km</a:t>
            </a:r>
            <a:r>
              <a:rPr lang="en-US" baseline="30000" dirty="0" smtClean="0"/>
              <a:t>2</a:t>
            </a:r>
            <a:r>
              <a:rPr lang="en-US" dirty="0" smtClean="0"/>
              <a:t> in Missouri (provided by ARO).  57 GB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3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Larger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Algorithm is limited by size of GPU memory</a:t>
            </a:r>
          </a:p>
          <a:p>
            <a:r>
              <a:rPr lang="en-US" dirty="0" smtClean="0"/>
              <a:t>Maximum size grid in one pass is 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 x 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</a:p>
          <a:p>
            <a:r>
              <a:rPr lang="en-US" dirty="0" smtClean="0"/>
              <a:t>Divide grid into sub-grids of necessary size</a:t>
            </a:r>
          </a:p>
          <a:p>
            <a:r>
              <a:rPr lang="en-US" dirty="0" smtClean="0"/>
              <a:t>Using binning procedure for optimal I/O efficiency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5" b="-760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31545</TotalTime>
  <Words>4051</Words>
  <Application>Microsoft Macintosh PowerPoint</Application>
  <PresentationFormat>On-screen Show (4:3)</PresentationFormat>
  <Paragraphs>1113</Paragraphs>
  <Slides>116</Slides>
  <Notes>8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19" baseType="lpstr">
      <vt:lpstr>Office Theme</vt:lpstr>
      <vt:lpstr>Equation</vt:lpstr>
      <vt:lpstr>Microsoft Equation</vt:lpstr>
      <vt:lpstr>From Point Cloud to 2D and 3D Grids: A Natural Neighbor Interpolation Algorithm using the GPU</vt:lpstr>
      <vt:lpstr>Light Detection and Ranging (LiDAR)</vt:lpstr>
      <vt:lpstr>Flood mapping – Mandø, Denmark</vt:lpstr>
      <vt:lpstr>Digital Elevation Model (DEM)</vt:lpstr>
      <vt:lpstr>Digital Elevation Models</vt:lpstr>
      <vt:lpstr>DEM Construction</vt:lpstr>
      <vt:lpstr>Natural Neighbor Interpolation (NNI)</vt:lpstr>
      <vt:lpstr>Contributions</vt:lpstr>
      <vt:lpstr>Outline</vt:lpstr>
      <vt:lpstr>Graphics Processing Unit (GPU)</vt:lpstr>
      <vt:lpstr>GPU Buffers</vt:lpstr>
      <vt:lpstr>GPU Model of Computation</vt:lpstr>
      <vt:lpstr>Computing the Voronoi Diagram</vt:lpstr>
      <vt:lpstr>Voronoi Diagram</vt:lpstr>
      <vt:lpstr>Voronoi Diagram and Lower Envelopes</vt:lpstr>
      <vt:lpstr>Rendering the Voronoi Diagram</vt:lpstr>
      <vt:lpstr>Pixelized Voronoi Diagram</vt:lpstr>
      <vt:lpstr>Generating Pixelized Voronoi Diagrams</vt:lpstr>
      <vt:lpstr>Truncated Pixelized Voronoi Diagram TPVor(S)</vt:lpstr>
      <vt:lpstr>Natural Neighbor Interpolation</vt:lpstr>
      <vt:lpstr>Natural Neighbor Interpolation</vt:lpstr>
      <vt:lpstr>Natural Neighbor Interpolation</vt:lpstr>
      <vt:lpstr>NNI Query Processing</vt:lpstr>
      <vt:lpstr>Batching NNI Queries</vt:lpstr>
      <vt:lpstr>NNI Batch Query Processing</vt:lpstr>
      <vt:lpstr>Batching NNI Queries</vt:lpstr>
      <vt:lpstr>NNI Batch Query Processing</vt:lpstr>
      <vt:lpstr>Batching Grids of NNI Queries</vt:lpstr>
      <vt:lpstr>NNI for Grid DEM Construction</vt:lpstr>
      <vt:lpstr>Batched NNI on Grids</vt:lpstr>
      <vt:lpstr>Batched NNI on Grids</vt:lpstr>
      <vt:lpstr>NNI Grid Query Processing</vt:lpstr>
      <vt:lpstr>Larger Grids</vt:lpstr>
      <vt:lpstr>Putting it together</vt:lpstr>
      <vt:lpstr>Implementation</vt:lpstr>
      <vt:lpstr>NNI Batch Query Processing</vt:lpstr>
      <vt:lpstr>Tests</vt:lpstr>
      <vt:lpstr>Performance - Efficiency</vt:lpstr>
      <vt:lpstr>Performance - Efficiency</vt:lpstr>
      <vt:lpstr>Performance - Efficiency</vt:lpstr>
      <vt:lpstr>Performance - Quality</vt:lpstr>
      <vt:lpstr>3D Natural Neighbor Interpolation</vt:lpstr>
      <vt:lpstr>3D Natural Neighbor Interpolation</vt:lpstr>
      <vt:lpstr>3D Voronoi Diagram</vt:lpstr>
      <vt:lpstr>3D Voronoi Diagram</vt:lpstr>
      <vt:lpstr>Discretized 3D Voronoi Diagram</vt:lpstr>
      <vt:lpstr>Pixelized Voronoi Diagram</vt:lpstr>
      <vt:lpstr>Pixelized Voronoi Diagram</vt:lpstr>
      <vt:lpstr>New Lower Envelope</vt:lpstr>
      <vt:lpstr>New Lower Envelope</vt:lpstr>
      <vt:lpstr>Lower Envelope – Continuous in Time</vt:lpstr>
      <vt:lpstr>Lower Envelope – Discretized in Time</vt:lpstr>
      <vt:lpstr>Lower Envelope – Discretized in Time</vt:lpstr>
      <vt:lpstr>Truncated Polygonal Hyperboloids</vt:lpstr>
      <vt:lpstr>Cylindrical Region of Influence</vt:lpstr>
      <vt:lpstr>Natural Neighbor Interpolation on the GPU</vt:lpstr>
      <vt:lpstr>Natural Neighbor Interpolation</vt:lpstr>
      <vt:lpstr>BufferAnalysis</vt:lpstr>
      <vt:lpstr>BufferAnalysis</vt:lpstr>
      <vt:lpstr>BufferAnalysis</vt:lpstr>
      <vt:lpstr>BufferAnalysis</vt:lpstr>
      <vt:lpstr>BufferAnalysis</vt:lpstr>
      <vt:lpstr>BufferAnalysis</vt:lpstr>
      <vt:lpstr>BufferAnalysis</vt:lpstr>
      <vt:lpstr>BufferAnalysis</vt:lpstr>
      <vt:lpstr>Batching N x N Grids</vt:lpstr>
      <vt:lpstr>NNI on N x N Grid at to</vt:lpstr>
      <vt:lpstr>Handling N x N x N Grids</vt:lpstr>
      <vt:lpstr>NNI on N x N x N Grid</vt:lpstr>
      <vt:lpstr>NNI on N x N x N Grids</vt:lpstr>
      <vt:lpstr>GPUVoronoi(S) Overlap</vt:lpstr>
      <vt:lpstr>NNI on N x N x N Grid</vt:lpstr>
      <vt:lpstr>O(1) Algorithm</vt:lpstr>
      <vt:lpstr>Evaluation</vt:lpstr>
      <vt:lpstr>Performance</vt:lpstr>
      <vt:lpstr>Performance</vt:lpstr>
      <vt:lpstr>Performance</vt:lpstr>
      <vt:lpstr>Performance</vt:lpstr>
      <vt:lpstr>Future Work</vt:lpstr>
      <vt:lpstr>Questions?</vt:lpstr>
      <vt:lpstr>Performance - Efficiency</vt:lpstr>
      <vt:lpstr>Performance - Efficiency</vt:lpstr>
      <vt:lpstr>Performance - Efficiency</vt:lpstr>
      <vt:lpstr>Future Work</vt:lpstr>
      <vt:lpstr>Lower Envelope in 3D</vt:lpstr>
      <vt:lpstr>Voronoi Generation Redundancy</vt:lpstr>
      <vt:lpstr>O(Δ) Algorithm</vt:lpstr>
      <vt:lpstr>Flood mapping – Mandø, Denmark</vt:lpstr>
      <vt:lpstr>Performance - Efficiency</vt:lpstr>
      <vt:lpstr>Performance - Efficiency</vt:lpstr>
      <vt:lpstr>Performance - Efficiency</vt:lpstr>
      <vt:lpstr>Performance - Efficiency</vt:lpstr>
      <vt:lpstr>Performance - Efficiency</vt:lpstr>
      <vt:lpstr>Voronoi Diagram</vt:lpstr>
      <vt:lpstr>Natural Neighbor Interpolation</vt:lpstr>
      <vt:lpstr>Natural Neighbor Interpolation</vt:lpstr>
      <vt:lpstr>Truncated Pixelized Voronoi Diagram TPVor(S)</vt:lpstr>
      <vt:lpstr>Tests</vt:lpstr>
      <vt:lpstr>Handling Larger Grids</vt:lpstr>
      <vt:lpstr>GPU Buffers</vt:lpstr>
      <vt:lpstr>Handling Larger Grids</vt:lpstr>
      <vt:lpstr>I/O Efficient Binning</vt:lpstr>
      <vt:lpstr>Handling Larger Grids</vt:lpstr>
      <vt:lpstr>BufferAnalysis</vt:lpstr>
      <vt:lpstr>NNI Batch Query Processing</vt:lpstr>
      <vt:lpstr>NNI Query Processing</vt:lpstr>
      <vt:lpstr>Updated BufferAnalysis</vt:lpstr>
      <vt:lpstr>NNI Batch Query Processing</vt:lpstr>
      <vt:lpstr>NNI on Grids</vt:lpstr>
      <vt:lpstr>Batched NNI on Grids</vt:lpstr>
      <vt:lpstr>Independence</vt:lpstr>
      <vt:lpstr>Batched NNI on Grids</vt:lpstr>
      <vt:lpstr>Updated BufferAnalysis</vt:lpstr>
      <vt:lpstr>Implementation Optimizations</vt:lpstr>
      <vt:lpstr>GPU Buffers</vt:lpstr>
      <vt:lpstr>Performing an NNI query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Neighbor Based Grid DEM Construction using a GPU</dc:title>
  <dc:creator>Alex Beutel</dc:creator>
  <cp:lastModifiedBy>Alex Beutel</cp:lastModifiedBy>
  <cp:revision>735</cp:revision>
  <dcterms:created xsi:type="dcterms:W3CDTF">2010-09-30T01:36:33Z</dcterms:created>
  <dcterms:modified xsi:type="dcterms:W3CDTF">2011-04-04T13:43:00Z</dcterms:modified>
</cp:coreProperties>
</file>