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embeddings/oleObject69.bin" ContentType="application/vnd.openxmlformats-officedocument.oleObject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embeddings/oleObject72.bin" ContentType="application/vnd.openxmlformats-officedocument.oleObject"/>
  <Override PartName="/ppt/embeddings/oleObject73.bin" ContentType="application/vnd.openxmlformats-officedocument.oleObject"/>
  <Override PartName="/ppt/embeddings/oleObject74.bin" ContentType="application/vnd.openxmlformats-officedocument.oleObject"/>
  <Override PartName="/ppt/embeddings/oleObject75.bin" ContentType="application/vnd.openxmlformats-officedocument.oleObject"/>
  <Override PartName="/ppt/embeddings/oleObject76.bin" ContentType="application/vnd.openxmlformats-officedocument.oleObject"/>
  <Override PartName="/ppt/embeddings/oleObject77.bin" ContentType="application/vnd.openxmlformats-officedocument.oleObject"/>
  <Override PartName="/ppt/embeddings/oleObject78.bin" ContentType="application/vnd.openxmlformats-officedocument.oleObject"/>
  <Override PartName="/ppt/embeddings/oleObject79.bin" ContentType="application/vnd.openxmlformats-officedocument.oleObject"/>
  <Override PartName="/ppt/embeddings/oleObject80.bin" ContentType="application/vnd.openxmlformats-officedocument.oleObject"/>
  <Override PartName="/ppt/embeddings/oleObject81.bin" ContentType="application/vnd.openxmlformats-officedocument.oleObject"/>
  <Override PartName="/ppt/embeddings/oleObject82.bin" ContentType="application/vnd.openxmlformats-officedocument.oleObject"/>
  <Override PartName="/ppt/embeddings/oleObject83.bin" ContentType="application/vnd.openxmlformats-officedocument.oleObject"/>
  <Override PartName="/ppt/embeddings/oleObject84.bin" ContentType="application/vnd.openxmlformats-officedocument.oleObject"/>
  <Override PartName="/ppt/embeddings/oleObject85.bin" ContentType="application/vnd.openxmlformats-officedocument.oleObject"/>
  <Override PartName="/ppt/embeddings/oleObject86.bin" ContentType="application/vnd.openxmlformats-officedocument.oleObject"/>
  <Override PartName="/ppt/embeddings/oleObject87.bin" ContentType="application/vnd.openxmlformats-officedocument.oleObject"/>
  <Override PartName="/ppt/embeddings/oleObject88.bin" ContentType="application/vnd.openxmlformats-officedocument.oleObject"/>
  <Override PartName="/ppt/embeddings/oleObject89.bin" ContentType="application/vnd.openxmlformats-officedocument.oleObject"/>
  <Override PartName="/ppt/embeddings/oleObject90.bin" ContentType="application/vnd.openxmlformats-officedocument.oleObject"/>
  <Override PartName="/ppt/embeddings/oleObject91.bin" ContentType="application/vnd.openxmlformats-officedocument.oleObject"/>
  <Override PartName="/ppt/embeddings/oleObject92.bin" ContentType="application/vnd.openxmlformats-officedocument.oleObject"/>
  <Override PartName="/ppt/embeddings/oleObject93.bin" ContentType="application/vnd.openxmlformats-officedocument.oleObject"/>
  <Override PartName="/ppt/embeddings/oleObject94.bin" ContentType="application/vnd.openxmlformats-officedocument.oleObject"/>
  <Override PartName="/ppt/embeddings/oleObject95.bin" ContentType="application/vnd.openxmlformats-officedocument.oleObject"/>
  <Override PartName="/ppt/embeddings/oleObject96.bin" ContentType="application/vnd.openxmlformats-officedocument.oleObject"/>
  <Override PartName="/ppt/embeddings/oleObject97.bin" ContentType="application/vnd.openxmlformats-officedocument.oleObject"/>
  <Override PartName="/ppt/embeddings/oleObject98.bin" ContentType="application/vnd.openxmlformats-officedocument.oleObject"/>
  <Override PartName="/ppt/embeddings/oleObject99.bin" ContentType="application/vnd.openxmlformats-officedocument.oleObject"/>
  <Override PartName="/ppt/embeddings/oleObject100.bin" ContentType="application/vnd.openxmlformats-officedocument.oleObject"/>
  <Override PartName="/ppt/embeddings/oleObject101.bin" ContentType="application/vnd.openxmlformats-officedocument.oleObject"/>
  <Override PartName="/ppt/embeddings/oleObject102.bin" ContentType="application/vnd.openxmlformats-officedocument.oleObject"/>
  <Override PartName="/ppt/embeddings/oleObject103.bin" ContentType="application/vnd.openxmlformats-officedocument.oleObject"/>
  <Override PartName="/ppt/embeddings/oleObject104.bin" ContentType="application/vnd.openxmlformats-officedocument.oleObject"/>
  <Override PartName="/ppt/embeddings/oleObject105.bin" ContentType="application/vnd.openxmlformats-officedocument.oleObject"/>
  <Override PartName="/ppt/embeddings/oleObject106.bin" ContentType="application/vnd.openxmlformats-officedocument.oleObject"/>
  <Override PartName="/ppt/embeddings/oleObject107.bin" ContentType="application/vnd.openxmlformats-officedocument.oleObject"/>
  <Override PartName="/ppt/embeddings/oleObject108.bin" ContentType="application/vnd.openxmlformats-officedocument.oleObject"/>
  <Override PartName="/ppt/embeddings/oleObject109.bin" ContentType="application/vnd.openxmlformats-officedocument.oleObject"/>
  <Override PartName="/ppt/embeddings/oleObject110.bin" ContentType="application/vnd.openxmlformats-officedocument.oleObject"/>
  <Override PartName="/ppt/embeddings/oleObject111.bin" ContentType="application/vnd.openxmlformats-officedocument.oleObject"/>
  <Override PartName="/ppt/embeddings/oleObject112.bin" ContentType="application/vnd.openxmlformats-officedocument.oleObject"/>
  <Override PartName="/ppt/embeddings/oleObject113.bin" ContentType="application/vnd.openxmlformats-officedocument.oleObject"/>
  <Override PartName="/ppt/embeddings/oleObject114.bin" ContentType="application/vnd.openxmlformats-officedocument.oleObject"/>
  <Override PartName="/ppt/embeddings/oleObject115.bin" ContentType="application/vnd.openxmlformats-officedocument.oleObject"/>
  <Override PartName="/ppt/embeddings/oleObject116.bin" ContentType="application/vnd.openxmlformats-officedocument.oleObject"/>
  <Override PartName="/ppt/embeddings/oleObject117.bin" ContentType="application/vnd.openxmlformats-officedocument.oleObject"/>
  <Override PartName="/ppt/embeddings/oleObject118.bin" ContentType="application/vnd.openxmlformats-officedocument.oleObject"/>
  <Override PartName="/ppt/embeddings/oleObject119.bin" ContentType="application/vnd.openxmlformats-officedocument.oleObject"/>
  <Override PartName="/ppt/embeddings/oleObject120.bin" ContentType="application/vnd.openxmlformats-officedocument.oleObject"/>
  <Override PartName="/ppt/embeddings/oleObject121.bin" ContentType="application/vnd.openxmlformats-officedocument.oleObject"/>
  <Override PartName="/ppt/embeddings/oleObject122.bin" ContentType="application/vnd.openxmlformats-officedocument.oleObject"/>
  <Override PartName="/ppt/embeddings/oleObject123.bin" ContentType="application/vnd.openxmlformats-officedocument.oleObject"/>
  <Override PartName="/ppt/embeddings/oleObject124.bin" ContentType="application/vnd.openxmlformats-officedocument.oleObject"/>
  <Override PartName="/ppt/embeddings/oleObject125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60" r:id="rId1"/>
  </p:sldMasterIdLst>
  <p:notesMasterIdLst>
    <p:notesMasterId r:id="rId74"/>
  </p:notesMasterIdLst>
  <p:handoutMasterIdLst>
    <p:handoutMasterId r:id="rId75"/>
  </p:handoutMasterIdLst>
  <p:sldIdLst>
    <p:sldId id="256" r:id="rId2"/>
    <p:sldId id="260" r:id="rId3"/>
    <p:sldId id="337" r:id="rId4"/>
    <p:sldId id="257" r:id="rId5"/>
    <p:sldId id="333" r:id="rId6"/>
    <p:sldId id="261" r:id="rId7"/>
    <p:sldId id="274" r:id="rId8"/>
    <p:sldId id="259" r:id="rId9"/>
    <p:sldId id="262" r:id="rId10"/>
    <p:sldId id="334" r:id="rId11"/>
    <p:sldId id="264" r:id="rId12"/>
    <p:sldId id="265" r:id="rId13"/>
    <p:sldId id="338" r:id="rId14"/>
    <p:sldId id="266" r:id="rId15"/>
    <p:sldId id="267" r:id="rId16"/>
    <p:sldId id="268" r:id="rId17"/>
    <p:sldId id="269" r:id="rId18"/>
    <p:sldId id="272" r:id="rId19"/>
    <p:sldId id="273" r:id="rId20"/>
    <p:sldId id="276" r:id="rId21"/>
    <p:sldId id="325" r:id="rId22"/>
    <p:sldId id="326" r:id="rId23"/>
    <p:sldId id="281" r:id="rId24"/>
    <p:sldId id="271" r:id="rId25"/>
    <p:sldId id="278" r:id="rId26"/>
    <p:sldId id="277" r:id="rId27"/>
    <p:sldId id="279" r:id="rId28"/>
    <p:sldId id="280" r:id="rId29"/>
    <p:sldId id="335" r:id="rId30"/>
    <p:sldId id="282" r:id="rId31"/>
    <p:sldId id="283" r:id="rId32"/>
    <p:sldId id="336" r:id="rId33"/>
    <p:sldId id="284" r:id="rId34"/>
    <p:sldId id="285" r:id="rId35"/>
    <p:sldId id="329" r:id="rId36"/>
    <p:sldId id="332" r:id="rId37"/>
    <p:sldId id="327" r:id="rId38"/>
    <p:sldId id="287" r:id="rId39"/>
    <p:sldId id="289" r:id="rId40"/>
    <p:sldId id="290" r:id="rId41"/>
    <p:sldId id="292" r:id="rId42"/>
    <p:sldId id="293" r:id="rId43"/>
    <p:sldId id="294" r:id="rId44"/>
    <p:sldId id="296" r:id="rId45"/>
    <p:sldId id="297" r:id="rId46"/>
    <p:sldId id="298" r:id="rId47"/>
    <p:sldId id="300" r:id="rId48"/>
    <p:sldId id="302" r:id="rId49"/>
    <p:sldId id="303" r:id="rId50"/>
    <p:sldId id="305" r:id="rId51"/>
    <p:sldId id="307" r:id="rId52"/>
    <p:sldId id="306" r:id="rId53"/>
    <p:sldId id="339" r:id="rId54"/>
    <p:sldId id="343" r:id="rId55"/>
    <p:sldId id="308" r:id="rId56"/>
    <p:sldId id="309" r:id="rId57"/>
    <p:sldId id="310" r:id="rId58"/>
    <p:sldId id="311" r:id="rId59"/>
    <p:sldId id="312" r:id="rId60"/>
    <p:sldId id="313" r:id="rId61"/>
    <p:sldId id="315" r:id="rId62"/>
    <p:sldId id="316" r:id="rId63"/>
    <p:sldId id="317" r:id="rId64"/>
    <p:sldId id="319" r:id="rId65"/>
    <p:sldId id="318" r:id="rId66"/>
    <p:sldId id="321" r:id="rId67"/>
    <p:sldId id="320" r:id="rId68"/>
    <p:sldId id="322" r:id="rId69"/>
    <p:sldId id="340" r:id="rId70"/>
    <p:sldId id="341" r:id="rId71"/>
    <p:sldId id="324" r:id="rId72"/>
    <p:sldId id="323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0D7"/>
    <a:srgbClr val="DA5141"/>
    <a:srgbClr val="B8B8B8"/>
    <a:srgbClr val="A1C0E5"/>
    <a:srgbClr val="B1B082"/>
    <a:srgbClr val="FEFBB9"/>
    <a:srgbClr val="FECEB0"/>
    <a:srgbClr val="A6FFB8"/>
    <a:srgbClr val="689F75"/>
    <a:srgbClr val="A872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50" autoAdjust="0"/>
  </p:normalViewPr>
  <p:slideViewPr>
    <p:cSldViewPr snapToGrid="0" snapToObjects="1">
      <p:cViewPr varScale="1">
        <p:scale>
          <a:sx n="136" d="100"/>
          <a:sy n="136" d="100"/>
        </p:scale>
        <p:origin x="-6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1" d="100"/>
        <a:sy n="171" d="100"/>
      </p:scale>
      <p:origin x="0" y="6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notesMaster" Target="notesMasters/notesMaster1.xml"/><Relationship Id="rId75" Type="http://schemas.openxmlformats.org/officeDocument/2006/relationships/handoutMaster" Target="handoutMasters/handout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Relationship Id="rId2" Type="http://schemas.openxmlformats.org/officeDocument/2006/relationships/image" Target="../media/image99.emf"/></Relationships>
</file>

<file path=ppt/drawings/_rels/vmlDrawing11.vml.rels><?xml version="1.0" encoding="UTF-8" standalone="yes"?>
<Relationships xmlns="http://schemas.openxmlformats.org/package/2006/relationships"><Relationship Id="rId11" Type="http://schemas.openxmlformats.org/officeDocument/2006/relationships/image" Target="../media/image109.emf"/><Relationship Id="rId12" Type="http://schemas.openxmlformats.org/officeDocument/2006/relationships/image" Target="../media/image110.emf"/><Relationship Id="rId1" Type="http://schemas.openxmlformats.org/officeDocument/2006/relationships/image" Target="../media/image100.emf"/><Relationship Id="rId2" Type="http://schemas.openxmlformats.org/officeDocument/2006/relationships/image" Target="../media/image101.emf"/><Relationship Id="rId3" Type="http://schemas.openxmlformats.org/officeDocument/2006/relationships/image" Target="../media/image102.emf"/><Relationship Id="rId4" Type="http://schemas.openxmlformats.org/officeDocument/2006/relationships/image" Target="../media/image89.emf"/><Relationship Id="rId5" Type="http://schemas.openxmlformats.org/officeDocument/2006/relationships/image" Target="../media/image103.emf"/><Relationship Id="rId6" Type="http://schemas.openxmlformats.org/officeDocument/2006/relationships/image" Target="../media/image104.emf"/><Relationship Id="rId7" Type="http://schemas.openxmlformats.org/officeDocument/2006/relationships/image" Target="../media/image105.emf"/><Relationship Id="rId8" Type="http://schemas.openxmlformats.org/officeDocument/2006/relationships/image" Target="../media/image106.emf"/><Relationship Id="rId9" Type="http://schemas.openxmlformats.org/officeDocument/2006/relationships/image" Target="../media/image107.emf"/><Relationship Id="rId10" Type="http://schemas.openxmlformats.org/officeDocument/2006/relationships/image" Target="../media/image108.emf"/></Relationships>
</file>

<file path=ppt/drawings/_rels/vmlDrawing12.vml.rels><?xml version="1.0" encoding="UTF-8" standalone="yes"?>
<Relationships xmlns="http://schemas.openxmlformats.org/package/2006/relationships"><Relationship Id="rId11" Type="http://schemas.openxmlformats.org/officeDocument/2006/relationships/image" Target="../media/image109.emf"/><Relationship Id="rId12" Type="http://schemas.openxmlformats.org/officeDocument/2006/relationships/image" Target="../media/image110.emf"/><Relationship Id="rId1" Type="http://schemas.openxmlformats.org/officeDocument/2006/relationships/image" Target="../media/image100.emf"/><Relationship Id="rId2" Type="http://schemas.openxmlformats.org/officeDocument/2006/relationships/image" Target="../media/image101.emf"/><Relationship Id="rId3" Type="http://schemas.openxmlformats.org/officeDocument/2006/relationships/image" Target="../media/image102.emf"/><Relationship Id="rId4" Type="http://schemas.openxmlformats.org/officeDocument/2006/relationships/image" Target="../media/image111.emf"/><Relationship Id="rId5" Type="http://schemas.openxmlformats.org/officeDocument/2006/relationships/image" Target="../media/image103.emf"/><Relationship Id="rId6" Type="http://schemas.openxmlformats.org/officeDocument/2006/relationships/image" Target="../media/image104.emf"/><Relationship Id="rId7" Type="http://schemas.openxmlformats.org/officeDocument/2006/relationships/image" Target="../media/image105.emf"/><Relationship Id="rId8" Type="http://schemas.openxmlformats.org/officeDocument/2006/relationships/image" Target="../media/image106.emf"/><Relationship Id="rId9" Type="http://schemas.openxmlformats.org/officeDocument/2006/relationships/image" Target="../media/image107.emf"/><Relationship Id="rId10" Type="http://schemas.openxmlformats.org/officeDocument/2006/relationships/image" Target="../media/image108.emf"/></Relationships>
</file>

<file path=ppt/drawings/_rels/vmlDrawing13.vml.rels><?xml version="1.0" encoding="UTF-8" standalone="yes"?>
<Relationships xmlns="http://schemas.openxmlformats.org/package/2006/relationships"><Relationship Id="rId11" Type="http://schemas.openxmlformats.org/officeDocument/2006/relationships/image" Target="../media/image95.emf"/><Relationship Id="rId12" Type="http://schemas.openxmlformats.org/officeDocument/2006/relationships/image" Target="../media/image96.emf"/><Relationship Id="rId13" Type="http://schemas.openxmlformats.org/officeDocument/2006/relationships/image" Target="../media/image97.emf"/><Relationship Id="rId14" Type="http://schemas.openxmlformats.org/officeDocument/2006/relationships/image" Target="../media/image74.emf"/><Relationship Id="rId15" Type="http://schemas.openxmlformats.org/officeDocument/2006/relationships/image" Target="../media/image86.emf"/><Relationship Id="rId1" Type="http://schemas.openxmlformats.org/officeDocument/2006/relationships/image" Target="../media/image87.emf"/><Relationship Id="rId2" Type="http://schemas.openxmlformats.org/officeDocument/2006/relationships/image" Target="../media/image88.emf"/><Relationship Id="rId3" Type="http://schemas.openxmlformats.org/officeDocument/2006/relationships/image" Target="../media/image89.emf"/><Relationship Id="rId4" Type="http://schemas.openxmlformats.org/officeDocument/2006/relationships/image" Target="../media/image72.emf"/><Relationship Id="rId5" Type="http://schemas.openxmlformats.org/officeDocument/2006/relationships/image" Target="../media/image90.emf"/><Relationship Id="rId6" Type="http://schemas.openxmlformats.org/officeDocument/2006/relationships/image" Target="../media/image91.emf"/><Relationship Id="rId7" Type="http://schemas.openxmlformats.org/officeDocument/2006/relationships/image" Target="../media/image92.emf"/><Relationship Id="rId8" Type="http://schemas.openxmlformats.org/officeDocument/2006/relationships/image" Target="../media/image93.emf"/><Relationship Id="rId9" Type="http://schemas.openxmlformats.org/officeDocument/2006/relationships/image" Target="../media/image73.emf"/><Relationship Id="rId10" Type="http://schemas.openxmlformats.org/officeDocument/2006/relationships/image" Target="../media/image94.emf"/></Relationships>
</file>

<file path=ppt/drawings/_rels/vmlDrawing14.vml.rels><?xml version="1.0" encoding="UTF-8" standalone="yes"?>
<Relationships xmlns="http://schemas.openxmlformats.org/package/2006/relationships"><Relationship Id="rId11" Type="http://schemas.openxmlformats.org/officeDocument/2006/relationships/image" Target="../media/image97.emf"/><Relationship Id="rId12" Type="http://schemas.openxmlformats.org/officeDocument/2006/relationships/image" Target="../media/image114.emf"/><Relationship Id="rId1" Type="http://schemas.openxmlformats.org/officeDocument/2006/relationships/image" Target="../media/image87.emf"/><Relationship Id="rId2" Type="http://schemas.openxmlformats.org/officeDocument/2006/relationships/image" Target="../media/image88.emf"/><Relationship Id="rId3" Type="http://schemas.openxmlformats.org/officeDocument/2006/relationships/image" Target="../media/image89.emf"/><Relationship Id="rId4" Type="http://schemas.openxmlformats.org/officeDocument/2006/relationships/image" Target="../media/image112.emf"/><Relationship Id="rId5" Type="http://schemas.openxmlformats.org/officeDocument/2006/relationships/image" Target="../media/image91.emf"/><Relationship Id="rId6" Type="http://schemas.openxmlformats.org/officeDocument/2006/relationships/image" Target="../media/image92.emf"/><Relationship Id="rId7" Type="http://schemas.openxmlformats.org/officeDocument/2006/relationships/image" Target="../media/image93.emf"/><Relationship Id="rId8" Type="http://schemas.openxmlformats.org/officeDocument/2006/relationships/image" Target="../media/image113.emf"/><Relationship Id="rId9" Type="http://schemas.openxmlformats.org/officeDocument/2006/relationships/image" Target="../media/image95.emf"/><Relationship Id="rId10" Type="http://schemas.openxmlformats.org/officeDocument/2006/relationships/image" Target="../media/image9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emf"/><Relationship Id="rId2" Type="http://schemas.openxmlformats.org/officeDocument/2006/relationships/image" Target="../media/image118.emf"/><Relationship Id="rId3" Type="http://schemas.openxmlformats.org/officeDocument/2006/relationships/image" Target="../media/image119.emf"/></Relationships>
</file>

<file path=ppt/drawings/_rels/vmlDrawing16.vml.rels><?xml version="1.0" encoding="UTF-8" standalone="yes"?>
<Relationships xmlns="http://schemas.openxmlformats.org/package/2006/relationships"><Relationship Id="rId11" Type="http://schemas.openxmlformats.org/officeDocument/2006/relationships/image" Target="../media/image95.emf"/><Relationship Id="rId12" Type="http://schemas.openxmlformats.org/officeDocument/2006/relationships/image" Target="../media/image96.emf"/><Relationship Id="rId13" Type="http://schemas.openxmlformats.org/officeDocument/2006/relationships/image" Target="../media/image97.emf"/><Relationship Id="rId14" Type="http://schemas.openxmlformats.org/officeDocument/2006/relationships/image" Target="../media/image74.emf"/><Relationship Id="rId15" Type="http://schemas.openxmlformats.org/officeDocument/2006/relationships/image" Target="../media/image86.emf"/><Relationship Id="rId1" Type="http://schemas.openxmlformats.org/officeDocument/2006/relationships/image" Target="../media/image87.emf"/><Relationship Id="rId2" Type="http://schemas.openxmlformats.org/officeDocument/2006/relationships/image" Target="../media/image88.emf"/><Relationship Id="rId3" Type="http://schemas.openxmlformats.org/officeDocument/2006/relationships/image" Target="../media/image89.emf"/><Relationship Id="rId4" Type="http://schemas.openxmlformats.org/officeDocument/2006/relationships/image" Target="../media/image72.emf"/><Relationship Id="rId5" Type="http://schemas.openxmlformats.org/officeDocument/2006/relationships/image" Target="../media/image90.emf"/><Relationship Id="rId6" Type="http://schemas.openxmlformats.org/officeDocument/2006/relationships/image" Target="../media/image91.emf"/><Relationship Id="rId7" Type="http://schemas.openxmlformats.org/officeDocument/2006/relationships/image" Target="../media/image92.emf"/><Relationship Id="rId8" Type="http://schemas.openxmlformats.org/officeDocument/2006/relationships/image" Target="../media/image93.emf"/><Relationship Id="rId9" Type="http://schemas.openxmlformats.org/officeDocument/2006/relationships/image" Target="../media/image73.emf"/><Relationship Id="rId10" Type="http://schemas.openxmlformats.org/officeDocument/2006/relationships/image" Target="../media/image94.emf"/></Relationships>
</file>

<file path=ppt/drawings/_rels/vmlDrawing17.vml.rels><?xml version="1.0" encoding="UTF-8" standalone="yes"?>
<Relationships xmlns="http://schemas.openxmlformats.org/package/2006/relationships"><Relationship Id="rId11" Type="http://schemas.openxmlformats.org/officeDocument/2006/relationships/image" Target="../media/image95.emf"/><Relationship Id="rId12" Type="http://schemas.openxmlformats.org/officeDocument/2006/relationships/image" Target="../media/image96.emf"/><Relationship Id="rId13" Type="http://schemas.openxmlformats.org/officeDocument/2006/relationships/image" Target="../media/image97.emf"/><Relationship Id="rId14" Type="http://schemas.openxmlformats.org/officeDocument/2006/relationships/image" Target="../media/image74.emf"/><Relationship Id="rId15" Type="http://schemas.openxmlformats.org/officeDocument/2006/relationships/image" Target="../media/image86.emf"/><Relationship Id="rId1" Type="http://schemas.openxmlformats.org/officeDocument/2006/relationships/image" Target="../media/image87.emf"/><Relationship Id="rId2" Type="http://schemas.openxmlformats.org/officeDocument/2006/relationships/image" Target="../media/image88.emf"/><Relationship Id="rId3" Type="http://schemas.openxmlformats.org/officeDocument/2006/relationships/image" Target="../media/image89.emf"/><Relationship Id="rId4" Type="http://schemas.openxmlformats.org/officeDocument/2006/relationships/image" Target="../media/image72.emf"/><Relationship Id="rId5" Type="http://schemas.openxmlformats.org/officeDocument/2006/relationships/image" Target="../media/image90.emf"/><Relationship Id="rId6" Type="http://schemas.openxmlformats.org/officeDocument/2006/relationships/image" Target="../media/image91.emf"/><Relationship Id="rId7" Type="http://schemas.openxmlformats.org/officeDocument/2006/relationships/image" Target="../media/image92.emf"/><Relationship Id="rId8" Type="http://schemas.openxmlformats.org/officeDocument/2006/relationships/image" Target="../media/image93.emf"/><Relationship Id="rId9" Type="http://schemas.openxmlformats.org/officeDocument/2006/relationships/image" Target="../media/image73.emf"/><Relationship Id="rId10" Type="http://schemas.openxmlformats.org/officeDocument/2006/relationships/image" Target="../media/image94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4" Type="http://schemas.openxmlformats.org/officeDocument/2006/relationships/image" Target="../media/image101.emf"/><Relationship Id="rId1" Type="http://schemas.openxmlformats.org/officeDocument/2006/relationships/image" Target="../media/image107.emf"/><Relationship Id="rId2" Type="http://schemas.openxmlformats.org/officeDocument/2006/relationships/image" Target="../media/image10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Relationship Id="rId2" Type="http://schemas.openxmlformats.org/officeDocument/2006/relationships/image" Target="../media/image20.emf"/><Relationship Id="rId3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1" Type="http://schemas.openxmlformats.org/officeDocument/2006/relationships/image" Target="../media/image50.emf"/><Relationship Id="rId2" Type="http://schemas.openxmlformats.org/officeDocument/2006/relationships/image" Target="../media/image5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Relationship Id="rId2" Type="http://schemas.openxmlformats.org/officeDocument/2006/relationships/image" Target="../media/image6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Relationship Id="rId2" Type="http://schemas.openxmlformats.org/officeDocument/2006/relationships/image" Target="../media/image73.emf"/><Relationship Id="rId3" Type="http://schemas.openxmlformats.org/officeDocument/2006/relationships/image" Target="../media/image7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Relationship Id="rId2" Type="http://schemas.openxmlformats.org/officeDocument/2006/relationships/image" Target="../media/image77.emf"/><Relationship Id="rId3" Type="http://schemas.openxmlformats.org/officeDocument/2006/relationships/image" Target="../media/image78.emf"/></Relationships>
</file>

<file path=ppt/drawings/_rels/vmlDrawing9.vml.rels><?xml version="1.0" encoding="UTF-8" standalone="yes"?>
<Relationships xmlns="http://schemas.openxmlformats.org/package/2006/relationships"><Relationship Id="rId11" Type="http://schemas.openxmlformats.org/officeDocument/2006/relationships/image" Target="../media/image94.emf"/><Relationship Id="rId12" Type="http://schemas.openxmlformats.org/officeDocument/2006/relationships/image" Target="../media/image95.emf"/><Relationship Id="rId13" Type="http://schemas.openxmlformats.org/officeDocument/2006/relationships/image" Target="../media/image96.emf"/><Relationship Id="rId14" Type="http://schemas.openxmlformats.org/officeDocument/2006/relationships/image" Target="../media/image97.emf"/><Relationship Id="rId15" Type="http://schemas.openxmlformats.org/officeDocument/2006/relationships/image" Target="../media/image74.emf"/><Relationship Id="rId1" Type="http://schemas.openxmlformats.org/officeDocument/2006/relationships/image" Target="../media/image86.emf"/><Relationship Id="rId2" Type="http://schemas.openxmlformats.org/officeDocument/2006/relationships/image" Target="../media/image87.emf"/><Relationship Id="rId3" Type="http://schemas.openxmlformats.org/officeDocument/2006/relationships/image" Target="../media/image88.emf"/><Relationship Id="rId4" Type="http://schemas.openxmlformats.org/officeDocument/2006/relationships/image" Target="../media/image89.emf"/><Relationship Id="rId5" Type="http://schemas.openxmlformats.org/officeDocument/2006/relationships/image" Target="../media/image72.emf"/><Relationship Id="rId6" Type="http://schemas.openxmlformats.org/officeDocument/2006/relationships/image" Target="../media/image90.emf"/><Relationship Id="rId7" Type="http://schemas.openxmlformats.org/officeDocument/2006/relationships/image" Target="../media/image91.emf"/><Relationship Id="rId8" Type="http://schemas.openxmlformats.org/officeDocument/2006/relationships/image" Target="../media/image92.emf"/><Relationship Id="rId9" Type="http://schemas.openxmlformats.org/officeDocument/2006/relationships/image" Target="../media/image93.emf"/><Relationship Id="rId10" Type="http://schemas.openxmlformats.org/officeDocument/2006/relationships/image" Target="../media/image7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8E4D2-0BCD-CC46-8C03-C3B01F572185}" type="datetime1">
              <a:rPr lang="en-US" smtClean="0"/>
              <a:t>5/16/14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41EBF1-9343-0049-8D3E-182A7FBD0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143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131203-1202-4042-887E-49C8876723E9}" type="datetime1">
              <a:rPr lang="en-US" smtClean="0"/>
              <a:t>5/16/14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30154-F7BF-0C4E-B80D-022834590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738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30154-F7BF-0C4E-B80D-02283459053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90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on </a:t>
            </a:r>
            <a:r>
              <a:rPr lang="en-US" dirty="0" err="1" smtClean="0"/>
              <a:t>paramater</a:t>
            </a:r>
            <a:r>
              <a:rPr lang="en-US" dirty="0" smtClean="0"/>
              <a:t> server</a:t>
            </a:r>
          </a:p>
          <a:p>
            <a:r>
              <a:rPr lang="en-US" dirty="0" smtClean="0"/>
              <a:t>Gibbs</a:t>
            </a:r>
            <a:r>
              <a:rPr lang="en-US" baseline="0" dirty="0" smtClean="0"/>
              <a:t> sampling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30154-F7BF-0C4E-B80D-02283459053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21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Rank=50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30154-F7BF-0C4E-B80D-02283459053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057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18D9-E5F8-F14E-AB10-6E5D04F01CF8}" type="datetime2">
              <a:rPr lang="en-US" smtClean="0"/>
              <a:t>Friday, May 16, 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D263-D880-174E-8980-6AD57C15EE1F}" type="datetime2">
              <a:rPr lang="en-US" smtClean="0"/>
              <a:t>Friday, May 16, 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D1E4E-1020-8C46-97AF-61ED5691BD18}" type="datetime2">
              <a:rPr lang="en-US" smtClean="0"/>
              <a:t>Friday, May 16, 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6677-C331-8544-A57B-1D1500247C68}" type="datetime2">
              <a:rPr lang="en-US" smtClean="0"/>
              <a:t>Friday, May 16, 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F8816-15CB-0D4D-9C27-7441561CDCD8}" type="datetime2">
              <a:rPr lang="en-US" smtClean="0"/>
              <a:t>Friday, May 16, 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1EFEA-FA4A-074B-B0CA-F7270E25D6CC}" type="datetime2">
              <a:rPr lang="en-US" smtClean="0"/>
              <a:t>Friday, May 16, 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C7149-793D-A44C-BB50-CA1C53D88EAE}" type="datetime2">
              <a:rPr lang="en-US" smtClean="0"/>
              <a:t>Friday, May 16, 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576A9-8688-8D40-9FC7-56871838EED1}" type="datetime2">
              <a:rPr lang="en-US" smtClean="0"/>
              <a:t>Friday, May 16, 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9E875-EE69-B94F-B9E6-2EB6C5BE14D6}" type="datetime2">
              <a:rPr lang="en-US" smtClean="0"/>
              <a:t>Friday, May 16, 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1B2B3-E7BB-5742-886F-4A9AFDE4A2B7}" type="datetime2">
              <a:rPr lang="en-US" smtClean="0"/>
              <a:t>Friday, May 16, 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D4C1-59DF-DD42-8352-578E0315A420}" type="datetime2">
              <a:rPr lang="en-US" smtClean="0"/>
              <a:t>Friday, May 16, 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86F07FC6-2F21-5A4A-A5AA-241D7FFFE21B}" type="datetime2">
              <a:rPr lang="en-US" smtClean="0"/>
              <a:t>Friday, May 16, 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jpe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6" Type="http://schemas.openxmlformats.org/officeDocument/2006/relationships/image" Target="../media/image39.emf"/><Relationship Id="rId7" Type="http://schemas.openxmlformats.org/officeDocument/2006/relationships/image" Target="../media/image40.emf"/><Relationship Id="rId8" Type="http://schemas.openxmlformats.org/officeDocument/2006/relationships/image" Target="../media/image41.emf"/><Relationship Id="rId9" Type="http://schemas.openxmlformats.org/officeDocument/2006/relationships/image" Target="../media/image42.emf"/><Relationship Id="rId10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50.e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51.emf"/><Relationship Id="rId7" Type="http://schemas.openxmlformats.org/officeDocument/2006/relationships/oleObject" Target="../embeddings/oleObject9.bin"/><Relationship Id="rId8" Type="http://schemas.openxmlformats.org/officeDocument/2006/relationships/image" Target="../media/image52.emf"/><Relationship Id="rId9" Type="http://schemas.openxmlformats.org/officeDocument/2006/relationships/oleObject" Target="../embeddings/oleObject10.bin"/><Relationship Id="rId10" Type="http://schemas.openxmlformats.org/officeDocument/2006/relationships/image" Target="../media/image5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Relationship Id="rId3" Type="http://schemas.openxmlformats.org/officeDocument/2006/relationships/image" Target="../media/image5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oleObject" Target="../embeddings/oleObject11.bin"/><Relationship Id="rId5" Type="http://schemas.openxmlformats.org/officeDocument/2006/relationships/image" Target="../media/image56.emf"/><Relationship Id="rId6" Type="http://schemas.openxmlformats.org/officeDocument/2006/relationships/image" Target="../media/image58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Relationship Id="rId3" Type="http://schemas.openxmlformats.org/officeDocument/2006/relationships/image" Target="../media/image6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oleObject" Target="../embeddings/oleObject12.bin"/><Relationship Id="rId5" Type="http://schemas.openxmlformats.org/officeDocument/2006/relationships/image" Target="../media/image63.emf"/><Relationship Id="rId6" Type="http://schemas.openxmlformats.org/officeDocument/2006/relationships/image" Target="../media/image65.emf"/><Relationship Id="rId7" Type="http://schemas.openxmlformats.org/officeDocument/2006/relationships/image" Target="../media/image66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emf"/><Relationship Id="rId5" Type="http://schemas.openxmlformats.org/officeDocument/2006/relationships/image" Target="../media/image71.emf"/><Relationship Id="rId6" Type="http://schemas.openxmlformats.org/officeDocument/2006/relationships/oleObject" Target="../embeddings/oleObject13.bin"/><Relationship Id="rId7" Type="http://schemas.openxmlformats.org/officeDocument/2006/relationships/image" Target="../media/image67.emf"/><Relationship Id="rId8" Type="http://schemas.openxmlformats.org/officeDocument/2006/relationships/oleObject" Target="../embeddings/oleObject14.bin"/><Relationship Id="rId9" Type="http://schemas.openxmlformats.org/officeDocument/2006/relationships/image" Target="../media/image68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72.emf"/><Relationship Id="rId5" Type="http://schemas.openxmlformats.org/officeDocument/2006/relationships/oleObject" Target="../embeddings/oleObject16.bin"/><Relationship Id="rId6" Type="http://schemas.openxmlformats.org/officeDocument/2006/relationships/image" Target="../media/image73.emf"/><Relationship Id="rId7" Type="http://schemas.openxmlformats.org/officeDocument/2006/relationships/oleObject" Target="../embeddings/oleObject17.bin"/><Relationship Id="rId8" Type="http://schemas.openxmlformats.org/officeDocument/2006/relationships/image" Target="../media/image74.emf"/><Relationship Id="rId9" Type="http://schemas.openxmlformats.org/officeDocument/2006/relationships/image" Target="../media/image75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4" Type="http://schemas.openxmlformats.org/officeDocument/2006/relationships/image" Target="../media/image76.emf"/><Relationship Id="rId5" Type="http://schemas.openxmlformats.org/officeDocument/2006/relationships/oleObject" Target="../embeddings/oleObject19.bin"/><Relationship Id="rId6" Type="http://schemas.openxmlformats.org/officeDocument/2006/relationships/image" Target="../media/image77.emf"/><Relationship Id="rId7" Type="http://schemas.openxmlformats.org/officeDocument/2006/relationships/oleObject" Target="../embeddings/oleObject20.bin"/><Relationship Id="rId8" Type="http://schemas.openxmlformats.org/officeDocument/2006/relationships/image" Target="../media/image78.emf"/><Relationship Id="rId9" Type="http://schemas.openxmlformats.org/officeDocument/2006/relationships/image" Target="../media/image75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80.emf"/><Relationship Id="rId5" Type="http://schemas.openxmlformats.org/officeDocument/2006/relationships/image" Target="../media/image75.emf"/><Relationship Id="rId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image" Target="../media/image83.emf"/><Relationship Id="rId5" Type="http://schemas.openxmlformats.org/officeDocument/2006/relationships/image" Target="../media/image75.emf"/><Relationship Id="rId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85.emf"/><Relationship Id="rId5" Type="http://schemas.openxmlformats.org/officeDocument/2006/relationships/image" Target="../media/image75.emf"/><Relationship Id="rId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41.xml.rels><?xml version="1.0" encoding="UTF-8" standalone="yes"?>
<Relationships xmlns="http://schemas.openxmlformats.org/package/2006/relationships"><Relationship Id="rId20" Type="http://schemas.openxmlformats.org/officeDocument/2006/relationships/oleObject" Target="../embeddings/oleObject29.bin"/><Relationship Id="rId21" Type="http://schemas.openxmlformats.org/officeDocument/2006/relationships/image" Target="../media/image93.emf"/><Relationship Id="rId22" Type="http://schemas.openxmlformats.org/officeDocument/2006/relationships/oleObject" Target="../embeddings/oleObject30.bin"/><Relationship Id="rId23" Type="http://schemas.openxmlformats.org/officeDocument/2006/relationships/image" Target="../media/image73.emf"/><Relationship Id="rId24" Type="http://schemas.openxmlformats.org/officeDocument/2006/relationships/oleObject" Target="../embeddings/oleObject31.bin"/><Relationship Id="rId25" Type="http://schemas.openxmlformats.org/officeDocument/2006/relationships/image" Target="../media/image94.emf"/><Relationship Id="rId26" Type="http://schemas.openxmlformats.org/officeDocument/2006/relationships/oleObject" Target="../embeddings/oleObject32.bin"/><Relationship Id="rId27" Type="http://schemas.openxmlformats.org/officeDocument/2006/relationships/image" Target="../media/image95.emf"/><Relationship Id="rId28" Type="http://schemas.openxmlformats.org/officeDocument/2006/relationships/oleObject" Target="../embeddings/oleObject33.bin"/><Relationship Id="rId29" Type="http://schemas.openxmlformats.org/officeDocument/2006/relationships/image" Target="../media/image96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1.bin"/><Relationship Id="rId4" Type="http://schemas.openxmlformats.org/officeDocument/2006/relationships/image" Target="../media/image86.emf"/><Relationship Id="rId5" Type="http://schemas.openxmlformats.org/officeDocument/2006/relationships/oleObject" Target="../embeddings/oleObject22.bin"/><Relationship Id="rId30" Type="http://schemas.openxmlformats.org/officeDocument/2006/relationships/oleObject" Target="../embeddings/oleObject34.bin"/><Relationship Id="rId31" Type="http://schemas.openxmlformats.org/officeDocument/2006/relationships/image" Target="../media/image97.emf"/><Relationship Id="rId32" Type="http://schemas.openxmlformats.org/officeDocument/2006/relationships/oleObject" Target="../embeddings/oleObject35.bin"/><Relationship Id="rId9" Type="http://schemas.openxmlformats.org/officeDocument/2006/relationships/oleObject" Target="../embeddings/oleObject24.bin"/><Relationship Id="rId6" Type="http://schemas.openxmlformats.org/officeDocument/2006/relationships/image" Target="../media/image87.emf"/><Relationship Id="rId7" Type="http://schemas.openxmlformats.org/officeDocument/2006/relationships/oleObject" Target="../embeddings/oleObject23.bin"/><Relationship Id="rId8" Type="http://schemas.openxmlformats.org/officeDocument/2006/relationships/image" Target="../media/image88.emf"/><Relationship Id="rId33" Type="http://schemas.openxmlformats.org/officeDocument/2006/relationships/image" Target="../media/image74.emf"/><Relationship Id="rId34" Type="http://schemas.openxmlformats.org/officeDocument/2006/relationships/image" Target="../media/image79.emf"/><Relationship Id="rId10" Type="http://schemas.openxmlformats.org/officeDocument/2006/relationships/image" Target="../media/image89.emf"/><Relationship Id="rId11" Type="http://schemas.openxmlformats.org/officeDocument/2006/relationships/image" Target="../media/image75.emf"/><Relationship Id="rId12" Type="http://schemas.openxmlformats.org/officeDocument/2006/relationships/oleObject" Target="../embeddings/oleObject25.bin"/><Relationship Id="rId13" Type="http://schemas.openxmlformats.org/officeDocument/2006/relationships/image" Target="../media/image72.emf"/><Relationship Id="rId14" Type="http://schemas.openxmlformats.org/officeDocument/2006/relationships/oleObject" Target="../embeddings/oleObject26.bin"/><Relationship Id="rId15" Type="http://schemas.openxmlformats.org/officeDocument/2006/relationships/image" Target="../media/image90.emf"/><Relationship Id="rId16" Type="http://schemas.openxmlformats.org/officeDocument/2006/relationships/oleObject" Target="../embeddings/oleObject27.bin"/><Relationship Id="rId17" Type="http://schemas.openxmlformats.org/officeDocument/2006/relationships/image" Target="../media/image91.emf"/><Relationship Id="rId18" Type="http://schemas.openxmlformats.org/officeDocument/2006/relationships/oleObject" Target="../embeddings/oleObject28.bin"/><Relationship Id="rId19" Type="http://schemas.openxmlformats.org/officeDocument/2006/relationships/image" Target="../media/image92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4" Type="http://schemas.openxmlformats.org/officeDocument/2006/relationships/image" Target="../media/image98.emf"/><Relationship Id="rId5" Type="http://schemas.openxmlformats.org/officeDocument/2006/relationships/oleObject" Target="../embeddings/oleObject37.bin"/><Relationship Id="rId6" Type="http://schemas.openxmlformats.org/officeDocument/2006/relationships/image" Target="../media/image99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1.bin"/><Relationship Id="rId20" Type="http://schemas.openxmlformats.org/officeDocument/2006/relationships/image" Target="../media/image107.emf"/><Relationship Id="rId21" Type="http://schemas.openxmlformats.org/officeDocument/2006/relationships/oleObject" Target="../embeddings/oleObject47.bin"/><Relationship Id="rId22" Type="http://schemas.openxmlformats.org/officeDocument/2006/relationships/image" Target="../media/image108.emf"/><Relationship Id="rId23" Type="http://schemas.openxmlformats.org/officeDocument/2006/relationships/oleObject" Target="../embeddings/oleObject48.bin"/><Relationship Id="rId24" Type="http://schemas.openxmlformats.org/officeDocument/2006/relationships/image" Target="../media/image109.emf"/><Relationship Id="rId25" Type="http://schemas.openxmlformats.org/officeDocument/2006/relationships/oleObject" Target="../embeddings/oleObject49.bin"/><Relationship Id="rId26" Type="http://schemas.openxmlformats.org/officeDocument/2006/relationships/image" Target="../media/image110.emf"/><Relationship Id="rId10" Type="http://schemas.openxmlformats.org/officeDocument/2006/relationships/image" Target="../media/image89.emf"/><Relationship Id="rId11" Type="http://schemas.openxmlformats.org/officeDocument/2006/relationships/oleObject" Target="../embeddings/oleObject42.bin"/><Relationship Id="rId12" Type="http://schemas.openxmlformats.org/officeDocument/2006/relationships/image" Target="../media/image103.emf"/><Relationship Id="rId13" Type="http://schemas.openxmlformats.org/officeDocument/2006/relationships/oleObject" Target="../embeddings/oleObject43.bin"/><Relationship Id="rId14" Type="http://schemas.openxmlformats.org/officeDocument/2006/relationships/image" Target="../media/image104.emf"/><Relationship Id="rId15" Type="http://schemas.openxmlformats.org/officeDocument/2006/relationships/oleObject" Target="../embeddings/oleObject44.bin"/><Relationship Id="rId16" Type="http://schemas.openxmlformats.org/officeDocument/2006/relationships/image" Target="../media/image105.emf"/><Relationship Id="rId17" Type="http://schemas.openxmlformats.org/officeDocument/2006/relationships/oleObject" Target="../embeddings/oleObject45.bin"/><Relationship Id="rId18" Type="http://schemas.openxmlformats.org/officeDocument/2006/relationships/image" Target="../media/image106.emf"/><Relationship Id="rId19" Type="http://schemas.openxmlformats.org/officeDocument/2006/relationships/oleObject" Target="../embeddings/oleObject46.bin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38.bin"/><Relationship Id="rId4" Type="http://schemas.openxmlformats.org/officeDocument/2006/relationships/image" Target="../media/image100.emf"/><Relationship Id="rId5" Type="http://schemas.openxmlformats.org/officeDocument/2006/relationships/oleObject" Target="../embeddings/oleObject39.bin"/><Relationship Id="rId6" Type="http://schemas.openxmlformats.org/officeDocument/2006/relationships/image" Target="../media/image101.emf"/><Relationship Id="rId7" Type="http://schemas.openxmlformats.org/officeDocument/2006/relationships/oleObject" Target="../embeddings/oleObject40.bin"/><Relationship Id="rId8" Type="http://schemas.openxmlformats.org/officeDocument/2006/relationships/image" Target="../media/image102.emf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52.bin"/><Relationship Id="rId20" Type="http://schemas.openxmlformats.org/officeDocument/2006/relationships/image" Target="../media/image106.emf"/><Relationship Id="rId21" Type="http://schemas.openxmlformats.org/officeDocument/2006/relationships/oleObject" Target="../embeddings/oleObject58.bin"/><Relationship Id="rId22" Type="http://schemas.openxmlformats.org/officeDocument/2006/relationships/image" Target="../media/image107.emf"/><Relationship Id="rId23" Type="http://schemas.openxmlformats.org/officeDocument/2006/relationships/oleObject" Target="../embeddings/oleObject59.bin"/><Relationship Id="rId24" Type="http://schemas.openxmlformats.org/officeDocument/2006/relationships/image" Target="../media/image108.emf"/><Relationship Id="rId25" Type="http://schemas.openxmlformats.org/officeDocument/2006/relationships/oleObject" Target="../embeddings/oleObject60.bin"/><Relationship Id="rId26" Type="http://schemas.openxmlformats.org/officeDocument/2006/relationships/image" Target="../media/image109.emf"/><Relationship Id="rId27" Type="http://schemas.openxmlformats.org/officeDocument/2006/relationships/oleObject" Target="../embeddings/oleObject61.bin"/><Relationship Id="rId28" Type="http://schemas.openxmlformats.org/officeDocument/2006/relationships/image" Target="../media/image110.emf"/><Relationship Id="rId10" Type="http://schemas.openxmlformats.org/officeDocument/2006/relationships/image" Target="../media/image102.emf"/><Relationship Id="rId11" Type="http://schemas.openxmlformats.org/officeDocument/2006/relationships/oleObject" Target="../embeddings/oleObject53.bin"/><Relationship Id="rId12" Type="http://schemas.openxmlformats.org/officeDocument/2006/relationships/image" Target="../media/image111.emf"/><Relationship Id="rId13" Type="http://schemas.openxmlformats.org/officeDocument/2006/relationships/oleObject" Target="../embeddings/oleObject54.bin"/><Relationship Id="rId14" Type="http://schemas.openxmlformats.org/officeDocument/2006/relationships/image" Target="../media/image103.emf"/><Relationship Id="rId15" Type="http://schemas.openxmlformats.org/officeDocument/2006/relationships/oleObject" Target="../embeddings/oleObject55.bin"/><Relationship Id="rId16" Type="http://schemas.openxmlformats.org/officeDocument/2006/relationships/image" Target="../media/image104.emf"/><Relationship Id="rId17" Type="http://schemas.openxmlformats.org/officeDocument/2006/relationships/oleObject" Target="../embeddings/oleObject56.bin"/><Relationship Id="rId18" Type="http://schemas.openxmlformats.org/officeDocument/2006/relationships/image" Target="../media/image105.emf"/><Relationship Id="rId19" Type="http://schemas.openxmlformats.org/officeDocument/2006/relationships/oleObject" Target="../embeddings/oleObject57.bin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5.emf"/><Relationship Id="rId4" Type="http://schemas.openxmlformats.org/officeDocument/2006/relationships/image" Target="../media/image79.emf"/><Relationship Id="rId5" Type="http://schemas.openxmlformats.org/officeDocument/2006/relationships/oleObject" Target="../embeddings/oleObject50.bin"/><Relationship Id="rId6" Type="http://schemas.openxmlformats.org/officeDocument/2006/relationships/image" Target="../media/image100.emf"/><Relationship Id="rId7" Type="http://schemas.openxmlformats.org/officeDocument/2006/relationships/oleObject" Target="../embeddings/oleObject51.bin"/><Relationship Id="rId8" Type="http://schemas.openxmlformats.org/officeDocument/2006/relationships/image" Target="../media/image101.emf"/></Relationships>
</file>

<file path=ppt/slides/_rels/slide45.xml.rels><?xml version="1.0" encoding="UTF-8" standalone="yes"?>
<Relationships xmlns="http://schemas.openxmlformats.org/package/2006/relationships"><Relationship Id="rId20" Type="http://schemas.openxmlformats.org/officeDocument/2006/relationships/oleObject" Target="../embeddings/oleObject70.bin"/><Relationship Id="rId21" Type="http://schemas.openxmlformats.org/officeDocument/2006/relationships/image" Target="../media/image73.emf"/><Relationship Id="rId22" Type="http://schemas.openxmlformats.org/officeDocument/2006/relationships/oleObject" Target="../embeddings/oleObject71.bin"/><Relationship Id="rId23" Type="http://schemas.openxmlformats.org/officeDocument/2006/relationships/image" Target="../media/image94.emf"/><Relationship Id="rId24" Type="http://schemas.openxmlformats.org/officeDocument/2006/relationships/oleObject" Target="../embeddings/oleObject72.bin"/><Relationship Id="rId25" Type="http://schemas.openxmlformats.org/officeDocument/2006/relationships/image" Target="../media/image95.emf"/><Relationship Id="rId26" Type="http://schemas.openxmlformats.org/officeDocument/2006/relationships/oleObject" Target="../embeddings/oleObject73.bin"/><Relationship Id="rId27" Type="http://schemas.openxmlformats.org/officeDocument/2006/relationships/image" Target="../media/image96.emf"/><Relationship Id="rId28" Type="http://schemas.openxmlformats.org/officeDocument/2006/relationships/oleObject" Target="../embeddings/oleObject74.bin"/><Relationship Id="rId29" Type="http://schemas.openxmlformats.org/officeDocument/2006/relationships/image" Target="../media/image97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62.bin"/><Relationship Id="rId4" Type="http://schemas.openxmlformats.org/officeDocument/2006/relationships/image" Target="../media/image87.emf"/><Relationship Id="rId5" Type="http://schemas.openxmlformats.org/officeDocument/2006/relationships/oleObject" Target="../embeddings/oleObject63.bin"/><Relationship Id="rId30" Type="http://schemas.openxmlformats.org/officeDocument/2006/relationships/oleObject" Target="../embeddings/oleObject75.bin"/><Relationship Id="rId31" Type="http://schemas.openxmlformats.org/officeDocument/2006/relationships/image" Target="../media/image74.emf"/><Relationship Id="rId32" Type="http://schemas.openxmlformats.org/officeDocument/2006/relationships/image" Target="../media/image79.emf"/><Relationship Id="rId9" Type="http://schemas.openxmlformats.org/officeDocument/2006/relationships/image" Target="../media/image75.emf"/><Relationship Id="rId6" Type="http://schemas.openxmlformats.org/officeDocument/2006/relationships/image" Target="../media/image88.emf"/><Relationship Id="rId7" Type="http://schemas.openxmlformats.org/officeDocument/2006/relationships/oleObject" Target="../embeddings/oleObject64.bin"/><Relationship Id="rId8" Type="http://schemas.openxmlformats.org/officeDocument/2006/relationships/image" Target="../media/image89.emf"/><Relationship Id="rId33" Type="http://schemas.openxmlformats.org/officeDocument/2006/relationships/oleObject" Target="../embeddings/oleObject76.bin"/><Relationship Id="rId34" Type="http://schemas.openxmlformats.org/officeDocument/2006/relationships/image" Target="../media/image86.emf"/><Relationship Id="rId10" Type="http://schemas.openxmlformats.org/officeDocument/2006/relationships/oleObject" Target="../embeddings/oleObject65.bin"/><Relationship Id="rId11" Type="http://schemas.openxmlformats.org/officeDocument/2006/relationships/image" Target="../media/image72.emf"/><Relationship Id="rId12" Type="http://schemas.openxmlformats.org/officeDocument/2006/relationships/oleObject" Target="../embeddings/oleObject66.bin"/><Relationship Id="rId13" Type="http://schemas.openxmlformats.org/officeDocument/2006/relationships/image" Target="../media/image90.emf"/><Relationship Id="rId14" Type="http://schemas.openxmlformats.org/officeDocument/2006/relationships/oleObject" Target="../embeddings/oleObject67.bin"/><Relationship Id="rId15" Type="http://schemas.openxmlformats.org/officeDocument/2006/relationships/image" Target="../media/image91.emf"/><Relationship Id="rId16" Type="http://schemas.openxmlformats.org/officeDocument/2006/relationships/oleObject" Target="../embeddings/oleObject68.bin"/><Relationship Id="rId17" Type="http://schemas.openxmlformats.org/officeDocument/2006/relationships/image" Target="../media/image92.emf"/><Relationship Id="rId18" Type="http://schemas.openxmlformats.org/officeDocument/2006/relationships/oleObject" Target="../embeddings/oleObject69.bin"/><Relationship Id="rId19" Type="http://schemas.openxmlformats.org/officeDocument/2006/relationships/image" Target="../media/image93.emf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image" Target="../media/image75.emf"/><Relationship Id="rId20" Type="http://schemas.openxmlformats.org/officeDocument/2006/relationships/oleObject" Target="../embeddings/oleObject85.bin"/><Relationship Id="rId21" Type="http://schemas.openxmlformats.org/officeDocument/2006/relationships/image" Target="../media/image95.emf"/><Relationship Id="rId22" Type="http://schemas.openxmlformats.org/officeDocument/2006/relationships/oleObject" Target="../embeddings/oleObject86.bin"/><Relationship Id="rId23" Type="http://schemas.openxmlformats.org/officeDocument/2006/relationships/image" Target="../media/image96.emf"/><Relationship Id="rId24" Type="http://schemas.openxmlformats.org/officeDocument/2006/relationships/oleObject" Target="../embeddings/oleObject87.bin"/><Relationship Id="rId25" Type="http://schemas.openxmlformats.org/officeDocument/2006/relationships/image" Target="../media/image97.emf"/><Relationship Id="rId26" Type="http://schemas.openxmlformats.org/officeDocument/2006/relationships/oleObject" Target="../embeddings/oleObject88.bin"/><Relationship Id="rId27" Type="http://schemas.openxmlformats.org/officeDocument/2006/relationships/image" Target="../media/image114.emf"/><Relationship Id="rId28" Type="http://schemas.openxmlformats.org/officeDocument/2006/relationships/image" Target="../media/image115.emf"/><Relationship Id="rId10" Type="http://schemas.openxmlformats.org/officeDocument/2006/relationships/oleObject" Target="../embeddings/oleObject80.bin"/><Relationship Id="rId11" Type="http://schemas.openxmlformats.org/officeDocument/2006/relationships/image" Target="../media/image112.emf"/><Relationship Id="rId12" Type="http://schemas.openxmlformats.org/officeDocument/2006/relationships/oleObject" Target="../embeddings/oleObject81.bin"/><Relationship Id="rId13" Type="http://schemas.openxmlformats.org/officeDocument/2006/relationships/image" Target="../media/image91.emf"/><Relationship Id="rId14" Type="http://schemas.openxmlformats.org/officeDocument/2006/relationships/oleObject" Target="../embeddings/oleObject82.bin"/><Relationship Id="rId15" Type="http://schemas.openxmlformats.org/officeDocument/2006/relationships/image" Target="../media/image92.emf"/><Relationship Id="rId16" Type="http://schemas.openxmlformats.org/officeDocument/2006/relationships/oleObject" Target="../embeddings/oleObject83.bin"/><Relationship Id="rId17" Type="http://schemas.openxmlformats.org/officeDocument/2006/relationships/image" Target="../media/image93.emf"/><Relationship Id="rId18" Type="http://schemas.openxmlformats.org/officeDocument/2006/relationships/oleObject" Target="../embeddings/oleObject84.bin"/><Relationship Id="rId19" Type="http://schemas.openxmlformats.org/officeDocument/2006/relationships/image" Target="../media/image113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77.bin"/><Relationship Id="rId4" Type="http://schemas.openxmlformats.org/officeDocument/2006/relationships/image" Target="../media/image87.emf"/><Relationship Id="rId5" Type="http://schemas.openxmlformats.org/officeDocument/2006/relationships/oleObject" Target="../embeddings/oleObject78.bin"/><Relationship Id="rId6" Type="http://schemas.openxmlformats.org/officeDocument/2006/relationships/image" Target="../media/image88.emf"/><Relationship Id="rId7" Type="http://schemas.openxmlformats.org/officeDocument/2006/relationships/oleObject" Target="../embeddings/oleObject79.bin"/><Relationship Id="rId8" Type="http://schemas.openxmlformats.org/officeDocument/2006/relationships/image" Target="../media/image89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75.emf"/><Relationship Id="rId6" Type="http://schemas.openxmlformats.org/officeDocument/2006/relationships/image" Target="../media/image81.png"/><Relationship Id="rId7" Type="http://schemas.openxmlformats.org/officeDocument/2006/relationships/image" Target="../media/image1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81.png"/><Relationship Id="rId5" Type="http://schemas.openxmlformats.org/officeDocument/2006/relationships/oleObject" Target="../embeddings/oleObject89.bin"/><Relationship Id="rId6" Type="http://schemas.openxmlformats.org/officeDocument/2006/relationships/image" Target="../media/image117.emf"/><Relationship Id="rId7" Type="http://schemas.openxmlformats.org/officeDocument/2006/relationships/oleObject" Target="../embeddings/oleObject90.bin"/><Relationship Id="rId8" Type="http://schemas.openxmlformats.org/officeDocument/2006/relationships/image" Target="../media/image118.emf"/><Relationship Id="rId9" Type="http://schemas.openxmlformats.org/officeDocument/2006/relationships/oleObject" Target="../embeddings/oleObject91.bin"/><Relationship Id="rId10" Type="http://schemas.openxmlformats.org/officeDocument/2006/relationships/image" Target="../media/image119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0" Type="http://schemas.openxmlformats.org/officeDocument/2006/relationships/image" Target="../media/image73.emf"/><Relationship Id="rId21" Type="http://schemas.openxmlformats.org/officeDocument/2006/relationships/oleObject" Target="../embeddings/oleObject101.bin"/><Relationship Id="rId22" Type="http://schemas.openxmlformats.org/officeDocument/2006/relationships/image" Target="../media/image94.emf"/><Relationship Id="rId23" Type="http://schemas.openxmlformats.org/officeDocument/2006/relationships/oleObject" Target="../embeddings/oleObject102.bin"/><Relationship Id="rId24" Type="http://schemas.openxmlformats.org/officeDocument/2006/relationships/image" Target="../media/image95.emf"/><Relationship Id="rId25" Type="http://schemas.openxmlformats.org/officeDocument/2006/relationships/oleObject" Target="../embeddings/oleObject103.bin"/><Relationship Id="rId26" Type="http://schemas.openxmlformats.org/officeDocument/2006/relationships/image" Target="../media/image96.emf"/><Relationship Id="rId27" Type="http://schemas.openxmlformats.org/officeDocument/2006/relationships/oleObject" Target="../embeddings/oleObject104.bin"/><Relationship Id="rId28" Type="http://schemas.openxmlformats.org/officeDocument/2006/relationships/image" Target="../media/image97.emf"/><Relationship Id="rId29" Type="http://schemas.openxmlformats.org/officeDocument/2006/relationships/oleObject" Target="../embeddings/oleObject105.bin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92.bin"/><Relationship Id="rId4" Type="http://schemas.openxmlformats.org/officeDocument/2006/relationships/image" Target="../media/image87.emf"/><Relationship Id="rId5" Type="http://schemas.openxmlformats.org/officeDocument/2006/relationships/oleObject" Target="../embeddings/oleObject93.bin"/><Relationship Id="rId30" Type="http://schemas.openxmlformats.org/officeDocument/2006/relationships/image" Target="../media/image74.emf"/><Relationship Id="rId31" Type="http://schemas.openxmlformats.org/officeDocument/2006/relationships/oleObject" Target="../embeddings/oleObject106.bin"/><Relationship Id="rId32" Type="http://schemas.openxmlformats.org/officeDocument/2006/relationships/image" Target="../media/image86.emf"/><Relationship Id="rId9" Type="http://schemas.openxmlformats.org/officeDocument/2006/relationships/oleObject" Target="../embeddings/oleObject95.bin"/><Relationship Id="rId6" Type="http://schemas.openxmlformats.org/officeDocument/2006/relationships/image" Target="../media/image88.emf"/><Relationship Id="rId7" Type="http://schemas.openxmlformats.org/officeDocument/2006/relationships/oleObject" Target="../embeddings/oleObject94.bin"/><Relationship Id="rId8" Type="http://schemas.openxmlformats.org/officeDocument/2006/relationships/image" Target="../media/image89.emf"/><Relationship Id="rId33" Type="http://schemas.openxmlformats.org/officeDocument/2006/relationships/image" Target="../media/image75.emf"/><Relationship Id="rId10" Type="http://schemas.openxmlformats.org/officeDocument/2006/relationships/image" Target="../media/image72.emf"/><Relationship Id="rId11" Type="http://schemas.openxmlformats.org/officeDocument/2006/relationships/oleObject" Target="../embeddings/oleObject96.bin"/><Relationship Id="rId12" Type="http://schemas.openxmlformats.org/officeDocument/2006/relationships/image" Target="../media/image90.emf"/><Relationship Id="rId13" Type="http://schemas.openxmlformats.org/officeDocument/2006/relationships/oleObject" Target="../embeddings/oleObject97.bin"/><Relationship Id="rId14" Type="http://schemas.openxmlformats.org/officeDocument/2006/relationships/image" Target="../media/image91.emf"/><Relationship Id="rId15" Type="http://schemas.openxmlformats.org/officeDocument/2006/relationships/oleObject" Target="../embeddings/oleObject98.bin"/><Relationship Id="rId16" Type="http://schemas.openxmlformats.org/officeDocument/2006/relationships/image" Target="../media/image92.emf"/><Relationship Id="rId17" Type="http://schemas.openxmlformats.org/officeDocument/2006/relationships/oleObject" Target="../embeddings/oleObject99.bin"/><Relationship Id="rId18" Type="http://schemas.openxmlformats.org/officeDocument/2006/relationships/image" Target="../media/image93.emf"/><Relationship Id="rId19" Type="http://schemas.openxmlformats.org/officeDocument/2006/relationships/oleObject" Target="../embeddings/oleObject100.bin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0" Type="http://schemas.openxmlformats.org/officeDocument/2006/relationships/image" Target="../media/image73.emf"/><Relationship Id="rId21" Type="http://schemas.openxmlformats.org/officeDocument/2006/relationships/oleObject" Target="../embeddings/oleObject116.bin"/><Relationship Id="rId22" Type="http://schemas.openxmlformats.org/officeDocument/2006/relationships/image" Target="../media/image94.emf"/><Relationship Id="rId23" Type="http://schemas.openxmlformats.org/officeDocument/2006/relationships/oleObject" Target="../embeddings/oleObject117.bin"/><Relationship Id="rId24" Type="http://schemas.openxmlformats.org/officeDocument/2006/relationships/image" Target="../media/image95.emf"/><Relationship Id="rId25" Type="http://schemas.openxmlformats.org/officeDocument/2006/relationships/oleObject" Target="../embeddings/oleObject118.bin"/><Relationship Id="rId26" Type="http://schemas.openxmlformats.org/officeDocument/2006/relationships/image" Target="../media/image96.emf"/><Relationship Id="rId27" Type="http://schemas.openxmlformats.org/officeDocument/2006/relationships/oleObject" Target="../embeddings/oleObject119.bin"/><Relationship Id="rId28" Type="http://schemas.openxmlformats.org/officeDocument/2006/relationships/image" Target="../media/image97.emf"/><Relationship Id="rId29" Type="http://schemas.openxmlformats.org/officeDocument/2006/relationships/oleObject" Target="../embeddings/oleObject120.bin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07.bin"/><Relationship Id="rId4" Type="http://schemas.openxmlformats.org/officeDocument/2006/relationships/image" Target="../media/image87.emf"/><Relationship Id="rId5" Type="http://schemas.openxmlformats.org/officeDocument/2006/relationships/oleObject" Target="../embeddings/oleObject108.bin"/><Relationship Id="rId30" Type="http://schemas.openxmlformats.org/officeDocument/2006/relationships/image" Target="../media/image74.emf"/><Relationship Id="rId31" Type="http://schemas.openxmlformats.org/officeDocument/2006/relationships/oleObject" Target="../embeddings/oleObject121.bin"/><Relationship Id="rId32" Type="http://schemas.openxmlformats.org/officeDocument/2006/relationships/image" Target="../media/image86.emf"/><Relationship Id="rId9" Type="http://schemas.openxmlformats.org/officeDocument/2006/relationships/oleObject" Target="../embeddings/oleObject110.bin"/><Relationship Id="rId6" Type="http://schemas.openxmlformats.org/officeDocument/2006/relationships/image" Target="../media/image88.emf"/><Relationship Id="rId7" Type="http://schemas.openxmlformats.org/officeDocument/2006/relationships/oleObject" Target="../embeddings/oleObject109.bin"/><Relationship Id="rId8" Type="http://schemas.openxmlformats.org/officeDocument/2006/relationships/image" Target="../media/image89.emf"/><Relationship Id="rId33" Type="http://schemas.openxmlformats.org/officeDocument/2006/relationships/image" Target="../media/image75.emf"/><Relationship Id="rId10" Type="http://schemas.openxmlformats.org/officeDocument/2006/relationships/image" Target="../media/image72.emf"/><Relationship Id="rId11" Type="http://schemas.openxmlformats.org/officeDocument/2006/relationships/oleObject" Target="../embeddings/oleObject111.bin"/><Relationship Id="rId12" Type="http://schemas.openxmlformats.org/officeDocument/2006/relationships/image" Target="../media/image90.emf"/><Relationship Id="rId13" Type="http://schemas.openxmlformats.org/officeDocument/2006/relationships/oleObject" Target="../embeddings/oleObject112.bin"/><Relationship Id="rId14" Type="http://schemas.openxmlformats.org/officeDocument/2006/relationships/image" Target="../media/image91.emf"/><Relationship Id="rId15" Type="http://schemas.openxmlformats.org/officeDocument/2006/relationships/oleObject" Target="../embeddings/oleObject113.bin"/><Relationship Id="rId16" Type="http://schemas.openxmlformats.org/officeDocument/2006/relationships/image" Target="../media/image92.emf"/><Relationship Id="rId17" Type="http://schemas.openxmlformats.org/officeDocument/2006/relationships/oleObject" Target="../embeddings/oleObject114.bin"/><Relationship Id="rId18" Type="http://schemas.openxmlformats.org/officeDocument/2006/relationships/image" Target="../media/image93.emf"/><Relationship Id="rId19" Type="http://schemas.openxmlformats.org/officeDocument/2006/relationships/oleObject" Target="../embeddings/oleObject115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2.bin"/><Relationship Id="rId4" Type="http://schemas.openxmlformats.org/officeDocument/2006/relationships/image" Target="../media/image107.emf"/><Relationship Id="rId5" Type="http://schemas.openxmlformats.org/officeDocument/2006/relationships/oleObject" Target="../embeddings/oleObject123.bin"/><Relationship Id="rId6" Type="http://schemas.openxmlformats.org/officeDocument/2006/relationships/image" Target="../media/image108.emf"/><Relationship Id="rId7" Type="http://schemas.openxmlformats.org/officeDocument/2006/relationships/oleObject" Target="../embeddings/oleObject124.bin"/><Relationship Id="rId8" Type="http://schemas.openxmlformats.org/officeDocument/2006/relationships/image" Target="../media/image100.emf"/><Relationship Id="rId9" Type="http://schemas.openxmlformats.org/officeDocument/2006/relationships/oleObject" Target="../embeddings/oleObject125.bin"/><Relationship Id="rId10" Type="http://schemas.openxmlformats.org/officeDocument/2006/relationships/image" Target="../media/image101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0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14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15.e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1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emf"/><Relationship Id="rId3" Type="http://schemas.openxmlformats.org/officeDocument/2006/relationships/image" Target="../media/image133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18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19.e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20.emf"/><Relationship Id="rId9" Type="http://schemas.openxmlformats.org/officeDocument/2006/relationships/oleObject" Target="../embeddings/oleObject6.bin"/><Relationship Id="rId10" Type="http://schemas.openxmlformats.org/officeDocument/2006/relationships/image" Target="../media/image1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8" Type="http://schemas.openxmlformats.org/officeDocument/2006/relationships/image" Target="../media/image134.png"/><Relationship Id="rId9" Type="http://schemas.openxmlformats.org/officeDocument/2006/relationships/image" Target="../media/image135.png"/><Relationship Id="rId10" Type="http://schemas.openxmlformats.org/officeDocument/2006/relationships/image" Target="../media/image136.png"/><Relationship Id="rId11" Type="http://schemas.openxmlformats.org/officeDocument/2006/relationships/image" Target="../media/image13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SCALING SGD to </a:t>
            </a:r>
            <a:br>
              <a:rPr lang="en-US" dirty="0" smtClean="0"/>
            </a:br>
            <a:r>
              <a:rPr lang="en-US" dirty="0" smtClean="0"/>
              <a:t>Big </a:t>
            </a:r>
            <a:r>
              <a:rPr lang="en-US" dirty="0" err="1" smtClean="0"/>
              <a:t>dATA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&amp; Huge Models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Alex Beutel</a:t>
            </a:r>
          </a:p>
          <a:p>
            <a:endParaRPr lang="en-US" dirty="0"/>
          </a:p>
          <a:p>
            <a:r>
              <a:rPr lang="en-US" dirty="0" smtClean="0"/>
              <a:t>Based on work done with </a:t>
            </a:r>
            <a:r>
              <a:rPr lang="en-US" dirty="0" err="1" smtClean="0"/>
              <a:t>Abhimanu</a:t>
            </a:r>
            <a:r>
              <a:rPr lang="en-US" dirty="0" smtClean="0"/>
              <a:t> Kumar, </a:t>
            </a:r>
            <a:r>
              <a:rPr lang="en-US" dirty="0" err="1" smtClean="0"/>
              <a:t>Vagelis</a:t>
            </a:r>
            <a:r>
              <a:rPr lang="en-US" dirty="0" smtClean="0"/>
              <a:t> </a:t>
            </a:r>
            <a:r>
              <a:rPr lang="en-US" dirty="0" err="1" smtClean="0"/>
              <a:t>Papalexakis</a:t>
            </a:r>
            <a:r>
              <a:rPr lang="en-US" dirty="0" smtClean="0"/>
              <a:t>, </a:t>
            </a:r>
            <a:r>
              <a:rPr lang="en-US" dirty="0" err="1" smtClean="0"/>
              <a:t>Partha</a:t>
            </a:r>
            <a:r>
              <a:rPr lang="en-US" dirty="0" smtClean="0"/>
              <a:t> </a:t>
            </a:r>
            <a:r>
              <a:rPr lang="en-US" dirty="0" err="1" smtClean="0"/>
              <a:t>Talukdar</a:t>
            </a:r>
            <a:r>
              <a:rPr lang="en-US" dirty="0" smtClean="0"/>
              <a:t>, </a:t>
            </a:r>
            <a:r>
              <a:rPr lang="en-US" dirty="0" err="1" smtClean="0"/>
              <a:t>Qirong</a:t>
            </a:r>
            <a:r>
              <a:rPr lang="en-US" dirty="0" smtClean="0"/>
              <a:t> Ho, Christos </a:t>
            </a:r>
            <a:r>
              <a:rPr lang="en-US" dirty="0" err="1" smtClean="0"/>
              <a:t>Faloutsos</a:t>
            </a:r>
            <a:r>
              <a:rPr lang="en-US" dirty="0" smtClean="0"/>
              <a:t>, and Eric Xing</a:t>
            </a:r>
            <a:endParaRPr lang="en-US" dirty="0"/>
          </a:p>
        </p:txBody>
      </p:sp>
      <p:pic>
        <p:nvPicPr>
          <p:cNvPr id="4" name="Picture 3" descr="abhi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454083"/>
            <a:ext cx="841053" cy="1116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128" y="5454083"/>
            <a:ext cx="903639" cy="11202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992" y="5457854"/>
            <a:ext cx="1482003" cy="11164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570" y="5454083"/>
            <a:ext cx="729408" cy="1116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93" y="5457854"/>
            <a:ext cx="986569" cy="11126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97" y="5457854"/>
            <a:ext cx="815958" cy="111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49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Rise of SGD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Hogwild</a:t>
            </a:r>
            <a:r>
              <a:rPr lang="en-US" dirty="0" smtClean="0"/>
              <a:t>! (</a:t>
            </a:r>
            <a:r>
              <a:rPr lang="en-US" dirty="0" err="1" smtClean="0"/>
              <a:t>Niu</a:t>
            </a:r>
            <a:r>
              <a:rPr lang="en-US" dirty="0" smtClean="0"/>
              <a:t> et al, 2011)  </a:t>
            </a:r>
          </a:p>
          <a:p>
            <a:pPr lvl="1"/>
            <a:r>
              <a:rPr lang="en-US" dirty="0" smtClean="0"/>
              <a:t>Noticed independence</a:t>
            </a:r>
          </a:p>
          <a:p>
            <a:pPr lvl="1"/>
            <a:r>
              <a:rPr lang="en-US" dirty="0" smtClean="0"/>
              <a:t>If matrix is sparse, there will be little contention</a:t>
            </a:r>
          </a:p>
          <a:p>
            <a:pPr lvl="1"/>
            <a:r>
              <a:rPr lang="en-US" dirty="0" smtClean="0"/>
              <a:t>Ignore locks</a:t>
            </a:r>
          </a:p>
          <a:p>
            <a:r>
              <a:rPr lang="en-US" dirty="0" smtClean="0"/>
              <a:t>DSGD (</a:t>
            </a:r>
            <a:r>
              <a:rPr lang="en-US" dirty="0" err="1" smtClean="0"/>
              <a:t>Gemulla</a:t>
            </a:r>
            <a:r>
              <a:rPr lang="en-US" dirty="0" smtClean="0"/>
              <a:t> et al, 2011)</a:t>
            </a:r>
          </a:p>
          <a:p>
            <a:pPr lvl="1"/>
            <a:r>
              <a:rPr lang="en-US" dirty="0" smtClean="0"/>
              <a:t>Noticed independence</a:t>
            </a:r>
          </a:p>
          <a:p>
            <a:pPr lvl="1"/>
            <a:r>
              <a:rPr lang="en-US" dirty="0" smtClean="0"/>
              <a:t>Broke matrix into blocks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22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DSGD for Matrix Factorization</a:t>
            </a:r>
            <a:r>
              <a:rPr lang="en-US" dirty="0" smtClean="0">
                <a:solidFill>
                  <a:srgbClr val="D2533C"/>
                </a:solidFill>
              </a:rPr>
              <a:t> </a:t>
            </a:r>
            <a:r>
              <a:rPr lang="en-US" sz="1800" dirty="0">
                <a:solidFill>
                  <a:srgbClr val="D2533C"/>
                </a:solidFill>
              </a:rPr>
              <a:t>(</a:t>
            </a:r>
            <a:r>
              <a:rPr lang="en-US" sz="1800" dirty="0" err="1">
                <a:solidFill>
                  <a:srgbClr val="D2533C"/>
                </a:solidFill>
              </a:rPr>
              <a:t>Gemulla</a:t>
            </a:r>
            <a:r>
              <a:rPr lang="en-US" sz="1800" dirty="0">
                <a:solidFill>
                  <a:srgbClr val="D2533C"/>
                </a:solidFill>
              </a:rPr>
              <a:t>, 2011)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640813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4C5A6A"/>
                </a:solidFill>
              </a:rPr>
              <a:t>Independent Blocks</a:t>
            </a:r>
            <a:endParaRPr lang="en-US" sz="3200" dirty="0">
              <a:solidFill>
                <a:srgbClr val="4C5A6A"/>
              </a:solidFill>
            </a:endParaRPr>
          </a:p>
        </p:txBody>
      </p:sp>
      <p:pic>
        <p:nvPicPr>
          <p:cNvPr id="5" name="Picture 4" descr="grid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45" y="1687219"/>
            <a:ext cx="3263900" cy="3263900"/>
          </a:xfrm>
          <a:prstGeom prst="rect">
            <a:avLst/>
          </a:prstGeom>
        </p:spPr>
      </p:pic>
      <p:pic>
        <p:nvPicPr>
          <p:cNvPr id="8" name="Picture 7" descr="grid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773" y="1687219"/>
            <a:ext cx="3263900" cy="32639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294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id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081" y="2032001"/>
            <a:ext cx="2468880" cy="2468880"/>
          </a:xfrm>
          <a:prstGeom prst="rect">
            <a:avLst/>
          </a:prstGeom>
        </p:spPr>
      </p:pic>
      <p:pic>
        <p:nvPicPr>
          <p:cNvPr id="10" name="Picture 9" descr="grid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996" y="2028840"/>
            <a:ext cx="2468880" cy="2468880"/>
          </a:xfrm>
          <a:prstGeom prst="rect">
            <a:avLst/>
          </a:prstGeom>
        </p:spPr>
      </p:pic>
      <p:pic>
        <p:nvPicPr>
          <p:cNvPr id="9" name="Picture 8" descr="grid5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11" y="2032001"/>
            <a:ext cx="2468880" cy="2468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DSGD for Matrix Factorization</a:t>
            </a:r>
            <a:r>
              <a:rPr lang="en-US" dirty="0" smtClean="0">
                <a:solidFill>
                  <a:srgbClr val="D2533C"/>
                </a:solidFill>
              </a:rPr>
              <a:t> </a:t>
            </a:r>
            <a:r>
              <a:rPr lang="en-US" sz="1800" dirty="0">
                <a:solidFill>
                  <a:srgbClr val="D2533C"/>
                </a:solidFill>
              </a:rPr>
              <a:t>(</a:t>
            </a:r>
            <a:r>
              <a:rPr lang="en-US" sz="1800" dirty="0" err="1">
                <a:solidFill>
                  <a:srgbClr val="D2533C"/>
                </a:solidFill>
              </a:rPr>
              <a:t>Gemulla</a:t>
            </a:r>
            <a:r>
              <a:rPr lang="en-US" sz="1800" dirty="0">
                <a:solidFill>
                  <a:srgbClr val="D2533C"/>
                </a:solidFill>
              </a:rPr>
              <a:t>, 2011)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44302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4C5A6A"/>
                </a:solidFill>
              </a:rPr>
              <a:t>Partition your data &amp; model into </a:t>
            </a:r>
            <a:r>
              <a:rPr lang="en-US" sz="2800" i="1" dirty="0" smtClean="0">
                <a:solidFill>
                  <a:srgbClr val="4C5A6A"/>
                </a:solidFill>
              </a:rPr>
              <a:t>d × d</a:t>
            </a:r>
            <a:r>
              <a:rPr lang="en-US" sz="2800" dirty="0" smtClean="0">
                <a:solidFill>
                  <a:srgbClr val="4C5A6A"/>
                </a:solidFill>
              </a:rPr>
              <a:t> blocks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690461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4C5A6A"/>
                </a:solidFill>
              </a:rPr>
              <a:t>Results in </a:t>
            </a:r>
            <a:r>
              <a:rPr lang="en-US" sz="2800" i="1" dirty="0" smtClean="0">
                <a:solidFill>
                  <a:srgbClr val="4C5A6A"/>
                </a:solidFill>
              </a:rPr>
              <a:t>d=3</a:t>
            </a:r>
            <a:r>
              <a:rPr lang="en-US" sz="2800" dirty="0" smtClean="0">
                <a:solidFill>
                  <a:srgbClr val="4C5A6A"/>
                </a:solidFill>
              </a:rPr>
              <a:t> strata</a:t>
            </a:r>
          </a:p>
          <a:p>
            <a:pPr algn="ctr"/>
            <a:endParaRPr lang="en-US" sz="2800" dirty="0">
              <a:solidFill>
                <a:srgbClr val="4C5A6A"/>
              </a:solidFill>
            </a:endParaRPr>
          </a:p>
          <a:p>
            <a:pPr algn="ctr"/>
            <a:r>
              <a:rPr lang="en-US" sz="2800" dirty="0" smtClean="0">
                <a:solidFill>
                  <a:srgbClr val="4C5A6A"/>
                </a:solidFill>
              </a:rPr>
              <a:t>Process strata sequentially, </a:t>
            </a:r>
          </a:p>
          <a:p>
            <a:pPr algn="ctr"/>
            <a:r>
              <a:rPr lang="en-US" sz="2800" dirty="0" smtClean="0">
                <a:solidFill>
                  <a:srgbClr val="4C5A6A"/>
                </a:solidFill>
              </a:rPr>
              <a:t>process blocks in each stratum in parallel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24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Big Learning Platforms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GraphLab</a:t>
            </a:r>
            <a:r>
              <a:rPr lang="en-US" dirty="0" smtClean="0"/>
              <a:t> (Low et al, 2010) – Find independence in graphs</a:t>
            </a:r>
          </a:p>
          <a:p>
            <a:r>
              <a:rPr lang="en-US" dirty="0" smtClean="0"/>
              <a:t>PSGD (</a:t>
            </a:r>
            <a:r>
              <a:rPr lang="en-US" dirty="0" err="1" smtClean="0"/>
              <a:t>Zinkevich</a:t>
            </a:r>
            <a:r>
              <a:rPr lang="en-US" dirty="0" smtClean="0"/>
              <a:t> et al, 2010) – Average independent runs on convex problems</a:t>
            </a:r>
          </a:p>
          <a:p>
            <a:r>
              <a:rPr lang="en-US" dirty="0" smtClean="0"/>
              <a:t>Parameter Servers (Li et al, 2014; Ho et al, 2014)</a:t>
            </a:r>
          </a:p>
          <a:p>
            <a:pPr lvl="1"/>
            <a:r>
              <a:rPr lang="en-US" dirty="0" smtClean="0"/>
              <a:t>Distributed cache of parameters</a:t>
            </a:r>
          </a:p>
          <a:p>
            <a:pPr lvl="1"/>
            <a:r>
              <a:rPr lang="en-US" dirty="0" smtClean="0"/>
              <a:t>Allow </a:t>
            </a:r>
            <a:r>
              <a:rPr lang="en-US" i="1" dirty="0" smtClean="0"/>
              <a:t>a little </a:t>
            </a:r>
            <a:r>
              <a:rPr lang="en-US" dirty="0" smtClean="0"/>
              <a:t>“staleness”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21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Tensor Decomposition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497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tensor?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Tensors are used for structured data &gt; 2 dimensions</a:t>
            </a:r>
          </a:p>
          <a:p>
            <a:r>
              <a:rPr lang="en-US" dirty="0" smtClean="0"/>
              <a:t>Think of as a 3D-matrix</a:t>
            </a:r>
            <a:endParaRPr lang="en-US" dirty="0"/>
          </a:p>
        </p:txBody>
      </p:sp>
      <p:sp>
        <p:nvSpPr>
          <p:cNvPr id="5" name="Cube 4"/>
          <p:cNvSpPr/>
          <p:nvPr/>
        </p:nvSpPr>
        <p:spPr>
          <a:xfrm>
            <a:off x="1382890" y="3113851"/>
            <a:ext cx="2888075" cy="2906889"/>
          </a:xfrm>
          <a:prstGeom prst="cube">
            <a:avLst/>
          </a:prstGeom>
          <a:pattFill prst="dotGrid">
            <a:fgClr>
              <a:schemeClr val="bg1"/>
            </a:fgClr>
            <a:bgClr>
              <a:schemeClr val="accent5"/>
            </a:bgClr>
          </a:pattFill>
          <a:ln>
            <a:solidFill>
              <a:srgbClr val="808D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3407" y="4643777"/>
            <a:ext cx="954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Subject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01333" y="6293556"/>
            <a:ext cx="672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Verb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18844" y="5557334"/>
            <a:ext cx="851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Object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68148" y="2925704"/>
            <a:ext cx="2904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example:</a:t>
            </a:r>
          </a:p>
          <a:p>
            <a:endParaRPr lang="en-US" dirty="0" smtClean="0"/>
          </a:p>
          <a:p>
            <a:r>
              <a:rPr lang="en-US" dirty="0" smtClean="0"/>
              <a:t>Derek Jeter plays baseball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14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Tensor Decomposition</a:t>
            </a:r>
            <a:endParaRPr lang="en-US" dirty="0"/>
          </a:p>
        </p:txBody>
      </p:sp>
      <p:sp>
        <p:nvSpPr>
          <p:cNvPr id="4" name="Cube 3"/>
          <p:cNvSpPr/>
          <p:nvPr/>
        </p:nvSpPr>
        <p:spPr>
          <a:xfrm>
            <a:off x="5798725" y="2025939"/>
            <a:ext cx="2888075" cy="2906889"/>
          </a:xfrm>
          <a:prstGeom prst="cub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02" y="2856147"/>
            <a:ext cx="582749" cy="2797195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6" name="Picture 5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97362" y="1457549"/>
            <a:ext cx="582749" cy="2797195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7" name="Picture 6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80294">
            <a:off x="1991178" y="552709"/>
            <a:ext cx="582749" cy="2797195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8" name="TextBox 7"/>
          <p:cNvSpPr txBox="1"/>
          <p:nvPr/>
        </p:nvSpPr>
        <p:spPr>
          <a:xfrm>
            <a:off x="3875851" y="3751368"/>
            <a:ext cx="6721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 smtClean="0">
                <a:solidFill>
                  <a:srgbClr val="808DA0"/>
                </a:solidFill>
              </a:rPr>
              <a:t>≈</a:t>
            </a:r>
            <a:endParaRPr lang="en-US" sz="4800" i="1" dirty="0">
              <a:solidFill>
                <a:srgbClr val="808D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8547" y="3943173"/>
            <a:ext cx="632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U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64058" y="2564772"/>
            <a:ext cx="606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V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0705495">
            <a:off x="1887569" y="1644727"/>
            <a:ext cx="734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W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74058" y="3404341"/>
            <a:ext cx="632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X</a:t>
            </a:r>
            <a:endParaRPr lang="en-US" sz="3600" i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543" y="4800083"/>
            <a:ext cx="11287885" cy="199582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18116" y="3423203"/>
            <a:ext cx="954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Subject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606821" y="4942305"/>
            <a:ext cx="672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Verb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273241" y="4534980"/>
            <a:ext cx="851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Object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922137" y="1376434"/>
            <a:ext cx="2904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Derek Jeter plays baseball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127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/>
          <p:cNvSpPr/>
          <p:nvPr/>
        </p:nvSpPr>
        <p:spPr>
          <a:xfrm>
            <a:off x="5798725" y="2075607"/>
            <a:ext cx="2888075" cy="2906889"/>
          </a:xfrm>
          <a:prstGeom prst="cube">
            <a:avLst/>
          </a:prstGeom>
          <a:solidFill>
            <a:schemeClr val="accent5">
              <a:alpha val="22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be 2"/>
          <p:cNvSpPr>
            <a:spLocks/>
          </p:cNvSpPr>
          <p:nvPr/>
        </p:nvSpPr>
        <p:spPr>
          <a:xfrm>
            <a:off x="6344743" y="3061895"/>
            <a:ext cx="153943" cy="133539"/>
          </a:xfrm>
          <a:prstGeom prst="cub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Tensor Decomposition</a:t>
            </a:r>
            <a:endParaRPr lang="en-US" dirty="0"/>
          </a:p>
        </p:txBody>
      </p:sp>
      <p:pic>
        <p:nvPicPr>
          <p:cNvPr id="5" name="Picture 4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02" y="2856147"/>
            <a:ext cx="582749" cy="2797195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6" name="Picture 5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97362" y="1457549"/>
            <a:ext cx="582749" cy="2797195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7" name="Picture 6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80294">
            <a:off x="1991178" y="552709"/>
            <a:ext cx="582749" cy="2797195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8" name="TextBox 7"/>
          <p:cNvSpPr txBox="1"/>
          <p:nvPr/>
        </p:nvSpPr>
        <p:spPr>
          <a:xfrm>
            <a:off x="3875851" y="3751368"/>
            <a:ext cx="6721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 smtClean="0">
                <a:solidFill>
                  <a:srgbClr val="808DA0"/>
                </a:solidFill>
              </a:rPr>
              <a:t>≈</a:t>
            </a:r>
            <a:endParaRPr lang="en-US" sz="4800" i="1" dirty="0">
              <a:solidFill>
                <a:srgbClr val="808D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8547" y="3943173"/>
            <a:ext cx="632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U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64058" y="2564772"/>
            <a:ext cx="606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V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0705495">
            <a:off x="1887569" y="1644727"/>
            <a:ext cx="734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W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74058" y="3454009"/>
            <a:ext cx="632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X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>
            <a:spLocks/>
          </p:cNvSpPr>
          <p:nvPr/>
        </p:nvSpPr>
        <p:spPr>
          <a:xfrm>
            <a:off x="537702" y="3211103"/>
            <a:ext cx="576072" cy="1131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/>
          </p:cNvSpPr>
          <p:nvPr/>
        </p:nvSpPr>
        <p:spPr>
          <a:xfrm rot="16200000">
            <a:off x="1929945" y="2801167"/>
            <a:ext cx="576072" cy="1131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/>
          </p:cNvSpPr>
          <p:nvPr/>
        </p:nvSpPr>
        <p:spPr>
          <a:xfrm rot="15428060">
            <a:off x="918182" y="2153296"/>
            <a:ext cx="576072" cy="1131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61" y="4450908"/>
            <a:ext cx="6871146" cy="2330215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51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/>
          <p:cNvSpPr/>
          <p:nvPr/>
        </p:nvSpPr>
        <p:spPr>
          <a:xfrm>
            <a:off x="5855167" y="2028572"/>
            <a:ext cx="2888075" cy="2906889"/>
          </a:xfrm>
          <a:prstGeom prst="cube">
            <a:avLst/>
          </a:prstGeom>
          <a:solidFill>
            <a:schemeClr val="accent5">
              <a:alpha val="22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be 2"/>
          <p:cNvSpPr>
            <a:spLocks/>
          </p:cNvSpPr>
          <p:nvPr/>
        </p:nvSpPr>
        <p:spPr>
          <a:xfrm>
            <a:off x="6410806" y="2995616"/>
            <a:ext cx="153943" cy="133539"/>
          </a:xfrm>
          <a:prstGeom prst="cub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Tensor Decomposition</a:t>
            </a:r>
            <a:endParaRPr lang="en-US" dirty="0"/>
          </a:p>
        </p:txBody>
      </p:sp>
      <p:pic>
        <p:nvPicPr>
          <p:cNvPr id="5" name="Picture 4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02" y="2856147"/>
            <a:ext cx="582749" cy="2797195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6" name="Picture 5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97362" y="1457549"/>
            <a:ext cx="582749" cy="2797195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7" name="Picture 6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80294">
            <a:off x="1991178" y="552709"/>
            <a:ext cx="582749" cy="2797195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8" name="TextBox 7"/>
          <p:cNvSpPr txBox="1"/>
          <p:nvPr/>
        </p:nvSpPr>
        <p:spPr>
          <a:xfrm>
            <a:off x="3875851" y="3751368"/>
            <a:ext cx="6721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 smtClean="0">
                <a:solidFill>
                  <a:srgbClr val="808DA0"/>
                </a:solidFill>
              </a:rPr>
              <a:t>≈</a:t>
            </a:r>
            <a:endParaRPr lang="en-US" sz="4800" i="1" dirty="0">
              <a:solidFill>
                <a:srgbClr val="808D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8547" y="3943173"/>
            <a:ext cx="632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U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64058" y="2564772"/>
            <a:ext cx="606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V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0705495">
            <a:off x="1887569" y="1644727"/>
            <a:ext cx="734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W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0500" y="3406974"/>
            <a:ext cx="632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X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>
            <a:spLocks/>
          </p:cNvSpPr>
          <p:nvPr/>
        </p:nvSpPr>
        <p:spPr>
          <a:xfrm>
            <a:off x="537702" y="3211103"/>
            <a:ext cx="576072" cy="1131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/>
          </p:cNvSpPr>
          <p:nvPr/>
        </p:nvSpPr>
        <p:spPr>
          <a:xfrm rot="16200000">
            <a:off x="1929945" y="2801167"/>
            <a:ext cx="576072" cy="1131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/>
          </p:cNvSpPr>
          <p:nvPr/>
        </p:nvSpPr>
        <p:spPr>
          <a:xfrm rot="15428060">
            <a:off x="918182" y="2153296"/>
            <a:ext cx="576072" cy="1131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6"/>
          <p:cNvSpPr>
            <a:spLocks/>
          </p:cNvSpPr>
          <p:nvPr/>
        </p:nvSpPr>
        <p:spPr>
          <a:xfrm>
            <a:off x="8064154" y="4475836"/>
            <a:ext cx="153943" cy="133539"/>
          </a:xfrm>
          <a:prstGeom prst="cube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>
            <a:spLocks/>
          </p:cNvSpPr>
          <p:nvPr/>
        </p:nvSpPr>
        <p:spPr>
          <a:xfrm>
            <a:off x="540481" y="5415083"/>
            <a:ext cx="576072" cy="113153"/>
          </a:xfrm>
          <a:prstGeom prst="rect">
            <a:avLst/>
          </a:prstGeom>
          <a:solidFill>
            <a:srgbClr val="F3F2DC"/>
          </a:solidFill>
          <a:ln>
            <a:solidFill>
              <a:srgbClr val="F3F2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>
            <a:spLocks/>
          </p:cNvSpPr>
          <p:nvPr/>
        </p:nvSpPr>
        <p:spPr>
          <a:xfrm rot="16200000">
            <a:off x="4025446" y="2802909"/>
            <a:ext cx="576072" cy="113153"/>
          </a:xfrm>
          <a:prstGeom prst="rect">
            <a:avLst/>
          </a:prstGeom>
          <a:solidFill>
            <a:srgbClr val="F3F2DC"/>
          </a:solidFill>
          <a:ln>
            <a:solidFill>
              <a:srgbClr val="F3F2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>
            <a:spLocks/>
          </p:cNvSpPr>
          <p:nvPr/>
        </p:nvSpPr>
        <p:spPr>
          <a:xfrm rot="15428060">
            <a:off x="920927" y="2161021"/>
            <a:ext cx="576072" cy="113153"/>
          </a:xfrm>
          <a:prstGeom prst="rect">
            <a:avLst/>
          </a:prstGeom>
          <a:solidFill>
            <a:srgbClr val="F3F2DC">
              <a:alpha val="72000"/>
            </a:srgbClr>
          </a:solidFill>
          <a:ln>
            <a:solidFill>
              <a:srgbClr val="F3F2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ube 22"/>
          <p:cNvSpPr>
            <a:spLocks/>
          </p:cNvSpPr>
          <p:nvPr/>
        </p:nvSpPr>
        <p:spPr>
          <a:xfrm>
            <a:off x="8297796" y="3986535"/>
            <a:ext cx="153943" cy="133539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>
            <a:spLocks/>
          </p:cNvSpPr>
          <p:nvPr/>
        </p:nvSpPr>
        <p:spPr>
          <a:xfrm>
            <a:off x="540481" y="5181778"/>
            <a:ext cx="576072" cy="113153"/>
          </a:xfrm>
          <a:prstGeom prst="rect">
            <a:avLst/>
          </a:prstGeom>
          <a:solidFill>
            <a:srgbClr val="5B352E"/>
          </a:solidFill>
          <a:ln>
            <a:solidFill>
              <a:srgbClr val="F3F2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>
            <a:spLocks/>
          </p:cNvSpPr>
          <p:nvPr/>
        </p:nvSpPr>
        <p:spPr>
          <a:xfrm rot="16200000">
            <a:off x="3905043" y="2804797"/>
            <a:ext cx="576072" cy="113153"/>
          </a:xfrm>
          <a:prstGeom prst="rect">
            <a:avLst/>
          </a:prstGeom>
          <a:solidFill>
            <a:srgbClr val="5B352E"/>
          </a:solidFill>
          <a:ln>
            <a:solidFill>
              <a:srgbClr val="F3F2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>
            <a:spLocks/>
          </p:cNvSpPr>
          <p:nvPr/>
        </p:nvSpPr>
        <p:spPr>
          <a:xfrm rot="15428060">
            <a:off x="2956979" y="1661660"/>
            <a:ext cx="576072" cy="113153"/>
          </a:xfrm>
          <a:prstGeom prst="rect">
            <a:avLst/>
          </a:prstGeom>
          <a:solidFill>
            <a:srgbClr val="5B352E"/>
          </a:solidFill>
          <a:ln>
            <a:solidFill>
              <a:srgbClr val="F3F2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505318" y="1262390"/>
            <a:ext cx="2181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Independent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27" name="Straight Arrow Connector 26"/>
          <p:cNvCxnSpPr>
            <a:stCxn id="13" idx="2"/>
          </p:cNvCxnSpPr>
          <p:nvPr/>
        </p:nvCxnSpPr>
        <p:spPr>
          <a:xfrm flipH="1">
            <a:off x="6632222" y="1785610"/>
            <a:ext cx="963837" cy="1210006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3" idx="2"/>
          </p:cNvCxnSpPr>
          <p:nvPr/>
        </p:nvCxnSpPr>
        <p:spPr>
          <a:xfrm>
            <a:off x="7596059" y="1785610"/>
            <a:ext cx="701737" cy="2157563"/>
          </a:xfrm>
          <a:prstGeom prst="straightConnector1">
            <a:avLst/>
          </a:prstGeom>
          <a:ln>
            <a:solidFill>
              <a:srgbClr val="A5392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Multiply 31"/>
          <p:cNvSpPr/>
          <p:nvPr/>
        </p:nvSpPr>
        <p:spPr>
          <a:xfrm>
            <a:off x="7845779" y="4259269"/>
            <a:ext cx="568332" cy="570424"/>
          </a:xfrm>
          <a:prstGeom prst="mathMultiply">
            <a:avLst>
              <a:gd name="adj1" fmla="val 5312"/>
            </a:avLst>
          </a:prstGeom>
          <a:solidFill>
            <a:schemeClr val="tx2"/>
          </a:solidFill>
          <a:ln>
            <a:solidFill>
              <a:srgbClr val="A5392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00"/>
          <a:stretch/>
        </p:blipFill>
        <p:spPr>
          <a:xfrm>
            <a:off x="1170863" y="4935461"/>
            <a:ext cx="6593406" cy="192253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961250" y="4423796"/>
            <a:ext cx="2839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Not Independent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5354670" y="3211103"/>
            <a:ext cx="1056136" cy="1264733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4" idx="3"/>
          </p:cNvCxnSpPr>
          <p:nvPr/>
        </p:nvCxnSpPr>
        <p:spPr>
          <a:xfrm flipV="1">
            <a:off x="5800384" y="4609375"/>
            <a:ext cx="2045395" cy="76031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1328255" y="2511000"/>
            <a:ext cx="1797468" cy="1964836"/>
          </a:xfrm>
          <a:prstGeom prst="straightConnector1">
            <a:avLst/>
          </a:prstGeom>
          <a:ln>
            <a:solidFill>
              <a:srgbClr val="A5392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17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13" grpId="0"/>
      <p:bldP spid="32" grpId="0" animBg="1"/>
      <p:bldP spid="34" grpId="0"/>
      <p:bldP spid="3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6381426" y="2949379"/>
            <a:ext cx="582749" cy="931233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381426" y="3880612"/>
            <a:ext cx="582749" cy="931233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381426" y="4812164"/>
            <a:ext cx="582749" cy="93123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Tensor Decomposition</a:t>
            </a:r>
            <a:endParaRPr lang="en-US" dirty="0"/>
          </a:p>
        </p:txBody>
      </p:sp>
      <p:pic>
        <p:nvPicPr>
          <p:cNvPr id="5" name="Picture 4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702" y="2946202"/>
            <a:ext cx="582749" cy="2797195"/>
          </a:xfrm>
          <a:prstGeom prst="rect">
            <a:avLst/>
          </a:prstGeom>
          <a:noFill/>
        </p:spPr>
      </p:pic>
      <p:pic>
        <p:nvPicPr>
          <p:cNvPr id="20" name="Picture 19" descr="blocks_dia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843" y="2602520"/>
            <a:ext cx="3289300" cy="3530600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 rot="16757286">
            <a:off x="2619756" y="5663381"/>
            <a:ext cx="582749" cy="931233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16757286">
            <a:off x="3542699" y="5809382"/>
            <a:ext cx="582749" cy="931233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rot="16757286">
            <a:off x="4461332" y="5966233"/>
            <a:ext cx="582749" cy="93123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59462">
            <a:off x="3540544" y="4881825"/>
            <a:ext cx="582749" cy="2797195"/>
          </a:xfrm>
          <a:prstGeom prst="rect">
            <a:avLst/>
          </a:prstGeom>
          <a:noFill/>
        </p:spPr>
      </p:pic>
      <p:sp>
        <p:nvSpPr>
          <p:cNvPr id="39" name="Rectangle 38"/>
          <p:cNvSpPr/>
          <p:nvPr/>
        </p:nvSpPr>
        <p:spPr>
          <a:xfrm rot="13738767">
            <a:off x="1748953" y="3012019"/>
            <a:ext cx="582749" cy="931233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 rot="13738767">
            <a:off x="2447061" y="2400202"/>
            <a:ext cx="582749" cy="931233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rot="13738767">
            <a:off x="3147283" y="1786095"/>
            <a:ext cx="582749" cy="93123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20234">
            <a:off x="2442733" y="1465228"/>
            <a:ext cx="582749" cy="2797195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4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627" y="1305277"/>
            <a:ext cx="2733558" cy="21175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Learning Challenges</a:t>
            </a:r>
            <a:endParaRPr lang="en-US" dirty="0"/>
          </a:p>
        </p:txBody>
      </p:sp>
      <p:pic>
        <p:nvPicPr>
          <p:cNvPr id="4" name="Picture 3" descr="1000px-Netflix_logo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30" y="1670711"/>
            <a:ext cx="2276593" cy="10608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3993" y="2822323"/>
            <a:ext cx="2866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Collaborative Filtering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Predict movie preferences</a:t>
            </a:r>
            <a:endParaRPr lang="en-US" dirty="0"/>
          </a:p>
        </p:txBody>
      </p:sp>
      <p:pic>
        <p:nvPicPr>
          <p:cNvPr id="6" name="Picture 5" descr="Twitter_bird_logo_2012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675" y="4425074"/>
            <a:ext cx="961907" cy="777221"/>
          </a:xfrm>
          <a:prstGeom prst="rect">
            <a:avLst/>
          </a:prstGeom>
        </p:spPr>
      </p:pic>
      <p:pic>
        <p:nvPicPr>
          <p:cNvPr id="7" name="Picture 6" descr="1000px-Facebook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482" y="4295685"/>
            <a:ext cx="2611356" cy="9818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21481" y="5465617"/>
            <a:ext cx="4135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Topic Modeling</a:t>
            </a:r>
          </a:p>
          <a:p>
            <a:pPr algn="ctr"/>
            <a:r>
              <a:rPr lang="en-US" dirty="0" smtClean="0"/>
              <a:t>What are the topics of webpages, tweets, or status updates</a:t>
            </a:r>
            <a:endParaRPr lang="en-US" dirty="0"/>
          </a:p>
        </p:txBody>
      </p:sp>
      <p:pic>
        <p:nvPicPr>
          <p:cNvPr id="9" name="Picture 8" descr="lena_nois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42" y="3938974"/>
            <a:ext cx="1752227" cy="1752227"/>
          </a:xfrm>
          <a:prstGeom prst="rect">
            <a:avLst/>
          </a:prstGeom>
        </p:spPr>
      </p:pic>
      <p:pic>
        <p:nvPicPr>
          <p:cNvPr id="10" name="Picture 9" descr="len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874" y="3938974"/>
            <a:ext cx="1752227" cy="17522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9160" y="5824985"/>
            <a:ext cx="4135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Dictionary Learning</a:t>
            </a:r>
          </a:p>
          <a:p>
            <a:pPr algn="ctr"/>
            <a:r>
              <a:rPr lang="en-US" dirty="0" smtClean="0"/>
              <a:t>Remove noise or missing pixels from images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>
            <a:off x="1959190" y="4684889"/>
            <a:ext cx="397649" cy="24459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520809" y="3242249"/>
            <a:ext cx="3969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Tensor Decomposition</a:t>
            </a:r>
            <a:br>
              <a:rPr lang="en-US" b="1" dirty="0" smtClean="0"/>
            </a:br>
            <a:r>
              <a:rPr lang="en-US" dirty="0" smtClean="0"/>
              <a:t>Find communities in temporal graphs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" y="3778743"/>
            <a:ext cx="3301129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300 Million Photos uploaded </a:t>
            </a:r>
            <a:br>
              <a:rPr lang="en-US" b="1" dirty="0" smtClean="0">
                <a:solidFill>
                  <a:schemeClr val="tx2"/>
                </a:solidFill>
              </a:rPr>
            </a:br>
            <a:r>
              <a:rPr lang="en-US" b="1" dirty="0" smtClean="0">
                <a:solidFill>
                  <a:schemeClr val="tx2"/>
                </a:solidFill>
              </a:rPr>
              <a:t>to Facebook per day!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24658" y="2264047"/>
            <a:ext cx="3262432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1 Billion users on Facebook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41760" y="4055742"/>
            <a:ext cx="3070071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400 million tweets per day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824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  <p:bldP spid="12" grpId="0" animBg="1"/>
      <p:bldP spid="13" grpId="0"/>
      <p:bldP spid="15" grpId="0" animBg="1"/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ock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308" y="1119481"/>
            <a:ext cx="1600170" cy="1717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456" y="2949926"/>
            <a:ext cx="1600170" cy="1717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849" y="1119481"/>
            <a:ext cx="1600170" cy="17175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249" y="1119481"/>
            <a:ext cx="1600170" cy="17175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456" y="4917956"/>
            <a:ext cx="1600170" cy="17175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249" y="2949926"/>
            <a:ext cx="1600170" cy="17175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249" y="4917956"/>
            <a:ext cx="1600170" cy="17175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249" y="2949926"/>
            <a:ext cx="1600170" cy="17175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649" y="4917956"/>
            <a:ext cx="1600170" cy="17175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38484" y="439560"/>
            <a:ext cx="93234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For </a:t>
            </a:r>
            <a:r>
              <a:rPr lang="en-US" sz="3200" i="1" dirty="0" smtClean="0">
                <a:solidFill>
                  <a:schemeClr val="accent4"/>
                </a:solidFill>
              </a:rPr>
              <a:t>d</a:t>
            </a:r>
            <a:r>
              <a:rPr lang="en-US" sz="3200" dirty="0" smtClean="0">
                <a:solidFill>
                  <a:schemeClr val="accent4"/>
                </a:solidFill>
              </a:rPr>
              <a:t>=3 blocks per stratum, we require </a:t>
            </a:r>
            <a:r>
              <a:rPr lang="en-US" sz="3200" i="1" dirty="0" smtClean="0">
                <a:solidFill>
                  <a:schemeClr val="accent4"/>
                </a:solidFill>
              </a:rPr>
              <a:t>d</a:t>
            </a:r>
            <a:r>
              <a:rPr lang="en-US" sz="3200" i="1" baseline="30000" dirty="0" smtClean="0">
                <a:solidFill>
                  <a:schemeClr val="accent4"/>
                </a:solidFill>
              </a:rPr>
              <a:t>2</a:t>
            </a:r>
            <a:r>
              <a:rPr lang="en-US" sz="3200" dirty="0" smtClean="0">
                <a:solidFill>
                  <a:schemeClr val="accent4"/>
                </a:solidFill>
              </a:rPr>
              <a:t>=9 strata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07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Coupled Matrix + Tensor Decomposition</a:t>
            </a:r>
            <a:endParaRPr lang="en-US" dirty="0"/>
          </a:p>
        </p:txBody>
      </p:sp>
      <p:sp>
        <p:nvSpPr>
          <p:cNvPr id="4" name="Cube 3"/>
          <p:cNvSpPr/>
          <p:nvPr/>
        </p:nvSpPr>
        <p:spPr>
          <a:xfrm>
            <a:off x="3733271" y="1869355"/>
            <a:ext cx="2888075" cy="2906889"/>
          </a:xfrm>
          <a:prstGeom prst="cub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608604" y="3247757"/>
            <a:ext cx="632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X</a:t>
            </a:r>
            <a:endParaRPr lang="en-US" sz="3600" i="1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594" y="2599244"/>
            <a:ext cx="2192939" cy="2192939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15" name="TextBox 14"/>
          <p:cNvSpPr txBox="1"/>
          <p:nvPr/>
        </p:nvSpPr>
        <p:spPr>
          <a:xfrm>
            <a:off x="2288757" y="3325120"/>
            <a:ext cx="486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Y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83458" y="2884427"/>
            <a:ext cx="954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Subject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480312" y="4860328"/>
            <a:ext cx="672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Verb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406239" y="4422851"/>
            <a:ext cx="851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Object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962771" y="4847071"/>
            <a:ext cx="1236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Document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39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Coupled Matrix + Tensor Decomposition</a:t>
            </a:r>
          </a:p>
        </p:txBody>
      </p:sp>
      <p:sp>
        <p:nvSpPr>
          <p:cNvPr id="4" name="Cube 3"/>
          <p:cNvSpPr/>
          <p:nvPr/>
        </p:nvSpPr>
        <p:spPr>
          <a:xfrm>
            <a:off x="6783658" y="2564772"/>
            <a:ext cx="2281044" cy="2351093"/>
          </a:xfrm>
          <a:prstGeom prst="cub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434" y="3290007"/>
            <a:ext cx="456872" cy="2192986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6" name="Picture 5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53550" y="1821639"/>
            <a:ext cx="457200" cy="2194560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7" name="Picture 6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80294">
            <a:off x="3054225" y="998716"/>
            <a:ext cx="457200" cy="2194560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8" name="TextBox 7"/>
          <p:cNvSpPr txBox="1"/>
          <p:nvPr/>
        </p:nvSpPr>
        <p:spPr>
          <a:xfrm>
            <a:off x="3875851" y="3751368"/>
            <a:ext cx="6721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 smtClean="0">
                <a:solidFill>
                  <a:srgbClr val="808DA0"/>
                </a:solidFill>
              </a:rPr>
              <a:t>≈</a:t>
            </a:r>
            <a:endParaRPr lang="en-US" sz="4800" i="1" dirty="0">
              <a:solidFill>
                <a:srgbClr val="808D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29740" y="3953738"/>
            <a:ext cx="632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U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2253" y="2598043"/>
            <a:ext cx="606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V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0705495">
            <a:off x="2843660" y="1797777"/>
            <a:ext cx="734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W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68118" y="3673908"/>
            <a:ext cx="632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X</a:t>
            </a:r>
            <a:endParaRPr lang="en-US" sz="3600" i="1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423" y="3138447"/>
            <a:ext cx="1823845" cy="1823845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15" name="TextBox 14"/>
          <p:cNvSpPr txBox="1"/>
          <p:nvPr/>
        </p:nvSpPr>
        <p:spPr>
          <a:xfrm>
            <a:off x="5631287" y="3600225"/>
            <a:ext cx="486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Y</a:t>
            </a:r>
            <a:endParaRPr lang="en-US" sz="3600" i="1" dirty="0">
              <a:solidFill>
                <a:schemeClr val="bg1"/>
              </a:solidFill>
            </a:endParaRPr>
          </a:p>
        </p:txBody>
      </p:sp>
      <p:pic>
        <p:nvPicPr>
          <p:cNvPr id="16" name="Picture 15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3460" y="1821640"/>
            <a:ext cx="457200" cy="2194560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17" name="TextBox 16"/>
          <p:cNvSpPr txBox="1"/>
          <p:nvPr/>
        </p:nvSpPr>
        <p:spPr>
          <a:xfrm>
            <a:off x="741385" y="2587500"/>
            <a:ext cx="606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A</a:t>
            </a:r>
            <a:endParaRPr lang="en-US" sz="3600" i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93" y="5172926"/>
            <a:ext cx="8552555" cy="1611350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718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Coupled Matrix + Tensor Decomposition</a:t>
            </a:r>
          </a:p>
        </p:txBody>
      </p:sp>
      <p:pic>
        <p:nvPicPr>
          <p:cNvPr id="4" name="Picture 3" descr="coupled-block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2" y="1616927"/>
            <a:ext cx="8381999" cy="472209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8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Constraints &amp; Projections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442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566" y="3845843"/>
            <a:ext cx="7564599" cy="1403288"/>
          </a:xfrm>
          <a:prstGeom prst="rect">
            <a:avLst/>
          </a:prstGeom>
        </p:spPr>
      </p:pic>
      <p:pic>
        <p:nvPicPr>
          <p:cNvPr id="10" name="Picture 9" descr="math_topic_modelin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84" y="2223611"/>
            <a:ext cx="8247188" cy="13386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Topic Modeling</a:t>
            </a:r>
            <a:endParaRPr lang="en-US" dirty="0"/>
          </a:p>
        </p:txBody>
      </p:sp>
      <p:pic>
        <p:nvPicPr>
          <p:cNvPr id="4" name="Picture 3" descr="grid4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215" y="2402874"/>
            <a:ext cx="3698489" cy="36984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079" y="4634837"/>
            <a:ext cx="1513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Documents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81620" y="2002305"/>
            <a:ext cx="1597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Words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38703" y="2601660"/>
            <a:ext cx="977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8" name="Right Brace 7"/>
          <p:cNvSpPr/>
          <p:nvPr/>
        </p:nvSpPr>
        <p:spPr>
          <a:xfrm rot="10800000">
            <a:off x="2137091" y="2411340"/>
            <a:ext cx="268273" cy="681954"/>
          </a:xfrm>
          <a:prstGeom prst="rightBrac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opic_modeling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07" y="1265235"/>
            <a:ext cx="6768922" cy="866422"/>
          </a:xfrm>
          <a:prstGeom prst="rect">
            <a:avLst/>
          </a:prstGeom>
        </p:spPr>
      </p:pic>
      <p:sp>
        <p:nvSpPr>
          <p:cNvPr id="12" name="Right Brace 11"/>
          <p:cNvSpPr/>
          <p:nvPr/>
        </p:nvSpPr>
        <p:spPr>
          <a:xfrm rot="16200000">
            <a:off x="1736636" y="2823415"/>
            <a:ext cx="268273" cy="681954"/>
          </a:xfrm>
          <a:prstGeom prst="rightBrac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34264" y="3562285"/>
            <a:ext cx="680247" cy="227580"/>
          </a:xfrm>
          <a:prstGeom prst="rect">
            <a:avLst/>
          </a:prstGeom>
          <a:solidFill>
            <a:schemeClr val="accent1">
              <a:alpha val="4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448783" y="2642743"/>
            <a:ext cx="2762921" cy="227580"/>
          </a:xfrm>
          <a:prstGeom prst="rect">
            <a:avLst/>
          </a:prstGeom>
          <a:solidFill>
            <a:schemeClr val="tx2">
              <a:alpha val="4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71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Sometimes we want to restrict response:</a:t>
            </a:r>
          </a:p>
          <a:p>
            <a:pPr lvl="1"/>
            <a:r>
              <a:rPr lang="en-US" sz="2400" dirty="0" smtClean="0"/>
              <a:t>Non-negative</a:t>
            </a:r>
            <a:br>
              <a:rPr lang="en-US" sz="2400" dirty="0" smtClean="0"/>
            </a:br>
            <a:endParaRPr lang="en-US" sz="2400" dirty="0" smtClean="0"/>
          </a:p>
          <a:p>
            <a:pPr lvl="1"/>
            <a:r>
              <a:rPr lang="en-US" sz="2400" dirty="0" err="1" smtClean="0"/>
              <a:t>Sparsity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 lvl="1"/>
            <a:r>
              <a:rPr lang="en-US" sz="2400" dirty="0" smtClean="0"/>
              <a:t>Simplex (so vectors become probabilities)</a:t>
            </a:r>
            <a:br>
              <a:rPr lang="en-US" sz="2400" dirty="0" smtClean="0"/>
            </a:br>
            <a:endParaRPr lang="en-US" sz="2400" dirty="0" smtClean="0"/>
          </a:p>
          <a:p>
            <a:pPr lvl="1"/>
            <a:r>
              <a:rPr lang="en-US" sz="2400" dirty="0" smtClean="0"/>
              <a:t>Keep inside unit ball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4656114"/>
              </p:ext>
            </p:extLst>
          </p:nvPr>
        </p:nvGraphicFramePr>
        <p:xfrm>
          <a:off x="2373313" y="2928938"/>
          <a:ext cx="408305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98" name="Equation" r:id="rId3" imgW="2044700" imgH="304800" progId="Equation.3">
                  <p:embed/>
                </p:oleObj>
              </mc:Choice>
              <mc:Fallback>
                <p:oleObj name="Equation" r:id="rId3" imgW="20447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73313" y="2928938"/>
                        <a:ext cx="408305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3742891"/>
              </p:ext>
            </p:extLst>
          </p:nvPr>
        </p:nvGraphicFramePr>
        <p:xfrm>
          <a:off x="3094038" y="2192338"/>
          <a:ext cx="1204912" cy="53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99" name="Equation" r:id="rId5" imgW="482600" imgH="215900" progId="Equation.3">
                  <p:embed/>
                </p:oleObj>
              </mc:Choice>
              <mc:Fallback>
                <p:oleObj name="Equation" r:id="rId5" imgW="4826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94038" y="2192338"/>
                        <a:ext cx="1204912" cy="538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9327731"/>
              </p:ext>
            </p:extLst>
          </p:nvPr>
        </p:nvGraphicFramePr>
        <p:xfrm>
          <a:off x="6913738" y="3707189"/>
          <a:ext cx="1251891" cy="740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00" name="Equation" r:id="rId7" imgW="622300" imgH="368300" progId="Equation.3">
                  <p:embed/>
                </p:oleObj>
              </mc:Choice>
              <mc:Fallback>
                <p:oleObj name="Equation" r:id="rId7" imgW="6223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913738" y="3707189"/>
                        <a:ext cx="1251891" cy="7409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160587"/>
              </p:ext>
            </p:extLst>
          </p:nvPr>
        </p:nvGraphicFramePr>
        <p:xfrm>
          <a:off x="4038202" y="4550004"/>
          <a:ext cx="1362310" cy="792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01" name="Equation" r:id="rId9" imgW="635000" imgH="368300" progId="Equation.3">
                  <p:embed/>
                </p:oleObj>
              </mc:Choice>
              <mc:Fallback>
                <p:oleObj name="Equation" r:id="rId9" imgW="6350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038202" y="4550004"/>
                        <a:ext cx="1362310" cy="7928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419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enforce? Projections</a:t>
            </a:r>
            <a:endParaRPr lang="en-US" dirty="0"/>
          </a:p>
        </p:txBody>
      </p:sp>
      <p:pic>
        <p:nvPicPr>
          <p:cNvPr id="2" name="Picture 1" descr="n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91" y="1522320"/>
            <a:ext cx="4410663" cy="506757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Example: Non-negative</a:t>
            </a:r>
            <a:endParaRPr lang="en-US" dirty="0"/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6155474" y="5136444"/>
            <a:ext cx="103744" cy="103481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824201" y="5235692"/>
            <a:ext cx="361113" cy="69520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5751164" y="5926667"/>
            <a:ext cx="103744" cy="103481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5960534" y="5405967"/>
            <a:ext cx="0" cy="520700"/>
          </a:xfrm>
          <a:prstGeom prst="line">
            <a:avLst/>
          </a:prstGeom>
          <a:ln w="32766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>
            <a:spLocks noChangeAspect="1"/>
          </p:cNvSpPr>
          <p:nvPr/>
        </p:nvSpPr>
        <p:spPr>
          <a:xfrm>
            <a:off x="5921361" y="5926667"/>
            <a:ext cx="103744" cy="103481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>
            <a:stCxn id="15" idx="6"/>
          </p:cNvCxnSpPr>
          <p:nvPr/>
        </p:nvCxnSpPr>
        <p:spPr>
          <a:xfrm>
            <a:off x="5854908" y="5978408"/>
            <a:ext cx="118325" cy="3292"/>
          </a:xfrm>
          <a:prstGeom prst="straightConnector1">
            <a:avLst/>
          </a:prstGeom>
          <a:ln w="16891">
            <a:solidFill>
              <a:schemeClr val="tx2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>
            <a:spLocks noChangeAspect="1"/>
          </p:cNvSpPr>
          <p:nvPr/>
        </p:nvSpPr>
        <p:spPr>
          <a:xfrm>
            <a:off x="5908662" y="5499101"/>
            <a:ext cx="103744" cy="103481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math_n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275" y="2855148"/>
            <a:ext cx="7687911" cy="178270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74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5" grpId="1" animBg="1"/>
      <p:bldP spid="19" grpId="0" animBg="1"/>
      <p:bldP spid="19" grpId="1" animBg="1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th_sparsit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85" y="1919108"/>
            <a:ext cx="7904281" cy="10997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projections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Sparsity</a:t>
            </a:r>
            <a:r>
              <a:rPr lang="en-US" dirty="0" smtClean="0"/>
              <a:t> (soft </a:t>
            </a:r>
            <a:r>
              <a:rPr lang="en-US" dirty="0" err="1" smtClean="0"/>
              <a:t>thresholding</a:t>
            </a:r>
            <a:r>
              <a:rPr lang="en-US" dirty="0" smtClean="0"/>
              <a:t>):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Simplex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Unit ball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0186112"/>
              </p:ext>
            </p:extLst>
          </p:nvPr>
        </p:nvGraphicFramePr>
        <p:xfrm>
          <a:off x="2686049" y="3650396"/>
          <a:ext cx="1424987" cy="899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0" name="Equation" r:id="rId4" imgW="723900" imgH="457200" progId="Equation.3">
                  <p:embed/>
                </p:oleObj>
              </mc:Choice>
              <mc:Fallback>
                <p:oleObj name="Equation" r:id="rId4" imgW="7239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86049" y="3650396"/>
                        <a:ext cx="1424987" cy="8999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math_unit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0634" y="5054346"/>
            <a:ext cx="10012982" cy="107385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67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Sparse Non-Negative </a:t>
            </a:r>
            <a:br>
              <a:rPr lang="en-US" dirty="0" smtClean="0"/>
            </a:br>
            <a:r>
              <a:rPr lang="en-US" dirty="0" smtClean="0"/>
              <a:t>Tensor Factorization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2195" y="2159126"/>
            <a:ext cx="11406584" cy="1058002"/>
          </a:xfrm>
          <a:prstGeom prst="rect">
            <a:avLst/>
          </a:prstGeom>
        </p:spPr>
      </p:pic>
      <p:pic>
        <p:nvPicPr>
          <p:cNvPr id="5" name="Picture 4" descr="math_sparse_tensor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7" t="41557" r="71064"/>
          <a:stretch/>
        </p:blipFill>
        <p:spPr>
          <a:xfrm>
            <a:off x="3785220" y="3809998"/>
            <a:ext cx="1616926" cy="132545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824921" y="2361441"/>
            <a:ext cx="874592" cy="855687"/>
          </a:xfrm>
          <a:prstGeom prst="ellipse">
            <a:avLst/>
          </a:prstGeom>
          <a:noFill/>
          <a:ln w="34925">
            <a:solidFill>
              <a:schemeClr val="tx2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396004" y="2361441"/>
            <a:ext cx="874592" cy="855687"/>
          </a:xfrm>
          <a:prstGeom prst="ellipse">
            <a:avLst/>
          </a:prstGeom>
          <a:noFill/>
          <a:ln w="34925">
            <a:solidFill>
              <a:schemeClr val="tx2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103380" y="2386221"/>
            <a:ext cx="874592" cy="855687"/>
          </a:xfrm>
          <a:prstGeom prst="ellipse">
            <a:avLst/>
          </a:prstGeom>
          <a:noFill/>
          <a:ln w="34925">
            <a:solidFill>
              <a:schemeClr val="tx2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699513" y="1423889"/>
            <a:ext cx="2494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Sparse encoding</a:t>
            </a:r>
            <a:endParaRPr lang="en-US" sz="2400" dirty="0">
              <a:solidFill>
                <a:schemeClr val="accent4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340195" y="1885554"/>
            <a:ext cx="892098" cy="475887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7" idx="0"/>
          </p:cNvCxnSpPr>
          <p:nvPr/>
        </p:nvCxnSpPr>
        <p:spPr>
          <a:xfrm>
            <a:off x="6833300" y="1885554"/>
            <a:ext cx="0" cy="475887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8" idx="0"/>
          </p:cNvCxnSpPr>
          <p:nvPr/>
        </p:nvCxnSpPr>
        <p:spPr>
          <a:xfrm>
            <a:off x="7576634" y="1885554"/>
            <a:ext cx="964042" cy="500667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64840" y="4165850"/>
            <a:ext cx="2237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Non-negativity: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581994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4"/>
                </a:solidFill>
              </a:rPr>
              <a:t>More interpretable results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245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7" grpId="1" animBg="1"/>
      <p:bldP spid="8" grpId="1" animBg="1"/>
      <p:bldP spid="9" grpId="1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 &amp; Huge Model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37824" cy="4876800"/>
          </a:xfrm>
        </p:spPr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 Billion Tweets covering 300,000 words </a:t>
            </a:r>
          </a:p>
          <a:p>
            <a:r>
              <a:rPr lang="en-US" dirty="0" smtClean="0"/>
              <a:t>Break into 1000 Topics</a:t>
            </a:r>
          </a:p>
          <a:p>
            <a:r>
              <a:rPr lang="en-US" dirty="0" smtClean="0"/>
              <a:t>More than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2 Trillion </a:t>
            </a:r>
            <a:r>
              <a:rPr lang="en-US" dirty="0" smtClean="0"/>
              <a:t>parameters to learn</a:t>
            </a:r>
          </a:p>
          <a:p>
            <a:pPr lvl="1"/>
            <a:r>
              <a:rPr lang="en-US" sz="2400" dirty="0" smtClean="0"/>
              <a:t>Over </a:t>
            </a:r>
            <a:r>
              <a:rPr lang="en-US" sz="2400" b="1" dirty="0" smtClean="0">
                <a:solidFill>
                  <a:srgbClr val="A53926"/>
                </a:solidFill>
              </a:rPr>
              <a:t>7 Terabytes</a:t>
            </a:r>
            <a:r>
              <a:rPr lang="en-US" sz="2400" dirty="0" smtClean="0"/>
              <a:t> of model</a:t>
            </a:r>
            <a:endParaRPr lang="en-US" sz="2400" dirty="0"/>
          </a:p>
        </p:txBody>
      </p:sp>
      <p:pic>
        <p:nvPicPr>
          <p:cNvPr id="12" name="Picture 11" descr="Twitter_bird_logo_2012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218" y="2070928"/>
            <a:ext cx="961907" cy="777221"/>
          </a:xfrm>
          <a:prstGeom prst="rect">
            <a:avLst/>
          </a:prstGeom>
        </p:spPr>
      </p:pic>
      <p:pic>
        <p:nvPicPr>
          <p:cNvPr id="13" name="Picture 12" descr="1000px-Facebook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025" y="1941539"/>
            <a:ext cx="2611356" cy="9818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95024" y="3111471"/>
            <a:ext cx="4135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Topic Modeling</a:t>
            </a:r>
          </a:p>
          <a:p>
            <a:pPr algn="ctr"/>
            <a:r>
              <a:rPr lang="en-US" dirty="0" smtClean="0"/>
              <a:t>What are the topics of webpages, tweets, or status updates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15303" y="1701596"/>
            <a:ext cx="3070071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400 million tweets per day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67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Dictionary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 a dictionary of concepts and a sparse reconstruction</a:t>
            </a:r>
          </a:p>
          <a:p>
            <a:r>
              <a:rPr lang="en-US" dirty="0" smtClean="0"/>
              <a:t>Useful for fixing noise and missing pixels of images</a:t>
            </a:r>
          </a:p>
          <a:p>
            <a:endParaRPr lang="en-US" dirty="0" smtClean="0"/>
          </a:p>
        </p:txBody>
      </p:sp>
      <p:pic>
        <p:nvPicPr>
          <p:cNvPr id="4" name="Picture 3" descr="math_dictionar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414" y="3522163"/>
            <a:ext cx="12511296" cy="184949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129506" y="3810267"/>
            <a:ext cx="1231547" cy="1010298"/>
          </a:xfrm>
          <a:prstGeom prst="ellipse">
            <a:avLst/>
          </a:prstGeom>
          <a:noFill/>
          <a:ln w="34925">
            <a:solidFill>
              <a:schemeClr val="tx2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240890" y="4626577"/>
            <a:ext cx="1896972" cy="1010298"/>
          </a:xfrm>
          <a:prstGeom prst="ellipse">
            <a:avLst/>
          </a:prstGeom>
          <a:noFill/>
          <a:ln w="34925">
            <a:solidFill>
              <a:schemeClr val="tx2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49357" y="3026813"/>
            <a:ext cx="2494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Sparse encoding</a:t>
            </a:r>
            <a:endParaRPr lang="en-US" sz="2400" dirty="0">
              <a:solidFill>
                <a:schemeClr val="accent4"/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 flipH="1">
            <a:off x="7851116" y="3488478"/>
            <a:ext cx="45563" cy="321789"/>
          </a:xfrm>
          <a:prstGeom prst="straightConnector1">
            <a:avLst/>
          </a:prstGeom>
          <a:ln>
            <a:solidFill>
              <a:srgbClr val="D2533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944182" y="5915819"/>
            <a:ext cx="2186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Within unit ball</a:t>
            </a:r>
            <a:endParaRPr lang="en-US" sz="2400" dirty="0">
              <a:solidFill>
                <a:schemeClr val="accent4"/>
              </a:solidFill>
            </a:endParaRPr>
          </a:p>
        </p:txBody>
      </p:sp>
      <p:cxnSp>
        <p:nvCxnSpPr>
          <p:cNvPr id="13" name="Straight Arrow Connector 12"/>
          <p:cNvCxnSpPr>
            <a:stCxn id="11" idx="0"/>
            <a:endCxn id="6" idx="5"/>
          </p:cNvCxnSpPr>
          <p:nvPr/>
        </p:nvCxnSpPr>
        <p:spPr>
          <a:xfrm flipH="1" flipV="1">
            <a:off x="4860057" y="5488920"/>
            <a:ext cx="177183" cy="426899"/>
          </a:xfrm>
          <a:prstGeom prst="straightConnector1">
            <a:avLst/>
          </a:prstGeom>
          <a:ln>
            <a:solidFill>
              <a:srgbClr val="D2533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25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Mixed Membership Network </a:t>
            </a:r>
            <a:r>
              <a:rPr lang="en-US" dirty="0" err="1" smtClean="0"/>
              <a:t>Decomp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for modeling communities in graphs (e.g. a social network)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7969" y="2921000"/>
            <a:ext cx="10649477" cy="246944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746617" y="3772369"/>
            <a:ext cx="1628790" cy="752593"/>
          </a:xfrm>
          <a:prstGeom prst="ellipse">
            <a:avLst/>
          </a:prstGeom>
          <a:noFill/>
          <a:ln w="34925">
            <a:solidFill>
              <a:schemeClr val="tx2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293166" y="4301065"/>
            <a:ext cx="1628790" cy="752593"/>
          </a:xfrm>
          <a:prstGeom prst="ellipse">
            <a:avLst/>
          </a:prstGeom>
          <a:noFill/>
          <a:ln w="34925">
            <a:solidFill>
              <a:schemeClr val="tx2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291876" y="2850754"/>
            <a:ext cx="1279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Simplex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3905" y="4546670"/>
            <a:ext cx="2015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Non-negative</a:t>
            </a:r>
            <a:endParaRPr lang="en-US" sz="2400" dirty="0">
              <a:solidFill>
                <a:schemeClr val="accent4"/>
              </a:solidFill>
            </a:endParaRPr>
          </a:p>
        </p:txBody>
      </p:sp>
      <p:cxnSp>
        <p:nvCxnSpPr>
          <p:cNvPr id="11" name="Straight Arrow Connector 10"/>
          <p:cNvCxnSpPr>
            <a:stCxn id="9" idx="3"/>
            <a:endCxn id="7" idx="2"/>
          </p:cNvCxnSpPr>
          <p:nvPr/>
        </p:nvCxnSpPr>
        <p:spPr>
          <a:xfrm flipV="1">
            <a:off x="2909301" y="4677362"/>
            <a:ext cx="383865" cy="100141"/>
          </a:xfrm>
          <a:prstGeom prst="straightConnector1">
            <a:avLst/>
          </a:prstGeom>
          <a:ln>
            <a:solidFill>
              <a:srgbClr val="D2533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2"/>
          </p:cNvCxnSpPr>
          <p:nvPr/>
        </p:nvCxnSpPr>
        <p:spPr>
          <a:xfrm flipH="1">
            <a:off x="6622815" y="3312419"/>
            <a:ext cx="308720" cy="459950"/>
          </a:xfrm>
          <a:prstGeom prst="straightConnector1">
            <a:avLst/>
          </a:prstGeom>
          <a:ln>
            <a:solidFill>
              <a:srgbClr val="D2533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43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7" grpId="0" animBg="1"/>
      <p:bldP spid="8" grpId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nsor_proof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60" y="4039270"/>
            <a:ext cx="7303753" cy="6215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Proof Sketch of Convergence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r>
              <a:rPr lang="en-US" dirty="0" smtClean="0"/>
              <a:t>Regenerative process – each point is used once/epoch</a:t>
            </a:r>
          </a:p>
          <a:p>
            <a:r>
              <a:rPr lang="en-US" dirty="0" smtClean="0"/>
              <a:t>Projections are not </a:t>
            </a:r>
            <a:r>
              <a:rPr lang="en-US" i="1" dirty="0" smtClean="0"/>
              <a:t>too</a:t>
            </a:r>
            <a:r>
              <a:rPr lang="en-US" dirty="0" smtClean="0"/>
              <a:t> big and don’t “wander off”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Lipschitz</a:t>
            </a:r>
            <a:r>
              <a:rPr lang="en-US" dirty="0" smtClean="0"/>
              <a:t> continuous)</a:t>
            </a:r>
          </a:p>
          <a:p>
            <a:r>
              <a:rPr lang="en-US" dirty="0" smtClean="0"/>
              <a:t>Step sizes are bounded: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26574" y="792408"/>
            <a:ext cx="16670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[Details]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821955"/>
              </p:ext>
            </p:extLst>
          </p:nvPr>
        </p:nvGraphicFramePr>
        <p:xfrm>
          <a:off x="4068160" y="2799969"/>
          <a:ext cx="1097407" cy="6630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42" name="Equation" r:id="rId4" imgW="609600" imgH="368300" progId="Equation.3">
                  <p:embed/>
                </p:oleObj>
              </mc:Choice>
              <mc:Fallback>
                <p:oleObj name="Equation" r:id="rId4" imgW="6096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68160" y="2799969"/>
                        <a:ext cx="1097407" cy="6630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tensor_proof2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0" y="5569135"/>
            <a:ext cx="3369808" cy="105001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864142" y="3819340"/>
            <a:ext cx="1751694" cy="972523"/>
          </a:xfrm>
          <a:prstGeom prst="ellipse">
            <a:avLst/>
          </a:prstGeom>
          <a:noFill/>
          <a:ln w="34925">
            <a:solidFill>
              <a:srgbClr val="008000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090" y="4898376"/>
            <a:ext cx="43558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8000"/>
                </a:solidFill>
              </a:rPr>
              <a:t>Normal Gradient Descent Update</a:t>
            </a:r>
            <a:endParaRPr lang="en-US" sz="2200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24354" y="3342713"/>
            <a:ext cx="22383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</a:rPr>
              <a:t>Noise from SGD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824354" y="3964257"/>
            <a:ext cx="1023636" cy="696609"/>
          </a:xfrm>
          <a:prstGeom prst="ellipse">
            <a:avLst/>
          </a:prstGeom>
          <a:noFill/>
          <a:ln w="34925">
            <a:solidFill>
              <a:srgbClr val="0000FF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201987" y="3964257"/>
            <a:ext cx="1023636" cy="696609"/>
          </a:xfrm>
          <a:prstGeom prst="ellipse">
            <a:avLst/>
          </a:prstGeom>
          <a:noFill/>
          <a:ln w="34925">
            <a:solidFill>
              <a:srgbClr val="660066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6006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54388" y="3363313"/>
            <a:ext cx="14392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660066"/>
                </a:solidFill>
              </a:rPr>
              <a:t>Projection</a:t>
            </a:r>
            <a:endParaRPr lang="en-US" sz="2200" dirty="0">
              <a:solidFill>
                <a:srgbClr val="660066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236592" y="4039270"/>
            <a:ext cx="521296" cy="621596"/>
          </a:xfrm>
          <a:prstGeom prst="ellipse">
            <a:avLst/>
          </a:prstGeom>
          <a:noFill/>
          <a:ln w="34925">
            <a:solidFill>
              <a:schemeClr val="tx2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16" name="Straight Arrow Connector 15"/>
          <p:cNvCxnSpPr>
            <a:endCxn id="8" idx="3"/>
          </p:cNvCxnSpPr>
          <p:nvPr/>
        </p:nvCxnSpPr>
        <p:spPr>
          <a:xfrm flipV="1">
            <a:off x="2864142" y="4649440"/>
            <a:ext cx="256530" cy="32612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658428" y="3699359"/>
            <a:ext cx="94780" cy="33991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2" idx="7"/>
          </p:cNvCxnSpPr>
          <p:nvPr/>
        </p:nvCxnSpPr>
        <p:spPr>
          <a:xfrm flipH="1">
            <a:off x="8075715" y="3773600"/>
            <a:ext cx="149908" cy="2926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165567" y="4898376"/>
            <a:ext cx="28343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D2533C"/>
                </a:solidFill>
              </a:rPr>
              <a:t>SGD Constraint error</a:t>
            </a:r>
            <a:endParaRPr lang="en-US" sz="2200" dirty="0">
              <a:solidFill>
                <a:srgbClr val="D2533C"/>
              </a:solidFill>
            </a:endParaRPr>
          </a:p>
        </p:txBody>
      </p:sp>
      <p:pic>
        <p:nvPicPr>
          <p:cNvPr id="23" name="Picture 22" descr="tensor_proof3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27" y="5819042"/>
            <a:ext cx="4805322" cy="589610"/>
          </a:xfrm>
          <a:prstGeom prst="rect">
            <a:avLst/>
          </a:prstGeom>
        </p:spPr>
      </p:pic>
      <p:sp>
        <p:nvSpPr>
          <p:cNvPr id="24" name="Right Arrow 23"/>
          <p:cNvSpPr/>
          <p:nvPr/>
        </p:nvSpPr>
        <p:spPr>
          <a:xfrm>
            <a:off x="3765020" y="5970679"/>
            <a:ext cx="450442" cy="274841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6513199" y="4701887"/>
            <a:ext cx="0" cy="292635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7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 animBg="1"/>
      <p:bldP spid="12" grpId="0" animBg="1"/>
      <p:bldP spid="13" grpId="0"/>
      <p:bldP spid="14" grpId="0" animBg="1"/>
      <p:bldP spid="22" grpId="0"/>
      <p:bldP spid="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design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level algorithm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3736610"/>
            <a:ext cx="8229600" cy="310899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for Epoch </a:t>
            </a:r>
            <a:r>
              <a:rPr lang="en-US" i="1" dirty="0" smtClean="0"/>
              <a:t>e</a:t>
            </a:r>
            <a:r>
              <a:rPr lang="en-US" dirty="0" smtClean="0"/>
              <a:t> = 1 … </a:t>
            </a:r>
            <a:r>
              <a:rPr lang="en-US" i="1" dirty="0" smtClean="0"/>
              <a:t>T</a:t>
            </a:r>
            <a:r>
              <a:rPr lang="en-US" dirty="0" smtClean="0"/>
              <a:t> do</a:t>
            </a:r>
          </a:p>
          <a:p>
            <a:pPr marL="0" indent="0">
              <a:buNone/>
            </a:pPr>
            <a:r>
              <a:rPr lang="en-US" dirty="0" smtClean="0"/>
              <a:t>      for </a:t>
            </a:r>
            <a:r>
              <a:rPr lang="en-US" dirty="0" err="1" smtClean="0"/>
              <a:t>Subepoch</a:t>
            </a:r>
            <a:r>
              <a:rPr lang="en-US" dirty="0" smtClean="0"/>
              <a:t> </a:t>
            </a:r>
            <a:r>
              <a:rPr lang="en-US" i="1" dirty="0" smtClean="0"/>
              <a:t>s</a:t>
            </a:r>
            <a:r>
              <a:rPr lang="en-US" dirty="0" smtClean="0"/>
              <a:t> = 1 … </a:t>
            </a:r>
            <a:r>
              <a:rPr lang="en-US" i="1" dirty="0" smtClean="0"/>
              <a:t>d</a:t>
            </a:r>
            <a:r>
              <a:rPr lang="en-US" baseline="30000" dirty="0" smtClean="0"/>
              <a:t>2</a:t>
            </a:r>
            <a:r>
              <a:rPr lang="en-US" dirty="0" smtClean="0"/>
              <a:t> do</a:t>
            </a:r>
          </a:p>
          <a:p>
            <a:pPr marL="0" indent="0">
              <a:buNone/>
            </a:pPr>
            <a:r>
              <a:rPr lang="en-US" dirty="0" smtClean="0"/>
              <a:t>            Let                                be the set of blocks in stratum </a:t>
            </a:r>
            <a:r>
              <a:rPr lang="en-US" i="1" dirty="0" smtClean="0"/>
              <a:t>s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            for block </a:t>
            </a:r>
            <a:r>
              <a:rPr lang="en-US" i="1" dirty="0" smtClean="0"/>
              <a:t>b</a:t>
            </a:r>
            <a:r>
              <a:rPr lang="en-US" dirty="0" smtClean="0"/>
              <a:t> = 1 … </a:t>
            </a:r>
            <a:r>
              <a:rPr lang="en-US" i="1" dirty="0" smtClean="0"/>
              <a:t>d</a:t>
            </a:r>
            <a:r>
              <a:rPr lang="en-US" dirty="0" smtClean="0"/>
              <a:t> </a:t>
            </a:r>
            <a:r>
              <a:rPr lang="en-US" b="1" dirty="0" smtClean="0"/>
              <a:t>in parallel </a:t>
            </a:r>
            <a:r>
              <a:rPr lang="en-US" dirty="0" smtClean="0"/>
              <a:t>do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Run SGD on all points in block</a:t>
            </a:r>
            <a:endParaRPr lang="en-US" i="1" baseline="30000" dirty="0" smtClean="0"/>
          </a:p>
          <a:p>
            <a:pPr marL="0" indent="0">
              <a:buNone/>
            </a:pPr>
            <a:r>
              <a:rPr lang="en-US" i="1" dirty="0" smtClean="0"/>
              <a:t>            </a:t>
            </a:r>
            <a:r>
              <a:rPr lang="en-US" dirty="0" smtClean="0"/>
              <a:t>end</a:t>
            </a:r>
          </a:p>
          <a:p>
            <a:pPr marL="0" indent="0">
              <a:buNone/>
            </a:pPr>
            <a:r>
              <a:rPr lang="en-US" dirty="0" smtClean="0"/>
              <a:t>       end</a:t>
            </a:r>
          </a:p>
          <a:p>
            <a:pPr marL="0" indent="0">
              <a:buNone/>
            </a:pPr>
            <a:r>
              <a:rPr lang="en-US" dirty="0" smtClean="0"/>
              <a:t>end</a:t>
            </a:r>
          </a:p>
        </p:txBody>
      </p:sp>
      <p:pic>
        <p:nvPicPr>
          <p:cNvPr id="4" name="Picture 3" descr="block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632" y="1387710"/>
            <a:ext cx="1600170" cy="1717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173" y="1387710"/>
            <a:ext cx="1600170" cy="1717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573" y="1387710"/>
            <a:ext cx="1600170" cy="17175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4632" y="3263266"/>
            <a:ext cx="1600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Stratum 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36173" y="3259784"/>
            <a:ext cx="1600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Stratum 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20573" y="3263266"/>
            <a:ext cx="1600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Stratum 3</a:t>
            </a:r>
            <a:endParaRPr lang="en-US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243480"/>
              </p:ext>
            </p:extLst>
          </p:nvPr>
        </p:nvGraphicFramePr>
        <p:xfrm>
          <a:off x="1934724" y="4438898"/>
          <a:ext cx="2439032" cy="514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3" name="Equation" r:id="rId6" imgW="1143000" imgH="241300" progId="Equation.3">
                  <p:embed/>
                </p:oleObj>
              </mc:Choice>
              <mc:Fallback>
                <p:oleObj name="Equation" r:id="rId6" imgW="1143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34724" y="4438898"/>
                        <a:ext cx="2439032" cy="514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2395750"/>
              </p:ext>
            </p:extLst>
          </p:nvPr>
        </p:nvGraphicFramePr>
        <p:xfrm>
          <a:off x="5820573" y="5193610"/>
          <a:ext cx="947091" cy="438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4" name="Equation" r:id="rId8" imgW="520700" imgH="241300" progId="Equation.3">
                  <p:embed/>
                </p:oleObj>
              </mc:Choice>
              <mc:Fallback>
                <p:oleObj name="Equation" r:id="rId8" imgW="520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820573" y="5193610"/>
                        <a:ext cx="947091" cy="4388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908490" y="328674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47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742"/>
            <a:ext cx="8229600" cy="990600"/>
          </a:xfrm>
        </p:spPr>
        <p:txBody>
          <a:bodyPr/>
          <a:lstStyle/>
          <a:p>
            <a:r>
              <a:rPr lang="en-US" b="1" u="sng" dirty="0" smtClean="0"/>
              <a:t>Bad</a:t>
            </a:r>
            <a:r>
              <a:rPr lang="en-US" dirty="0" smtClean="0"/>
              <a:t> </a:t>
            </a:r>
            <a:r>
              <a:rPr lang="en-US" dirty="0" err="1" smtClean="0"/>
              <a:t>Hadoop</a:t>
            </a:r>
            <a:r>
              <a:rPr lang="en-US" dirty="0" smtClean="0"/>
              <a:t> Algorithm: </a:t>
            </a:r>
            <a:r>
              <a:rPr lang="en-US" dirty="0" err="1" smtClean="0"/>
              <a:t>Subepoch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90" name="Rounded Rectangle 89"/>
          <p:cNvSpPr/>
          <p:nvPr/>
        </p:nvSpPr>
        <p:spPr>
          <a:xfrm>
            <a:off x="2077136" y="3298110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7" name="Rounded Rectangle 176"/>
          <p:cNvSpPr/>
          <p:nvPr/>
        </p:nvSpPr>
        <p:spPr>
          <a:xfrm>
            <a:off x="2077136" y="4204425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8" name="Rounded Rectangle 177"/>
          <p:cNvSpPr/>
          <p:nvPr/>
        </p:nvSpPr>
        <p:spPr>
          <a:xfrm>
            <a:off x="2077136" y="5082778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9" name="Rounded Rectangle 178"/>
          <p:cNvSpPr/>
          <p:nvPr/>
        </p:nvSpPr>
        <p:spPr>
          <a:xfrm>
            <a:off x="2077136" y="5986380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80" name="Rounded Rectangle 179"/>
          <p:cNvSpPr/>
          <p:nvPr/>
        </p:nvSpPr>
        <p:spPr>
          <a:xfrm>
            <a:off x="6315749" y="1522403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Cube 20"/>
          <p:cNvSpPr>
            <a:spLocks noChangeArrowheads="1"/>
          </p:cNvSpPr>
          <p:nvPr/>
        </p:nvSpPr>
        <p:spPr bwMode="auto">
          <a:xfrm>
            <a:off x="6506411" y="2191009"/>
            <a:ext cx="700019" cy="679338"/>
          </a:xfrm>
          <a:prstGeom prst="cube">
            <a:avLst>
              <a:gd name="adj" fmla="val 25000"/>
            </a:avLst>
          </a:prstGeom>
          <a:solidFill>
            <a:schemeClr val="bg1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188" name="TextBox 187"/>
          <p:cNvSpPr txBox="1"/>
          <p:nvPr/>
        </p:nvSpPr>
        <p:spPr>
          <a:xfrm>
            <a:off x="6315748" y="1544678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7499681" y="1774487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0" name="Rounded Rectangle 189"/>
          <p:cNvSpPr/>
          <p:nvPr/>
        </p:nvSpPr>
        <p:spPr>
          <a:xfrm>
            <a:off x="6315748" y="3306494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Cube 20"/>
          <p:cNvSpPr>
            <a:spLocks noChangeArrowheads="1"/>
          </p:cNvSpPr>
          <p:nvPr/>
        </p:nvSpPr>
        <p:spPr bwMode="auto">
          <a:xfrm>
            <a:off x="6506410" y="3975100"/>
            <a:ext cx="700019" cy="679338"/>
          </a:xfrm>
          <a:prstGeom prst="cube">
            <a:avLst>
              <a:gd name="adj" fmla="val 25000"/>
            </a:avLst>
          </a:prstGeom>
          <a:solidFill>
            <a:schemeClr val="bg1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198" name="TextBox 197"/>
          <p:cNvSpPr txBox="1"/>
          <p:nvPr/>
        </p:nvSpPr>
        <p:spPr>
          <a:xfrm>
            <a:off x="6315747" y="3328769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7499680" y="3558578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0" name="Rounded Rectangle 199"/>
          <p:cNvSpPr/>
          <p:nvPr/>
        </p:nvSpPr>
        <p:spPr>
          <a:xfrm>
            <a:off x="6315749" y="5149959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Cube 20"/>
          <p:cNvSpPr>
            <a:spLocks noChangeArrowheads="1"/>
          </p:cNvSpPr>
          <p:nvPr/>
        </p:nvSpPr>
        <p:spPr bwMode="auto">
          <a:xfrm>
            <a:off x="6506411" y="5818565"/>
            <a:ext cx="700019" cy="679338"/>
          </a:xfrm>
          <a:prstGeom prst="cube">
            <a:avLst>
              <a:gd name="adj" fmla="val 25000"/>
            </a:avLst>
          </a:prstGeom>
          <a:solidFill>
            <a:schemeClr val="bg1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208" name="TextBox 207"/>
          <p:cNvSpPr txBox="1"/>
          <p:nvPr/>
        </p:nvSpPr>
        <p:spPr>
          <a:xfrm>
            <a:off x="6315748" y="5172234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7499681" y="5402043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6829734" y="1009952"/>
            <a:ext cx="1392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</a:rPr>
              <a:t>Reducers</a:t>
            </a:r>
            <a:endParaRPr lang="en-US" sz="2200" dirty="0">
              <a:solidFill>
                <a:schemeClr val="accent4"/>
              </a:solidFill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1206658" y="1009952"/>
            <a:ext cx="12823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</a:rPr>
              <a:t>Mappers</a:t>
            </a:r>
            <a:endParaRPr lang="en-US" sz="2200" dirty="0">
              <a:solidFill>
                <a:schemeClr val="accent4"/>
              </a:solidFill>
            </a:endParaRPr>
          </a:p>
        </p:txBody>
      </p:sp>
      <p:cxnSp>
        <p:nvCxnSpPr>
          <p:cNvPr id="214" name="Straight Arrow Connector 213"/>
          <p:cNvCxnSpPr/>
          <p:nvPr/>
        </p:nvCxnSpPr>
        <p:spPr>
          <a:xfrm>
            <a:off x="1787482" y="1913719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Arrow Connector 222"/>
          <p:cNvCxnSpPr/>
          <p:nvPr/>
        </p:nvCxnSpPr>
        <p:spPr>
          <a:xfrm>
            <a:off x="1789422" y="2811462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/>
          <p:cNvCxnSpPr/>
          <p:nvPr/>
        </p:nvCxnSpPr>
        <p:spPr>
          <a:xfrm>
            <a:off x="1787482" y="3686395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75" name="Object 2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0580468"/>
              </p:ext>
            </p:extLst>
          </p:nvPr>
        </p:nvGraphicFramePr>
        <p:xfrm>
          <a:off x="6575734" y="6051669"/>
          <a:ext cx="418864" cy="397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68" name="Equation" r:id="rId3" imgW="254000" imgH="241300" progId="Equation.3">
                  <p:embed/>
                </p:oleObj>
              </mc:Choice>
              <mc:Fallback>
                <p:oleObj name="Equation" r:id="rId3" imgW="254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75734" y="6051669"/>
                        <a:ext cx="418864" cy="3979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9" name="Object 2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4972466"/>
              </p:ext>
            </p:extLst>
          </p:nvPr>
        </p:nvGraphicFramePr>
        <p:xfrm>
          <a:off x="6575425" y="4217988"/>
          <a:ext cx="419100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69" name="Equation" r:id="rId5" imgW="254000" imgH="228600" progId="Equation.3">
                  <p:embed/>
                </p:oleObj>
              </mc:Choice>
              <mc:Fallback>
                <p:oleObj name="Equation" r:id="rId5" imgW="254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75425" y="4217988"/>
                        <a:ext cx="419100" cy="37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8" name="Object 29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5890217"/>
              </p:ext>
            </p:extLst>
          </p:nvPr>
        </p:nvGraphicFramePr>
        <p:xfrm>
          <a:off x="6575734" y="2435225"/>
          <a:ext cx="419100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70" name="Equation" r:id="rId7" imgW="254000" imgH="228600" progId="Equation.3">
                  <p:embed/>
                </p:oleObj>
              </mc:Choice>
              <mc:Fallback>
                <p:oleObj name="Equation" r:id="rId7" imgW="254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75734" y="2435225"/>
                        <a:ext cx="419100" cy="37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Arrow Connector 3"/>
          <p:cNvCxnSpPr>
            <a:stCxn id="180" idx="3"/>
          </p:cNvCxnSpPr>
          <p:nvPr/>
        </p:nvCxnSpPr>
        <p:spPr>
          <a:xfrm>
            <a:off x="8716403" y="2233835"/>
            <a:ext cx="316229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190" idx="3"/>
          </p:cNvCxnSpPr>
          <p:nvPr/>
        </p:nvCxnSpPr>
        <p:spPr>
          <a:xfrm>
            <a:off x="8716402" y="4017926"/>
            <a:ext cx="316230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200" idx="3"/>
          </p:cNvCxnSpPr>
          <p:nvPr/>
        </p:nvCxnSpPr>
        <p:spPr>
          <a:xfrm>
            <a:off x="8716403" y="5861391"/>
            <a:ext cx="316229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Rounded Rectangle 117"/>
          <p:cNvSpPr/>
          <p:nvPr/>
        </p:nvSpPr>
        <p:spPr>
          <a:xfrm>
            <a:off x="2077136" y="2409733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Rounded Rectangle 118"/>
          <p:cNvSpPr/>
          <p:nvPr/>
        </p:nvSpPr>
        <p:spPr>
          <a:xfrm>
            <a:off x="2077136" y="1535080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0" name="Straight Arrow Connector 119"/>
          <p:cNvCxnSpPr/>
          <p:nvPr/>
        </p:nvCxnSpPr>
        <p:spPr>
          <a:xfrm>
            <a:off x="1787482" y="4593387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>
            <a:off x="1787482" y="5460111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>
            <a:off x="1787482" y="6399023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19" idx="3"/>
            <a:endCxn id="180" idx="1"/>
          </p:cNvCxnSpPr>
          <p:nvPr/>
        </p:nvCxnSpPr>
        <p:spPr>
          <a:xfrm>
            <a:off x="3685803" y="1903986"/>
            <a:ext cx="2629946" cy="329849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19" idx="3"/>
            <a:endCxn id="190" idx="1"/>
          </p:cNvCxnSpPr>
          <p:nvPr/>
        </p:nvCxnSpPr>
        <p:spPr>
          <a:xfrm>
            <a:off x="3685803" y="1903986"/>
            <a:ext cx="2629945" cy="2113940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9" idx="3"/>
            <a:endCxn id="200" idx="1"/>
          </p:cNvCxnSpPr>
          <p:nvPr/>
        </p:nvCxnSpPr>
        <p:spPr>
          <a:xfrm>
            <a:off x="3685803" y="1903986"/>
            <a:ext cx="2629946" cy="3957405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18" idx="3"/>
            <a:endCxn id="180" idx="1"/>
          </p:cNvCxnSpPr>
          <p:nvPr/>
        </p:nvCxnSpPr>
        <p:spPr>
          <a:xfrm flipV="1">
            <a:off x="3685803" y="2233835"/>
            <a:ext cx="2629946" cy="544804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18" idx="3"/>
            <a:endCxn id="190" idx="1"/>
          </p:cNvCxnSpPr>
          <p:nvPr/>
        </p:nvCxnSpPr>
        <p:spPr>
          <a:xfrm>
            <a:off x="3685803" y="2778639"/>
            <a:ext cx="2629945" cy="1239287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18" idx="3"/>
            <a:endCxn id="200" idx="1"/>
          </p:cNvCxnSpPr>
          <p:nvPr/>
        </p:nvCxnSpPr>
        <p:spPr>
          <a:xfrm>
            <a:off x="3685803" y="2778639"/>
            <a:ext cx="2629946" cy="3082752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90" idx="3"/>
            <a:endCxn id="180" idx="1"/>
          </p:cNvCxnSpPr>
          <p:nvPr/>
        </p:nvCxnSpPr>
        <p:spPr>
          <a:xfrm flipV="1">
            <a:off x="3685803" y="2233835"/>
            <a:ext cx="2629946" cy="1433181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90" idx="3"/>
            <a:endCxn id="190" idx="1"/>
          </p:cNvCxnSpPr>
          <p:nvPr/>
        </p:nvCxnSpPr>
        <p:spPr>
          <a:xfrm>
            <a:off x="3685803" y="3667016"/>
            <a:ext cx="2629945" cy="350910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90" idx="3"/>
            <a:endCxn id="200" idx="1"/>
          </p:cNvCxnSpPr>
          <p:nvPr/>
        </p:nvCxnSpPr>
        <p:spPr>
          <a:xfrm>
            <a:off x="3685803" y="3667016"/>
            <a:ext cx="2629946" cy="2194375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77" idx="3"/>
            <a:endCxn id="180" idx="1"/>
          </p:cNvCxnSpPr>
          <p:nvPr/>
        </p:nvCxnSpPr>
        <p:spPr>
          <a:xfrm flipV="1">
            <a:off x="3685803" y="2233835"/>
            <a:ext cx="2629946" cy="2339496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77" idx="3"/>
            <a:endCxn id="190" idx="1"/>
          </p:cNvCxnSpPr>
          <p:nvPr/>
        </p:nvCxnSpPr>
        <p:spPr>
          <a:xfrm flipV="1">
            <a:off x="3685803" y="4017926"/>
            <a:ext cx="2629945" cy="555405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/>
          <p:cNvCxnSpPr>
            <a:stCxn id="177" idx="3"/>
            <a:endCxn id="200" idx="1"/>
          </p:cNvCxnSpPr>
          <p:nvPr/>
        </p:nvCxnSpPr>
        <p:spPr>
          <a:xfrm>
            <a:off x="3685803" y="4573331"/>
            <a:ext cx="2629946" cy="1288060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/>
          <p:cNvCxnSpPr>
            <a:stCxn id="178" idx="3"/>
            <a:endCxn id="180" idx="1"/>
          </p:cNvCxnSpPr>
          <p:nvPr/>
        </p:nvCxnSpPr>
        <p:spPr>
          <a:xfrm flipV="1">
            <a:off x="3685803" y="2233835"/>
            <a:ext cx="2629946" cy="3217849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Arrow Connector 248"/>
          <p:cNvCxnSpPr>
            <a:stCxn id="178" idx="3"/>
            <a:endCxn id="190" idx="1"/>
          </p:cNvCxnSpPr>
          <p:nvPr/>
        </p:nvCxnSpPr>
        <p:spPr>
          <a:xfrm flipV="1">
            <a:off x="3685803" y="4017926"/>
            <a:ext cx="2629945" cy="1433758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>
            <a:stCxn id="178" idx="3"/>
            <a:endCxn id="200" idx="1"/>
          </p:cNvCxnSpPr>
          <p:nvPr/>
        </p:nvCxnSpPr>
        <p:spPr>
          <a:xfrm>
            <a:off x="3685803" y="5451684"/>
            <a:ext cx="2629946" cy="409707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Arrow Connector 255"/>
          <p:cNvCxnSpPr>
            <a:stCxn id="179" idx="3"/>
            <a:endCxn id="180" idx="1"/>
          </p:cNvCxnSpPr>
          <p:nvPr/>
        </p:nvCxnSpPr>
        <p:spPr>
          <a:xfrm flipV="1">
            <a:off x="3685803" y="2233835"/>
            <a:ext cx="2629946" cy="4121451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Arrow Connector 258"/>
          <p:cNvCxnSpPr>
            <a:stCxn id="179" idx="3"/>
            <a:endCxn id="190" idx="1"/>
          </p:cNvCxnSpPr>
          <p:nvPr/>
        </p:nvCxnSpPr>
        <p:spPr>
          <a:xfrm flipV="1">
            <a:off x="3685803" y="4017926"/>
            <a:ext cx="2629945" cy="2337360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Arrow Connector 261"/>
          <p:cNvCxnSpPr>
            <a:stCxn id="179" idx="3"/>
            <a:endCxn id="200" idx="1"/>
          </p:cNvCxnSpPr>
          <p:nvPr/>
        </p:nvCxnSpPr>
        <p:spPr>
          <a:xfrm flipV="1">
            <a:off x="3685803" y="5861391"/>
            <a:ext cx="2629946" cy="493895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1" name="Picture 180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03" y="4289867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182" name="Picture 181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8" y="428986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183" name="Picture 182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71" y="4289867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84" name="TextBox 183"/>
          <p:cNvSpPr txBox="1"/>
          <p:nvPr/>
        </p:nvSpPr>
        <p:spPr>
          <a:xfrm>
            <a:off x="497559" y="4403713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923987" y="441096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1342570" y="440371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191" name="Picture 190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03" y="5118579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92" name="Picture 191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8" y="5118579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193" name="Picture 192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71" y="5118579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sp>
        <p:nvSpPr>
          <p:cNvPr id="194" name="TextBox 193"/>
          <p:cNvSpPr txBox="1"/>
          <p:nvPr/>
        </p:nvSpPr>
        <p:spPr>
          <a:xfrm>
            <a:off x="497559" y="5232425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923987" y="5239681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1342570" y="5232425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201" name="Picture 200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03" y="6051669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202" name="Picture 201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8" y="6051669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03" name="Picture 202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71" y="6051669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sp>
        <p:nvSpPr>
          <p:cNvPr id="204" name="TextBox 203"/>
          <p:cNvSpPr txBox="1"/>
          <p:nvPr/>
        </p:nvSpPr>
        <p:spPr>
          <a:xfrm>
            <a:off x="497559" y="6165515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923987" y="6172771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1342570" y="6165515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212" name="Cube 20"/>
          <p:cNvSpPr>
            <a:spLocks noChangeArrowheads="1"/>
          </p:cNvSpPr>
          <p:nvPr/>
        </p:nvSpPr>
        <p:spPr bwMode="auto">
          <a:xfrm>
            <a:off x="1629364" y="1857425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6" name="Cube 20"/>
          <p:cNvSpPr>
            <a:spLocks noChangeArrowheads="1"/>
          </p:cNvSpPr>
          <p:nvPr/>
        </p:nvSpPr>
        <p:spPr bwMode="auto">
          <a:xfrm>
            <a:off x="1514127" y="1857425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7" name="Cube 20"/>
          <p:cNvSpPr>
            <a:spLocks noChangeArrowheads="1"/>
          </p:cNvSpPr>
          <p:nvPr/>
        </p:nvSpPr>
        <p:spPr bwMode="auto">
          <a:xfrm>
            <a:off x="1401232" y="1857425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8" name="Cube 20"/>
          <p:cNvSpPr>
            <a:spLocks noChangeArrowheads="1"/>
          </p:cNvSpPr>
          <p:nvPr/>
        </p:nvSpPr>
        <p:spPr bwMode="auto">
          <a:xfrm>
            <a:off x="1285995" y="1857425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4" name="Cube 20"/>
          <p:cNvSpPr>
            <a:spLocks noChangeArrowheads="1"/>
          </p:cNvSpPr>
          <p:nvPr/>
        </p:nvSpPr>
        <p:spPr bwMode="auto">
          <a:xfrm>
            <a:off x="1629364" y="2745541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5" name="Cube 20"/>
          <p:cNvSpPr>
            <a:spLocks noChangeArrowheads="1"/>
          </p:cNvSpPr>
          <p:nvPr/>
        </p:nvSpPr>
        <p:spPr bwMode="auto">
          <a:xfrm>
            <a:off x="1514127" y="2745541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6" name="Cube 20"/>
          <p:cNvSpPr>
            <a:spLocks noChangeArrowheads="1"/>
          </p:cNvSpPr>
          <p:nvPr/>
        </p:nvSpPr>
        <p:spPr bwMode="auto">
          <a:xfrm>
            <a:off x="1401232" y="2745541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7" name="Cube 20"/>
          <p:cNvSpPr>
            <a:spLocks noChangeArrowheads="1"/>
          </p:cNvSpPr>
          <p:nvPr/>
        </p:nvSpPr>
        <p:spPr bwMode="auto">
          <a:xfrm>
            <a:off x="1285995" y="2745541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36" name="Cube 20"/>
          <p:cNvSpPr>
            <a:spLocks noChangeArrowheads="1"/>
          </p:cNvSpPr>
          <p:nvPr/>
        </p:nvSpPr>
        <p:spPr bwMode="auto">
          <a:xfrm>
            <a:off x="1629364" y="3630101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37" name="Cube 20"/>
          <p:cNvSpPr>
            <a:spLocks noChangeArrowheads="1"/>
          </p:cNvSpPr>
          <p:nvPr/>
        </p:nvSpPr>
        <p:spPr bwMode="auto">
          <a:xfrm>
            <a:off x="1514127" y="3630101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38" name="Cube 20"/>
          <p:cNvSpPr>
            <a:spLocks noChangeArrowheads="1"/>
          </p:cNvSpPr>
          <p:nvPr/>
        </p:nvSpPr>
        <p:spPr bwMode="auto">
          <a:xfrm>
            <a:off x="1401232" y="3630101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39" name="Cube 20"/>
          <p:cNvSpPr>
            <a:spLocks noChangeArrowheads="1"/>
          </p:cNvSpPr>
          <p:nvPr/>
        </p:nvSpPr>
        <p:spPr bwMode="auto">
          <a:xfrm>
            <a:off x="1285995" y="3630101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9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5 -0.01944 0.10017 -0.03865 0.225 -0.00139 C 0.34982 0.03588 0.66007 0.18519 0.74895 0.22338 " pathEditMode="relative" ptsTypes="aaA">
                                      <p:cBhvr>
                                        <p:cTn id="6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5 -0.01944 0.10017 -0.03865 0.225 -0.00139 C 0.34982 0.03588 0.66007 0.18519 0.74895 0.22338 " pathEditMode="relative" ptsTypes="aaA">
                                      <p:cBhvr>
                                        <p:cTn id="8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024 C 0.06597 0.03588 0.13194 0.07176 0.25642 0.00116 C 0.3809 -0.06921 0.56389 -0.2456 0.74687 -0.42175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44" y="-175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0046 C 0.06615 0.03611 0.1323 0.07176 0.25712 0.00162 C 0.38195 -0.06852 0.56546 -0.24421 0.74896 -0.41944 " pathEditMode="relative" rAng="0" ptsTypes="aaA">
                                      <p:cBhvr>
                                        <p:cTn id="12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48" y="-174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93 C 0.05712 0.02685 0.11441 0.05463 0.23923 0.00277 C 0.36406 -0.04908 0.55642 -0.1801 0.74896 -0.31088 " pathEditMode="relative" rAng="0" ptsTypes="aaA">
                                      <p:cBhvr>
                                        <p:cTn id="14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48" y="-1273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0092 C 0.0573 0.02685 0.11476 0.05463 0.23993 0.00301 C 0.36511 -0.04861 0.55799 -0.1794 0.75105 -0.30972 " pathEditMode="relative" rAng="0" ptsTypes="aaA">
                                      <p:cBhvr>
                                        <p:cTn id="16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52" y="-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7674 0.02291 0.15347 0.04606 0.27691 -0.00371 C 0.40035 -0.05347 0.57049 -0.17616 0.7408 -0.29861 " pathEditMode="relative" ptsTypes="aaA">
                                      <p:cBhvr>
                                        <p:cTn id="19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7674 0.02291 0.15347 0.04606 0.27691 -0.00371 C 0.40035 -0.05347 0.57049 -0.17616 0.7408 -0.29861 " pathEditMode="relative" ptsTypes="aaA">
                                      <p:cBhvr>
                                        <p:cTn id="21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7257 0.01505 0.14531 0.03033 0.26945 0.00255 C 0.39358 -0.02523 0.56893 -0.09606 0.74445 -0.16666 " pathEditMode="relative" ptsTypes="aaA">
                                      <p:cBhvr>
                                        <p:cTn id="23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7257 0.01505 0.14531 0.03033 0.26945 0.00255 C 0.39358 -0.02523 0.56893 -0.09606 0.74445 -0.16666 " pathEditMode="relative" ptsTypes="aaA">
                                      <p:cBhvr>
                                        <p:cTn id="25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85185E-6 C 0.08229 0.00394 0.16475 0.0081 0.25833 -0.00254 C 0.35191 -0.01319 0.48038 -0.05903 0.56059 -0.06435 C 0.64114 -0.06967 0.69097 -0.05231 0.7408 -0.03472 " pathEditMode="relative" rAng="0" ptsTypes="aaaA">
                                      <p:cBhvr>
                                        <p:cTn id="27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31" y="-307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C 0.08281 0.00394 0.16597 0.0081 0.26024 -0.00255 C 0.35434 -0.01319 0.48385 -0.05903 0.56476 -0.06435 C 0.64583 -0.06967 0.69601 -0.05231 0.74618 -0.03472 " pathEditMode="relative" rAng="0" ptsTypes="aaaA">
                                      <p:cBhvr>
                                        <p:cTn id="29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09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11007 0.00487 0.22031 0.00973 0.32309 -0.00486 C 0.42587 -0.01944 0.5467 -0.07963 0.61667 -0.08773 C 0.68663 -0.09583 0.71458 -0.07453 0.74253 -0.05301 " pathEditMode="relative" ptsTypes="aaaA">
                                      <p:cBhvr>
                                        <p:cTn id="32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11007 0.00487 0.22031 0.00973 0.32309 -0.00486 C 0.42587 -0.01944 0.5467 -0.07963 0.61667 -0.08773 C 0.68663 -0.09583 0.71458 -0.07453 0.74253 -0.05301 " pathEditMode="relative" ptsTypes="aaaA">
                                      <p:cBhvr>
                                        <p:cTn id="34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10434 -0.0044 0.20886 -0.0088 0.31198 0.00115 C 0.41511 0.01111 0.54705 0.04282 0.6184 0.05925 C 0.68976 0.07569 0.71511 0.08773 0.74063 0.1 " pathEditMode="relative" ptsTypes="aaaA">
                                      <p:cBhvr>
                                        <p:cTn id="36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10434 -0.0044 0.20886 -0.0088 0.31198 0.00115 C 0.41511 0.01111 0.54705 0.04282 0.6184 0.05925 C 0.68976 0.07569 0.71511 0.08773 0.74063 0.1 " pathEditMode="relative" ptsTypes="aaaA">
                                      <p:cBhvr>
                                        <p:cTn id="38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10938 0.04931 0.21893 0.09838 0.32031 0.00139 C 0.4217 -0.09514 0.53802 -0.48588 0.60834 -0.57986 C 0.67865 -0.67384 0.71059 -0.61829 0.74254 -0.56273 " pathEditMode="relative" ptsTypes="aaaA">
                                      <p:cBhvr>
                                        <p:cTn id="40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10938 0.04931 0.21893 0.09838 0.32031 0.00139 C 0.4217 -0.09514 0.53802 -0.48588 0.60834 -0.57986 C 0.67865 -0.67384 0.71059 -0.61829 0.74254 -0.56273 " pathEditMode="relative" ptsTypes="aaaA">
                                      <p:cBhvr>
                                        <p:cTn id="42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0.15209 -0.00093 " pathEditMode="relative" ptsTypes="AA">
                                      <p:cBhvr>
                                        <p:cTn id="46" dur="2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-3.33333E-6 C 0.06546 0.00718 0.13126 0.01459 0.21424 0.00186 C 0.29723 -0.01088 0.44046 -0.06736 0.49757 -0.07685 C 0.55469 -0.08634 0.55556 -0.0706 0.5566 -0.05463 " pathEditMode="relative" ptsTypes="aaaA">
                                      <p:cBhvr>
                                        <p:cTn id="53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169F4"/>
                                      </p:to>
                                    </p:animClr>
                                    <p:set>
                                      <p:cBhvr>
                                        <p:cTn id="79" dur="5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5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5B782"/>
                                      </p:to>
                                    </p:animClr>
                                    <p:set>
                                      <p:cBhvr>
                                        <p:cTn id="83" dur="5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0013"/>
                                      </p:to>
                                    </p:animClr>
                                    <p:set>
                                      <p:cBhvr>
                                        <p:cTn id="87" dur="5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-2.96296E-6 C 0.06025 -0.00602 0.12067 -0.0118 0.2132 -2.96296E-6 C 0.30574 0.01181 0.43056 0.04098 0.55556 0.07037 " pathEditMode="relative" ptsTypes="aaA">
                                      <p:cBhvr>
                                        <p:cTn id="90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6 -8.14815E-6 C 0.06719 -0.02778 0.13455 -0.05556 0.22726 -0.00302 C 0.31997 0.04953 0.43785 0.1824 0.55591 0.3155 " pathEditMode="relative" ptsTypes="aaA">
                                      <p:cBhvr>
                                        <p:cTn id="95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C 0.06945 -0.03865 0.13889 -0.07731 0.23195 -0.00254 C 0.325 0.07223 0.44167 0.26019 0.55834 0.44815 " pathEditMode="relative" ptsTypes="aaA">
                                      <p:cBhvr>
                                        <p:cTn id="100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8.33333E-7 7.40741E-7 L 0.17587 7.40741E-7 " pathEditMode="relative" ptsTypes="AA">
                                      <p:cBhvr>
                                        <p:cTn id="105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66667E-6 7.77778E-6 C 0.07413 0.00649 0.14826 0.01297 0.23715 -0.00069 C 0.32604 -0.01435 0.47517 -0.07337 0.53316 -0.08217 C 0.59149 -0.09097 0.58872 -0.07245 0.58611 -0.0537 " pathEditMode="relative" ptsTypes="aaaA">
                                      <p:cBhvr>
                                        <p:cTn id="110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88889E-6 1.85185E-6 C 0.07188 -0.02847 0.14393 -0.05695 0.24028 -0.00185 C 0.33663 0.05324 0.45712 0.19166 0.57778 0.33032 " pathEditMode="relative" ptsTypes="aaA">
                                      <p:cBhvr>
                                        <p:cTn id="115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0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5E-6 -1.48148E-6 L 0.18994 -1.48148E-6 " pathEditMode="relative" ptsTypes="AA">
                                      <p:cBhvr>
                                        <p:cTn id="120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0" presetClass="path" presetSubtype="0" accel="50000" decel="5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9.72222E-6 2.96296E-6 C 0.07744 -0.02014 0.15487 -0.04005 0.25139 -0.00671 C 0.34792 0.02662 0.4632 0.11319 0.57865 0.2 " pathEditMode="relative" ptsTypes="aaA">
                                      <p:cBhvr>
                                        <p:cTn id="125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07 0.00023 L 0.17708 0.00023 " pathEditMode="relative" ptsTypes="AA">
                                      <p:cBhvr>
                                        <p:cTn id="130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0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5.55556E-7 -5.55556E-6 C 0.07865 -0.00626 0.15747 -0.01251 0.25417 -0.00302 C 0.35087 0.00647 0.52518 0.04536 0.58004 0.05694 " pathEditMode="relative" ptsTypes="aaA">
                                      <p:cBhvr>
                                        <p:cTn id="135" dur="2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109 0.22559 L 0.88562 0.22559 " pathEditMode="relative" ptsTypes="AA">
                                      <p:cBhvr>
                                        <p:cTn id="162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258 -0.03146 L 0.93387 -0.03146 " pathEditMode="relative" ptsTypes="AA">
                                      <p:cBhvr>
                                        <p:cTn id="164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327 0.10226 L 0.98386 0.10666 " pathEditMode="relative" ptsTypes="AA">
                                      <p:cBhvr>
                                        <p:cTn id="166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9 -0.41949 L 0.96025 -0.41787 " pathEditMode="relative" ptsTypes="AA">
                                      <p:cBhvr>
                                        <p:cTn id="177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258 -0.29524 L 0.95053 -0.29524 " pathEditMode="relative" ptsTypes="AA">
                                      <p:cBhvr>
                                        <p:cTn id="179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519 -0.56039 L 0.95019 -0.56039 " pathEditMode="relative" ptsTypes="AA">
                                      <p:cBhvr>
                                        <p:cTn id="181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109 -0.30865 L 0.96251 -0.30865 " pathEditMode="relative" ptsTypes="AA">
                                      <p:cBhvr>
                                        <p:cTn id="192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622 -0.16312 L 0.95226 -0.16312 " pathEditMode="relative" ptsTypes="AA">
                                      <p:cBhvr>
                                        <p:cTn id="194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518 -0.05067 L 0.95695 -0.05206 " pathEditMode="relative" ptsTypes="AA">
                                      <p:cBhvr>
                                        <p:cTn id="196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 animBg="1"/>
      <p:bldP spid="188" grpId="0"/>
      <p:bldP spid="189" grpId="0"/>
      <p:bldP spid="197" grpId="0" animBg="1"/>
      <p:bldP spid="198" grpId="0"/>
      <p:bldP spid="199" grpId="0"/>
      <p:bldP spid="207" grpId="0" animBg="1"/>
      <p:bldP spid="208" grpId="0"/>
      <p:bldP spid="209" grpId="0"/>
      <p:bldP spid="184" grpId="0"/>
      <p:bldP spid="184" grpId="1"/>
      <p:bldP spid="185" grpId="0"/>
      <p:bldP spid="185" grpId="1"/>
      <p:bldP spid="186" grpId="0"/>
      <p:bldP spid="186" grpId="1"/>
      <p:bldP spid="194" grpId="0"/>
      <p:bldP spid="194" grpId="1"/>
      <p:bldP spid="195" grpId="0"/>
      <p:bldP spid="195" grpId="1"/>
      <p:bldP spid="196" grpId="0"/>
      <p:bldP spid="196" grpId="1"/>
      <p:bldP spid="204" grpId="0"/>
      <p:bldP spid="204" grpId="1"/>
      <p:bldP spid="205" grpId="0"/>
      <p:bldP spid="205" grpId="1"/>
      <p:bldP spid="206" grpId="0"/>
      <p:bldP spid="206" grpId="1"/>
      <p:bldP spid="212" grpId="0" animBg="1"/>
      <p:bldP spid="212" grpId="1" animBg="1"/>
      <p:bldP spid="216" grpId="0" animBg="1"/>
      <p:bldP spid="216" grpId="1" animBg="1"/>
      <p:bldP spid="217" grpId="0" animBg="1"/>
      <p:bldP spid="217" grpId="1" animBg="1"/>
      <p:bldP spid="218" grpId="0" animBg="1"/>
      <p:bldP spid="218" grpId="1" animBg="1"/>
      <p:bldP spid="224" grpId="0" animBg="1"/>
      <p:bldP spid="224" grpId="1" animBg="1"/>
      <p:bldP spid="225" grpId="0" animBg="1"/>
      <p:bldP spid="225" grpId="1" animBg="1"/>
      <p:bldP spid="226" grpId="0" animBg="1"/>
      <p:bldP spid="226" grpId="1" animBg="1"/>
      <p:bldP spid="227" grpId="0" animBg="1"/>
      <p:bldP spid="227" grpId="1" animBg="1"/>
      <p:bldP spid="236" grpId="0" animBg="1"/>
      <p:bldP spid="236" grpId="1" animBg="1"/>
      <p:bldP spid="237" grpId="0" animBg="1"/>
      <p:bldP spid="237" grpId="1" animBg="1"/>
      <p:bldP spid="238" grpId="0" animBg="1"/>
      <p:bldP spid="238" grpId="1" animBg="1"/>
      <p:bldP spid="239" grpId="0" animBg="1"/>
      <p:bldP spid="239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742"/>
            <a:ext cx="8229600" cy="990600"/>
          </a:xfrm>
        </p:spPr>
        <p:txBody>
          <a:bodyPr/>
          <a:lstStyle/>
          <a:p>
            <a:r>
              <a:rPr lang="en-US" b="1" u="sng" dirty="0" smtClean="0"/>
              <a:t>Bad</a:t>
            </a:r>
            <a:r>
              <a:rPr lang="en-US" dirty="0" smtClean="0"/>
              <a:t> </a:t>
            </a:r>
            <a:r>
              <a:rPr lang="en-US" dirty="0" err="1" smtClean="0"/>
              <a:t>Hadoop</a:t>
            </a:r>
            <a:r>
              <a:rPr lang="en-US" dirty="0" smtClean="0"/>
              <a:t> Algorithm: </a:t>
            </a:r>
            <a:r>
              <a:rPr lang="en-US" dirty="0" err="1" smtClean="0"/>
              <a:t>Subepoch</a:t>
            </a:r>
            <a:r>
              <a:rPr lang="en-US" dirty="0" smtClean="0"/>
              <a:t> 2</a:t>
            </a:r>
            <a:endParaRPr lang="en-US" dirty="0"/>
          </a:p>
        </p:txBody>
      </p:sp>
      <p:sp>
        <p:nvSpPr>
          <p:cNvPr id="90" name="Rounded Rectangle 89"/>
          <p:cNvSpPr/>
          <p:nvPr/>
        </p:nvSpPr>
        <p:spPr>
          <a:xfrm>
            <a:off x="2077136" y="3298110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7" name="Rounded Rectangle 176"/>
          <p:cNvSpPr/>
          <p:nvPr/>
        </p:nvSpPr>
        <p:spPr>
          <a:xfrm>
            <a:off x="2077136" y="4204425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8" name="Rounded Rectangle 177"/>
          <p:cNvSpPr/>
          <p:nvPr/>
        </p:nvSpPr>
        <p:spPr>
          <a:xfrm>
            <a:off x="2077136" y="5082778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9" name="Rounded Rectangle 178"/>
          <p:cNvSpPr/>
          <p:nvPr/>
        </p:nvSpPr>
        <p:spPr>
          <a:xfrm>
            <a:off x="2077136" y="5986380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80" name="Rounded Rectangle 179"/>
          <p:cNvSpPr/>
          <p:nvPr/>
        </p:nvSpPr>
        <p:spPr>
          <a:xfrm>
            <a:off x="6315749" y="1522403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Cube 20"/>
          <p:cNvSpPr>
            <a:spLocks noChangeArrowheads="1"/>
          </p:cNvSpPr>
          <p:nvPr/>
        </p:nvSpPr>
        <p:spPr bwMode="auto">
          <a:xfrm>
            <a:off x="6506411" y="2191009"/>
            <a:ext cx="700019" cy="679338"/>
          </a:xfrm>
          <a:prstGeom prst="cube">
            <a:avLst>
              <a:gd name="adj" fmla="val 25000"/>
            </a:avLst>
          </a:prstGeom>
          <a:solidFill>
            <a:schemeClr val="bg1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188" name="TextBox 187"/>
          <p:cNvSpPr txBox="1"/>
          <p:nvPr/>
        </p:nvSpPr>
        <p:spPr>
          <a:xfrm>
            <a:off x="6315748" y="1544678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7499681" y="1774487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0" name="Rounded Rectangle 189"/>
          <p:cNvSpPr/>
          <p:nvPr/>
        </p:nvSpPr>
        <p:spPr>
          <a:xfrm>
            <a:off x="6315748" y="3306494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Cube 20"/>
          <p:cNvSpPr>
            <a:spLocks noChangeArrowheads="1"/>
          </p:cNvSpPr>
          <p:nvPr/>
        </p:nvSpPr>
        <p:spPr bwMode="auto">
          <a:xfrm>
            <a:off x="6506410" y="3975100"/>
            <a:ext cx="700019" cy="679338"/>
          </a:xfrm>
          <a:prstGeom prst="cube">
            <a:avLst>
              <a:gd name="adj" fmla="val 25000"/>
            </a:avLst>
          </a:prstGeom>
          <a:solidFill>
            <a:schemeClr val="bg1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198" name="TextBox 197"/>
          <p:cNvSpPr txBox="1"/>
          <p:nvPr/>
        </p:nvSpPr>
        <p:spPr>
          <a:xfrm>
            <a:off x="6315747" y="3328769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7499680" y="3558578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0" name="Rounded Rectangle 199"/>
          <p:cNvSpPr/>
          <p:nvPr/>
        </p:nvSpPr>
        <p:spPr>
          <a:xfrm>
            <a:off x="6315749" y="5149959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Cube 20"/>
          <p:cNvSpPr>
            <a:spLocks noChangeArrowheads="1"/>
          </p:cNvSpPr>
          <p:nvPr/>
        </p:nvSpPr>
        <p:spPr bwMode="auto">
          <a:xfrm>
            <a:off x="6506411" y="5818565"/>
            <a:ext cx="700019" cy="679338"/>
          </a:xfrm>
          <a:prstGeom prst="cube">
            <a:avLst>
              <a:gd name="adj" fmla="val 25000"/>
            </a:avLst>
          </a:prstGeom>
          <a:solidFill>
            <a:schemeClr val="bg1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208" name="TextBox 207"/>
          <p:cNvSpPr txBox="1"/>
          <p:nvPr/>
        </p:nvSpPr>
        <p:spPr>
          <a:xfrm>
            <a:off x="6315748" y="5172234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7499681" y="5402043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6829734" y="1009952"/>
            <a:ext cx="1392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</a:rPr>
              <a:t>Reducers</a:t>
            </a:r>
            <a:endParaRPr lang="en-US" sz="2200" dirty="0">
              <a:solidFill>
                <a:schemeClr val="accent4"/>
              </a:solidFill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1206658" y="1009952"/>
            <a:ext cx="12823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</a:rPr>
              <a:t>Mappers</a:t>
            </a:r>
            <a:endParaRPr lang="en-US" sz="2200" dirty="0">
              <a:solidFill>
                <a:schemeClr val="accent4"/>
              </a:solidFill>
            </a:endParaRPr>
          </a:p>
        </p:txBody>
      </p:sp>
      <p:cxnSp>
        <p:nvCxnSpPr>
          <p:cNvPr id="214" name="Straight Arrow Connector 213"/>
          <p:cNvCxnSpPr/>
          <p:nvPr/>
        </p:nvCxnSpPr>
        <p:spPr>
          <a:xfrm>
            <a:off x="1787482" y="1913719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Arrow Connector 222"/>
          <p:cNvCxnSpPr/>
          <p:nvPr/>
        </p:nvCxnSpPr>
        <p:spPr>
          <a:xfrm>
            <a:off x="1789422" y="2811462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/>
          <p:cNvCxnSpPr/>
          <p:nvPr/>
        </p:nvCxnSpPr>
        <p:spPr>
          <a:xfrm>
            <a:off x="1787482" y="3686395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75" name="Object 2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2710352"/>
              </p:ext>
            </p:extLst>
          </p:nvPr>
        </p:nvGraphicFramePr>
        <p:xfrm>
          <a:off x="6565900" y="6051550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52" name="Equation" r:id="rId3" imgW="266700" imgH="241300" progId="Equation.3">
                  <p:embed/>
                </p:oleObj>
              </mc:Choice>
              <mc:Fallback>
                <p:oleObj name="Equation" r:id="rId3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65900" y="6051550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9" name="Object 2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8808155"/>
              </p:ext>
            </p:extLst>
          </p:nvPr>
        </p:nvGraphicFramePr>
        <p:xfrm>
          <a:off x="6565900" y="4217988"/>
          <a:ext cx="439738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53" name="Equation" r:id="rId5" imgW="266700" imgH="228600" progId="Equation.3">
                  <p:embed/>
                </p:oleObj>
              </mc:Choice>
              <mc:Fallback>
                <p:oleObj name="Equation" r:id="rId5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65900" y="4217988"/>
                        <a:ext cx="439738" cy="37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8" name="Object 29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3049213"/>
              </p:ext>
            </p:extLst>
          </p:nvPr>
        </p:nvGraphicFramePr>
        <p:xfrm>
          <a:off x="6565900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54" name="Equation" r:id="rId7" imgW="266700" imgH="228600" progId="Equation.3">
                  <p:embed/>
                </p:oleObj>
              </mc:Choice>
              <mc:Fallback>
                <p:oleObj name="Equation" r:id="rId7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65900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Arrow Connector 3"/>
          <p:cNvCxnSpPr>
            <a:stCxn id="180" idx="3"/>
          </p:cNvCxnSpPr>
          <p:nvPr/>
        </p:nvCxnSpPr>
        <p:spPr>
          <a:xfrm>
            <a:off x="8716403" y="2233835"/>
            <a:ext cx="316229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190" idx="3"/>
          </p:cNvCxnSpPr>
          <p:nvPr/>
        </p:nvCxnSpPr>
        <p:spPr>
          <a:xfrm>
            <a:off x="8716402" y="4017926"/>
            <a:ext cx="316230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200" idx="3"/>
          </p:cNvCxnSpPr>
          <p:nvPr/>
        </p:nvCxnSpPr>
        <p:spPr>
          <a:xfrm>
            <a:off x="8716403" y="5861391"/>
            <a:ext cx="316229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Rounded Rectangle 117"/>
          <p:cNvSpPr/>
          <p:nvPr/>
        </p:nvSpPr>
        <p:spPr>
          <a:xfrm>
            <a:off x="2077136" y="2409733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Rounded Rectangle 118"/>
          <p:cNvSpPr/>
          <p:nvPr/>
        </p:nvSpPr>
        <p:spPr>
          <a:xfrm>
            <a:off x="2077136" y="1535080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0" name="Straight Arrow Connector 119"/>
          <p:cNvCxnSpPr/>
          <p:nvPr/>
        </p:nvCxnSpPr>
        <p:spPr>
          <a:xfrm>
            <a:off x="1787482" y="4593387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>
            <a:off x="1787482" y="5460111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>
            <a:off x="1787482" y="6399023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19" idx="3"/>
            <a:endCxn id="180" idx="1"/>
          </p:cNvCxnSpPr>
          <p:nvPr/>
        </p:nvCxnSpPr>
        <p:spPr>
          <a:xfrm>
            <a:off x="3685803" y="1903986"/>
            <a:ext cx="2629946" cy="329849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19" idx="3"/>
            <a:endCxn id="190" idx="1"/>
          </p:cNvCxnSpPr>
          <p:nvPr/>
        </p:nvCxnSpPr>
        <p:spPr>
          <a:xfrm>
            <a:off x="3685803" y="1903986"/>
            <a:ext cx="2629945" cy="2113940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9" idx="3"/>
            <a:endCxn id="200" idx="1"/>
          </p:cNvCxnSpPr>
          <p:nvPr/>
        </p:nvCxnSpPr>
        <p:spPr>
          <a:xfrm>
            <a:off x="3685803" y="1903986"/>
            <a:ext cx="2629946" cy="3957405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18" idx="3"/>
            <a:endCxn id="180" idx="1"/>
          </p:cNvCxnSpPr>
          <p:nvPr/>
        </p:nvCxnSpPr>
        <p:spPr>
          <a:xfrm flipV="1">
            <a:off x="3685803" y="2233835"/>
            <a:ext cx="2629946" cy="544804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18" idx="3"/>
            <a:endCxn id="190" idx="1"/>
          </p:cNvCxnSpPr>
          <p:nvPr/>
        </p:nvCxnSpPr>
        <p:spPr>
          <a:xfrm>
            <a:off x="3685803" y="2778639"/>
            <a:ext cx="2629945" cy="1239287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18" idx="3"/>
            <a:endCxn id="200" idx="1"/>
          </p:cNvCxnSpPr>
          <p:nvPr/>
        </p:nvCxnSpPr>
        <p:spPr>
          <a:xfrm>
            <a:off x="3685803" y="2778639"/>
            <a:ext cx="2629946" cy="3082752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90" idx="3"/>
            <a:endCxn id="180" idx="1"/>
          </p:cNvCxnSpPr>
          <p:nvPr/>
        </p:nvCxnSpPr>
        <p:spPr>
          <a:xfrm flipV="1">
            <a:off x="3685803" y="2233835"/>
            <a:ext cx="2629946" cy="1433181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90" idx="3"/>
            <a:endCxn id="190" idx="1"/>
          </p:cNvCxnSpPr>
          <p:nvPr/>
        </p:nvCxnSpPr>
        <p:spPr>
          <a:xfrm>
            <a:off x="3685803" y="3667016"/>
            <a:ext cx="2629945" cy="350910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90" idx="3"/>
            <a:endCxn id="200" idx="1"/>
          </p:cNvCxnSpPr>
          <p:nvPr/>
        </p:nvCxnSpPr>
        <p:spPr>
          <a:xfrm>
            <a:off x="3685803" y="3667016"/>
            <a:ext cx="2629946" cy="2194375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77" idx="3"/>
            <a:endCxn id="180" idx="1"/>
          </p:cNvCxnSpPr>
          <p:nvPr/>
        </p:nvCxnSpPr>
        <p:spPr>
          <a:xfrm flipV="1">
            <a:off x="3685803" y="2233835"/>
            <a:ext cx="2629946" cy="2339496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77" idx="3"/>
            <a:endCxn id="190" idx="1"/>
          </p:cNvCxnSpPr>
          <p:nvPr/>
        </p:nvCxnSpPr>
        <p:spPr>
          <a:xfrm flipV="1">
            <a:off x="3685803" y="4017926"/>
            <a:ext cx="2629945" cy="555405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/>
          <p:cNvCxnSpPr>
            <a:stCxn id="177" idx="3"/>
            <a:endCxn id="200" idx="1"/>
          </p:cNvCxnSpPr>
          <p:nvPr/>
        </p:nvCxnSpPr>
        <p:spPr>
          <a:xfrm>
            <a:off x="3685803" y="4573331"/>
            <a:ext cx="2629946" cy="1288060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/>
          <p:cNvCxnSpPr>
            <a:stCxn id="178" idx="3"/>
            <a:endCxn id="180" idx="1"/>
          </p:cNvCxnSpPr>
          <p:nvPr/>
        </p:nvCxnSpPr>
        <p:spPr>
          <a:xfrm flipV="1">
            <a:off x="3685803" y="2233835"/>
            <a:ext cx="2629946" cy="3217849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Arrow Connector 248"/>
          <p:cNvCxnSpPr>
            <a:stCxn id="178" idx="3"/>
            <a:endCxn id="190" idx="1"/>
          </p:cNvCxnSpPr>
          <p:nvPr/>
        </p:nvCxnSpPr>
        <p:spPr>
          <a:xfrm flipV="1">
            <a:off x="3685803" y="4017926"/>
            <a:ext cx="2629945" cy="1433758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>
            <a:stCxn id="178" idx="3"/>
            <a:endCxn id="200" idx="1"/>
          </p:cNvCxnSpPr>
          <p:nvPr/>
        </p:nvCxnSpPr>
        <p:spPr>
          <a:xfrm>
            <a:off x="3685803" y="5451684"/>
            <a:ext cx="2629946" cy="409707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Arrow Connector 255"/>
          <p:cNvCxnSpPr>
            <a:stCxn id="179" idx="3"/>
            <a:endCxn id="180" idx="1"/>
          </p:cNvCxnSpPr>
          <p:nvPr/>
        </p:nvCxnSpPr>
        <p:spPr>
          <a:xfrm flipV="1">
            <a:off x="3685803" y="2233835"/>
            <a:ext cx="2629946" cy="4121451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Arrow Connector 258"/>
          <p:cNvCxnSpPr>
            <a:stCxn id="179" idx="3"/>
            <a:endCxn id="190" idx="1"/>
          </p:cNvCxnSpPr>
          <p:nvPr/>
        </p:nvCxnSpPr>
        <p:spPr>
          <a:xfrm flipV="1">
            <a:off x="3685803" y="4017926"/>
            <a:ext cx="2629945" cy="2337360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Arrow Connector 261"/>
          <p:cNvCxnSpPr>
            <a:stCxn id="179" idx="3"/>
            <a:endCxn id="200" idx="1"/>
          </p:cNvCxnSpPr>
          <p:nvPr/>
        </p:nvCxnSpPr>
        <p:spPr>
          <a:xfrm flipV="1">
            <a:off x="3685803" y="5861391"/>
            <a:ext cx="2629946" cy="493895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1" name="Picture 180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03" y="4289867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182" name="Picture 181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8" y="428986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183" name="Picture 182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71" y="4289867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84" name="TextBox 183"/>
          <p:cNvSpPr txBox="1"/>
          <p:nvPr/>
        </p:nvSpPr>
        <p:spPr>
          <a:xfrm>
            <a:off x="497559" y="4403713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923987" y="441096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1342570" y="440371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191" name="Picture 190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03" y="5118579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92" name="Picture 191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8" y="5118579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193" name="Picture 192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71" y="5118579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sp>
        <p:nvSpPr>
          <p:cNvPr id="194" name="TextBox 193"/>
          <p:cNvSpPr txBox="1"/>
          <p:nvPr/>
        </p:nvSpPr>
        <p:spPr>
          <a:xfrm>
            <a:off x="497559" y="5232425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923987" y="5239681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1342570" y="5232425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201" name="Picture 200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03" y="6051669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202" name="Picture 201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8" y="6051669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03" name="Picture 202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71" y="6051669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sp>
        <p:nvSpPr>
          <p:cNvPr id="204" name="TextBox 203"/>
          <p:cNvSpPr txBox="1"/>
          <p:nvPr/>
        </p:nvSpPr>
        <p:spPr>
          <a:xfrm>
            <a:off x="497559" y="6165515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923987" y="6172771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1342570" y="6165515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212" name="Cube 20"/>
          <p:cNvSpPr>
            <a:spLocks noChangeArrowheads="1"/>
          </p:cNvSpPr>
          <p:nvPr/>
        </p:nvSpPr>
        <p:spPr bwMode="auto">
          <a:xfrm>
            <a:off x="1629364" y="1857425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6" name="Cube 20"/>
          <p:cNvSpPr>
            <a:spLocks noChangeArrowheads="1"/>
          </p:cNvSpPr>
          <p:nvPr/>
        </p:nvSpPr>
        <p:spPr bwMode="auto">
          <a:xfrm>
            <a:off x="1514127" y="1857425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7" name="Cube 20"/>
          <p:cNvSpPr>
            <a:spLocks noChangeArrowheads="1"/>
          </p:cNvSpPr>
          <p:nvPr/>
        </p:nvSpPr>
        <p:spPr bwMode="auto">
          <a:xfrm>
            <a:off x="1401232" y="1857425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8" name="Cube 20"/>
          <p:cNvSpPr>
            <a:spLocks noChangeArrowheads="1"/>
          </p:cNvSpPr>
          <p:nvPr/>
        </p:nvSpPr>
        <p:spPr bwMode="auto">
          <a:xfrm>
            <a:off x="1285995" y="1857425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4" name="Cube 20"/>
          <p:cNvSpPr>
            <a:spLocks noChangeArrowheads="1"/>
          </p:cNvSpPr>
          <p:nvPr/>
        </p:nvSpPr>
        <p:spPr bwMode="auto">
          <a:xfrm>
            <a:off x="1629364" y="2745541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5" name="Cube 20"/>
          <p:cNvSpPr>
            <a:spLocks noChangeArrowheads="1"/>
          </p:cNvSpPr>
          <p:nvPr/>
        </p:nvSpPr>
        <p:spPr bwMode="auto">
          <a:xfrm>
            <a:off x="1514127" y="2745541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6" name="Cube 20"/>
          <p:cNvSpPr>
            <a:spLocks noChangeArrowheads="1"/>
          </p:cNvSpPr>
          <p:nvPr/>
        </p:nvSpPr>
        <p:spPr bwMode="auto">
          <a:xfrm>
            <a:off x="1401232" y="2745541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7" name="Cube 20"/>
          <p:cNvSpPr>
            <a:spLocks noChangeArrowheads="1"/>
          </p:cNvSpPr>
          <p:nvPr/>
        </p:nvSpPr>
        <p:spPr bwMode="auto">
          <a:xfrm>
            <a:off x="1285995" y="2745541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36" name="Cube 20"/>
          <p:cNvSpPr>
            <a:spLocks noChangeArrowheads="1"/>
          </p:cNvSpPr>
          <p:nvPr/>
        </p:nvSpPr>
        <p:spPr bwMode="auto">
          <a:xfrm>
            <a:off x="1629364" y="3630101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37" name="Cube 20"/>
          <p:cNvSpPr>
            <a:spLocks noChangeArrowheads="1"/>
          </p:cNvSpPr>
          <p:nvPr/>
        </p:nvSpPr>
        <p:spPr bwMode="auto">
          <a:xfrm>
            <a:off x="1514127" y="3630101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38" name="Cube 20"/>
          <p:cNvSpPr>
            <a:spLocks noChangeArrowheads="1"/>
          </p:cNvSpPr>
          <p:nvPr/>
        </p:nvSpPr>
        <p:spPr bwMode="auto">
          <a:xfrm>
            <a:off x="1401232" y="3630101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39" name="Cube 20"/>
          <p:cNvSpPr>
            <a:spLocks noChangeArrowheads="1"/>
          </p:cNvSpPr>
          <p:nvPr/>
        </p:nvSpPr>
        <p:spPr bwMode="auto">
          <a:xfrm>
            <a:off x="1285995" y="3630101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9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5 -0.01944 0.10017 -0.03865 0.225 -0.00139 C 0.34982 0.03588 0.66007 0.18519 0.74895 0.22338 " pathEditMode="relative" ptsTypes="aaA">
                                      <p:cBhvr>
                                        <p:cTn id="6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5 -0.01944 0.10017 -0.03865 0.225 -0.00139 C 0.34982 0.03588 0.66007 0.18519 0.74895 0.22338 " pathEditMode="relative" ptsTypes="aaA">
                                      <p:cBhvr>
                                        <p:cTn id="8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024 C 0.06597 0.03588 0.13194 0.07176 0.25642 0.00116 C 0.3809 -0.06921 0.56389 -0.2456 0.74687 -0.42175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44" y="-175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0046 C 0.06615 0.03611 0.1323 0.07176 0.25712 0.00162 C 0.38195 -0.06852 0.56546 -0.24421 0.74896 -0.41944 " pathEditMode="relative" rAng="0" ptsTypes="aaA">
                                      <p:cBhvr>
                                        <p:cTn id="12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48" y="-174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93 C 0.05712 0.02685 0.11441 0.05463 0.23923 0.00277 C 0.36406 -0.04908 0.55642 -0.1801 0.74896 -0.31088 " pathEditMode="relative" rAng="0" ptsTypes="aaA">
                                      <p:cBhvr>
                                        <p:cTn id="14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48" y="-1273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0092 C 0.0573 0.02685 0.11476 0.05463 0.23993 0.00301 C 0.36511 -0.04861 0.55799 -0.1794 0.75105 -0.30972 " pathEditMode="relative" rAng="0" ptsTypes="aaA">
                                      <p:cBhvr>
                                        <p:cTn id="16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52" y="-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7674 0.02291 0.15347 0.04606 0.27691 -0.00371 C 0.40035 -0.05347 0.57049 -0.17616 0.7408 -0.29861 " pathEditMode="relative" ptsTypes="aaA">
                                      <p:cBhvr>
                                        <p:cTn id="19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7674 0.02291 0.15347 0.04606 0.27691 -0.00371 C 0.40035 -0.05347 0.57049 -0.17616 0.7408 -0.29861 " pathEditMode="relative" ptsTypes="aaA">
                                      <p:cBhvr>
                                        <p:cTn id="21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7257 0.01505 0.14531 0.03033 0.26945 0.00255 C 0.39358 -0.02523 0.56893 -0.09606 0.74445 -0.16666 " pathEditMode="relative" ptsTypes="aaA">
                                      <p:cBhvr>
                                        <p:cTn id="23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7257 0.01505 0.14531 0.03033 0.26945 0.00255 C 0.39358 -0.02523 0.56893 -0.09606 0.74445 -0.16666 " pathEditMode="relative" ptsTypes="aaA">
                                      <p:cBhvr>
                                        <p:cTn id="25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85185E-6 C 0.08229 0.00394 0.16475 0.0081 0.25833 -0.00254 C 0.35191 -0.01319 0.48038 -0.05903 0.56059 -0.06435 C 0.64114 -0.06967 0.69097 -0.05231 0.7408 -0.03472 " pathEditMode="relative" rAng="0" ptsTypes="aaaA">
                                      <p:cBhvr>
                                        <p:cTn id="27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31" y="-307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C 0.08281 0.00394 0.16597 0.0081 0.26024 -0.00255 C 0.35434 -0.01319 0.48385 -0.05903 0.56476 -0.06435 C 0.64583 -0.06967 0.69601 -0.05231 0.74618 -0.03472 " pathEditMode="relative" rAng="0" ptsTypes="aaaA">
                                      <p:cBhvr>
                                        <p:cTn id="29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09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11007 0.00487 0.22031 0.00973 0.32309 -0.00486 C 0.42587 -0.01944 0.5467 -0.07963 0.61667 -0.08773 C 0.68663 -0.09583 0.71458 -0.07453 0.74253 -0.05301 " pathEditMode="relative" ptsTypes="aaaA">
                                      <p:cBhvr>
                                        <p:cTn id="32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11007 0.00487 0.22031 0.00973 0.32309 -0.00486 C 0.42587 -0.01944 0.5467 -0.07963 0.61667 -0.08773 C 0.68663 -0.09583 0.71458 -0.07453 0.74253 -0.05301 " pathEditMode="relative" ptsTypes="aaaA">
                                      <p:cBhvr>
                                        <p:cTn id="34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10434 -0.0044 0.20886 -0.0088 0.31198 0.00115 C 0.41511 0.01111 0.54705 0.04282 0.6184 0.05925 C 0.68976 0.07569 0.71511 0.08773 0.74063 0.1 " pathEditMode="relative" ptsTypes="aaaA">
                                      <p:cBhvr>
                                        <p:cTn id="36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10434 -0.0044 0.20886 -0.0088 0.31198 0.00115 C 0.41511 0.01111 0.54705 0.04282 0.6184 0.05925 C 0.68976 0.07569 0.71511 0.08773 0.74063 0.1 " pathEditMode="relative" ptsTypes="aaaA">
                                      <p:cBhvr>
                                        <p:cTn id="38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10938 0.04931 0.21893 0.09838 0.32031 0.00139 C 0.4217 -0.09514 0.53802 -0.48588 0.60834 -0.57986 C 0.67865 -0.67384 0.71059 -0.61829 0.74254 -0.56273 " pathEditMode="relative" ptsTypes="aaaA">
                                      <p:cBhvr>
                                        <p:cTn id="40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10938 0.04931 0.21893 0.09838 0.32031 0.00139 C 0.4217 -0.09514 0.53802 -0.48588 0.60834 -0.57986 C 0.67865 -0.67384 0.71059 -0.61829 0.74254 -0.56273 " pathEditMode="relative" ptsTypes="aaaA">
                                      <p:cBhvr>
                                        <p:cTn id="42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0.15209 -0.00093 " pathEditMode="relative" ptsTypes="AA">
                                      <p:cBhvr>
                                        <p:cTn id="45" dur="2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250"/>
                            </p:stCondLst>
                            <p:childTnLst>
                              <p:par>
                                <p:cTn id="5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-3.33333E-6 C 0.06546 0.00718 0.13126 0.01459 0.21424 0.00186 C 0.29723 -0.01088 0.44046 -0.06736 0.49757 -0.07685 C 0.55469 -0.08634 0.55556 -0.0706 0.5566 -0.05463 " pathEditMode="relative" ptsTypes="aaaA">
                                      <p:cBhvr>
                                        <p:cTn id="51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169F4"/>
                                      </p:to>
                                    </p:animClr>
                                    <p:set>
                                      <p:cBhvr>
                                        <p:cTn id="76" dur="5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5B782"/>
                                      </p:to>
                                    </p:animClr>
                                    <p:set>
                                      <p:cBhvr>
                                        <p:cTn id="80" dur="5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0013"/>
                                      </p:to>
                                    </p:animClr>
                                    <p:set>
                                      <p:cBhvr>
                                        <p:cTn id="84" dur="5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-2.96296E-6 C 0.06025 -0.00602 0.12067 -0.0118 0.2132 -2.96296E-6 C 0.30574 0.01181 0.43056 0.04098 0.55556 0.07037 " pathEditMode="relative" ptsTypes="aaA">
                                      <p:cBhvr>
                                        <p:cTn id="87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6 -8.14815E-6 C 0.06719 -0.02778 0.13455 -0.05556 0.22726 -0.00302 C 0.31997 0.04953 0.43785 0.1824 0.55591 0.3155 " pathEditMode="relative" ptsTypes="aaA">
                                      <p:cBhvr>
                                        <p:cTn id="92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C 0.06945 -0.03865 0.13889 -0.07731 0.23195 -0.00254 C 0.325 0.07223 0.44167 0.26019 0.55834 0.44815 " pathEditMode="relative" ptsTypes="aaA">
                                      <p:cBhvr>
                                        <p:cTn id="97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8.33333E-7 7.40741E-7 L 0.17587 7.40741E-7 " pathEditMode="relative" ptsTypes="AA">
                                      <p:cBhvr>
                                        <p:cTn id="102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66667E-6 7.77778E-6 C 0.07413 0.00649 0.14826 0.01297 0.23715 -0.00069 C 0.32604 -0.01435 0.47517 -0.07337 0.53316 -0.08217 C 0.59149 -0.09097 0.58872 -0.07245 0.58611 -0.0537 " pathEditMode="relative" ptsTypes="aaaA">
                                      <p:cBhvr>
                                        <p:cTn id="107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88889E-6 1.85185E-6 C 0.07188 -0.02847 0.14393 -0.05695 0.24028 -0.00185 C 0.33663 0.05324 0.45712 0.19166 0.57778 0.33032 " pathEditMode="relative" ptsTypes="aaA">
                                      <p:cBhvr>
                                        <p:cTn id="112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0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5E-6 -1.48148E-6 L 0.18994 -1.48148E-6 " pathEditMode="relative" ptsTypes="AA">
                                      <p:cBhvr>
                                        <p:cTn id="117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9.72222E-6 2.96296E-6 C 0.07744 -0.02014 0.15487 -0.04005 0.25139 -0.00671 C 0.34792 0.02662 0.4632 0.11319 0.57865 0.2 " pathEditMode="relative" ptsTypes="aaA">
                                      <p:cBhvr>
                                        <p:cTn id="122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07 0.00023 L 0.17708 0.00023 " pathEditMode="relative" ptsTypes="AA">
                                      <p:cBhvr>
                                        <p:cTn id="127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0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5.55556E-7 -5.55556E-6 C 0.07865 -0.00626 0.15747 -0.01251 0.25417 -0.00302 C 0.35087 0.00647 0.52518 0.04536 0.58004 0.05694 " pathEditMode="relative" ptsTypes="aaA">
                                      <p:cBhvr>
                                        <p:cTn id="132" dur="2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75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7250"/>
                            </p:stCondLst>
                            <p:childTnLst>
                              <p:par>
                                <p:cTn id="1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109 0.22559 L 0.88562 0.22559 " pathEditMode="relative" ptsTypes="AA">
                                      <p:cBhvr>
                                        <p:cTn id="157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258 -0.03146 L 0.93387 -0.03146 " pathEditMode="relative" ptsTypes="AA">
                                      <p:cBhvr>
                                        <p:cTn id="159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327 0.10226 L 0.98386 0.10666 " pathEditMode="relative" ptsTypes="AA">
                                      <p:cBhvr>
                                        <p:cTn id="161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9 -0.41949 L 0.96025 -0.41787 " pathEditMode="relative" ptsTypes="AA">
                                      <p:cBhvr>
                                        <p:cTn id="172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258 -0.29524 L 0.95053 -0.29524 " pathEditMode="relative" ptsTypes="AA">
                                      <p:cBhvr>
                                        <p:cTn id="174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519 -0.56039 L 0.95019 -0.56039 " pathEditMode="relative" ptsTypes="AA">
                                      <p:cBhvr>
                                        <p:cTn id="176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109 -0.30865 L 0.96251 -0.30865 " pathEditMode="relative" ptsTypes="AA">
                                      <p:cBhvr>
                                        <p:cTn id="187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622 -0.16312 L 0.95226 -0.16312 " pathEditMode="relative" ptsTypes="AA">
                                      <p:cBhvr>
                                        <p:cTn id="189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518 -0.05067 L 0.95695 -0.05206 " pathEditMode="relative" ptsTypes="AA">
                                      <p:cBhvr>
                                        <p:cTn id="191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 animBg="1"/>
      <p:bldP spid="188" grpId="0"/>
      <p:bldP spid="189" grpId="0"/>
      <p:bldP spid="197" grpId="0" animBg="1"/>
      <p:bldP spid="198" grpId="0"/>
      <p:bldP spid="199" grpId="0"/>
      <p:bldP spid="207" grpId="0" animBg="1"/>
      <p:bldP spid="208" grpId="0"/>
      <p:bldP spid="209" grpId="0"/>
      <p:bldP spid="184" grpId="0"/>
      <p:bldP spid="184" grpId="1"/>
      <p:bldP spid="185" grpId="0"/>
      <p:bldP spid="185" grpId="1"/>
      <p:bldP spid="186" grpId="0"/>
      <p:bldP spid="186" grpId="1"/>
      <p:bldP spid="194" grpId="0"/>
      <p:bldP spid="194" grpId="1"/>
      <p:bldP spid="195" grpId="0"/>
      <p:bldP spid="195" grpId="1"/>
      <p:bldP spid="196" grpId="0"/>
      <p:bldP spid="196" grpId="1"/>
      <p:bldP spid="204" grpId="0"/>
      <p:bldP spid="204" grpId="1"/>
      <p:bldP spid="205" grpId="0"/>
      <p:bldP spid="205" grpId="1"/>
      <p:bldP spid="206" grpId="0"/>
      <p:bldP spid="206" grpId="1"/>
      <p:bldP spid="212" grpId="0" animBg="1"/>
      <p:bldP spid="212" grpId="1" animBg="1"/>
      <p:bldP spid="216" grpId="0" animBg="1"/>
      <p:bldP spid="216" grpId="1" animBg="1"/>
      <p:bldP spid="217" grpId="0" animBg="1"/>
      <p:bldP spid="217" grpId="1" animBg="1"/>
      <p:bldP spid="218" grpId="0" animBg="1"/>
      <p:bldP spid="218" grpId="1" animBg="1"/>
      <p:bldP spid="224" grpId="0" animBg="1"/>
      <p:bldP spid="224" grpId="1" animBg="1"/>
      <p:bldP spid="225" grpId="0" animBg="1"/>
      <p:bldP spid="225" grpId="1" animBg="1"/>
      <p:bldP spid="226" grpId="0" animBg="1"/>
      <p:bldP spid="226" grpId="1" animBg="1"/>
      <p:bldP spid="227" grpId="0" animBg="1"/>
      <p:bldP spid="227" grpId="1" animBg="1"/>
      <p:bldP spid="236" grpId="0" animBg="1"/>
      <p:bldP spid="236" grpId="1" animBg="1"/>
      <p:bldP spid="237" grpId="0" animBg="1"/>
      <p:bldP spid="237" grpId="1" animBg="1"/>
      <p:bldP spid="238" grpId="0" animBg="1"/>
      <p:bldP spid="238" grpId="1" animBg="1"/>
      <p:bldP spid="239" grpId="0" animBg="1"/>
      <p:bldP spid="239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Hadoop</a:t>
            </a:r>
            <a:r>
              <a:rPr lang="en-US" dirty="0" smtClean="0"/>
              <a:t>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MapReduce</a:t>
            </a:r>
            <a:r>
              <a:rPr lang="en-US" dirty="0" smtClean="0"/>
              <a:t> is typically very bad for iterative algorithms</a:t>
            </a:r>
          </a:p>
          <a:p>
            <a:pPr lvl="1"/>
            <a:r>
              <a:rPr lang="en-US" i="1" dirty="0" smtClean="0"/>
              <a:t>T × d</a:t>
            </a:r>
            <a:r>
              <a:rPr lang="en-US" i="1" baseline="30000" dirty="0" smtClean="0"/>
              <a:t>2</a:t>
            </a:r>
            <a:r>
              <a:rPr lang="en-US" dirty="0" smtClean="0"/>
              <a:t> iterations</a:t>
            </a:r>
          </a:p>
          <a:p>
            <a:r>
              <a:rPr lang="en-US" dirty="0" smtClean="0"/>
              <a:t>Sizable overhead per </a:t>
            </a:r>
            <a:r>
              <a:rPr lang="en-US" dirty="0" err="1" smtClean="0"/>
              <a:t>Hadoop</a:t>
            </a:r>
            <a:r>
              <a:rPr lang="en-US" dirty="0" smtClean="0"/>
              <a:t> job</a:t>
            </a:r>
          </a:p>
          <a:p>
            <a:r>
              <a:rPr lang="en-US" dirty="0" smtClean="0"/>
              <a:t>Little flexibility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8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78313" y="5219095"/>
            <a:ext cx="1814286" cy="1584476"/>
          </a:xfrm>
          <a:prstGeom prst="rect">
            <a:avLst/>
          </a:prstGeom>
          <a:solidFill>
            <a:srgbClr val="3366FF">
              <a:alpha val="10000"/>
            </a:srgbClr>
          </a:solidFill>
          <a:ln w="3175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 rot="13738767">
            <a:off x="4817948" y="2105278"/>
            <a:ext cx="347472" cy="56692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746108" y="2177490"/>
            <a:ext cx="347472" cy="56692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746108" y="2744418"/>
            <a:ext cx="347472" cy="56692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739250" y="3311346"/>
            <a:ext cx="347472" cy="566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Level Algorithm</a:t>
            </a:r>
            <a:endParaRPr lang="en-US" dirty="0"/>
          </a:p>
        </p:txBody>
      </p:sp>
      <p:pic>
        <p:nvPicPr>
          <p:cNvPr id="5" name="Picture 4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250" y="2177490"/>
            <a:ext cx="354330" cy="1700784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</p:pic>
      <p:pic>
        <p:nvPicPr>
          <p:cNvPr id="20" name="Picture 19" descr="blocks_dia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899" y="1872019"/>
            <a:ext cx="2421403" cy="2599035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 rot="16757286">
            <a:off x="1293036" y="4146642"/>
            <a:ext cx="347472" cy="56692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16757286">
            <a:off x="1851920" y="4238873"/>
            <a:ext cx="347472" cy="56692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rot="16757286">
            <a:off x="2413182" y="4337439"/>
            <a:ext cx="347472" cy="566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59462">
            <a:off x="1849680" y="3675112"/>
            <a:ext cx="354330" cy="1700784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</p:pic>
      <p:sp>
        <p:nvSpPr>
          <p:cNvPr id="39" name="Rectangle 38"/>
          <p:cNvSpPr/>
          <p:nvPr/>
        </p:nvSpPr>
        <p:spPr>
          <a:xfrm rot="13738767">
            <a:off x="738468" y="2105277"/>
            <a:ext cx="347472" cy="56692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 rot="13738767">
            <a:off x="1161512" y="1726004"/>
            <a:ext cx="347472" cy="56692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rot="13738767">
            <a:off x="1590662" y="1353448"/>
            <a:ext cx="347472" cy="566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20234">
            <a:off x="1159549" y="1164023"/>
            <a:ext cx="354330" cy="1700784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</p:pic>
      <p:sp>
        <p:nvSpPr>
          <p:cNvPr id="31" name="Rectangle 30"/>
          <p:cNvSpPr/>
          <p:nvPr/>
        </p:nvSpPr>
        <p:spPr>
          <a:xfrm>
            <a:off x="7825588" y="2177491"/>
            <a:ext cx="347472" cy="56692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825588" y="2744419"/>
            <a:ext cx="347472" cy="56692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818730" y="3311347"/>
            <a:ext cx="347472" cy="566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30" y="2177491"/>
            <a:ext cx="354330" cy="1700784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379" y="1872020"/>
            <a:ext cx="2421403" cy="2599034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 rot="16757286">
            <a:off x="5372516" y="4146643"/>
            <a:ext cx="347472" cy="56692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 rot="16757286">
            <a:off x="5931400" y="4238874"/>
            <a:ext cx="347472" cy="56692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 rot="16757286">
            <a:off x="6492662" y="4337440"/>
            <a:ext cx="347472" cy="566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59462">
            <a:off x="5929160" y="3675113"/>
            <a:ext cx="354330" cy="1700784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</p:pic>
      <p:sp>
        <p:nvSpPr>
          <p:cNvPr id="49" name="Rectangle 48"/>
          <p:cNvSpPr/>
          <p:nvPr/>
        </p:nvSpPr>
        <p:spPr>
          <a:xfrm rot="13738767">
            <a:off x="5240992" y="1726005"/>
            <a:ext cx="347472" cy="566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 rot="13738767">
            <a:off x="5670142" y="1353449"/>
            <a:ext cx="347472" cy="56692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20234">
            <a:off x="5239029" y="1164024"/>
            <a:ext cx="354330" cy="1700784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</p:pic>
      <p:sp>
        <p:nvSpPr>
          <p:cNvPr id="3" name="TextBox 2"/>
          <p:cNvSpPr txBox="1"/>
          <p:nvPr/>
        </p:nvSpPr>
        <p:spPr>
          <a:xfrm>
            <a:off x="3727058" y="2310720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727058" y="2859995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746108" y="3369027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 rot="610549">
            <a:off x="1271966" y="4233533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 rot="610549">
            <a:off x="1814644" y="4334144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 rot="610549">
            <a:off x="2362633" y="4433079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 rot="19170014">
            <a:off x="684172" y="2183761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 rot="19170014">
            <a:off x="1097690" y="181760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 rot="19170014">
            <a:off x="1530499" y="1445185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818730" y="2310720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825588" y="2859995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818730" y="3369027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 rot="610549">
            <a:off x="5343101" y="4248599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 rot="610549">
            <a:off x="5896146" y="4334143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 rot="610549">
            <a:off x="6474952" y="4433079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 rot="19170014">
            <a:off x="4739802" y="2210179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 rot="19170014">
            <a:off x="5168853" y="1824858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 rot="19170014">
            <a:off x="5628243" y="1445185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pic>
        <p:nvPicPr>
          <p:cNvPr id="4" name="Picture 3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58" y="61477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8" name="Picture 7" descr="1206565119364494834ericlemerdy_Server.svg.h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950" y="5288835"/>
            <a:ext cx="473733" cy="73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Picture 70" descr="1206565119364494834ericlemerdy_Server.svg.h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015" y="5288835"/>
            <a:ext cx="473733" cy="73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Picture 71" descr="1206565119364494834ericlemerdy_Server.svg.h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446" y="5288835"/>
            <a:ext cx="473733" cy="73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Picture 72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663" y="61477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74" name="Picture 73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226" y="61477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sp>
        <p:nvSpPr>
          <p:cNvPr id="75" name="Rectangle 74"/>
          <p:cNvSpPr/>
          <p:nvPr/>
        </p:nvSpPr>
        <p:spPr>
          <a:xfrm>
            <a:off x="3256954" y="5219095"/>
            <a:ext cx="1814286" cy="1584476"/>
          </a:xfrm>
          <a:prstGeom prst="rect">
            <a:avLst/>
          </a:prstGeom>
          <a:solidFill>
            <a:srgbClr val="008000">
              <a:alpha val="10000"/>
            </a:srgbClr>
          </a:solidFill>
          <a:ln w="3175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5809328" y="5219095"/>
            <a:ext cx="1814286" cy="1584476"/>
          </a:xfrm>
          <a:prstGeom prst="rect">
            <a:avLst/>
          </a:prstGeom>
          <a:solidFill>
            <a:srgbClr val="FF0000">
              <a:alpha val="10000"/>
            </a:srgbClr>
          </a:solidFill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150514" y="6261553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576942" y="62688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995525" y="626155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79" name="Picture 78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82" y="6147707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80" name="Picture 79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87" y="6147707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81" name="Picture 80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50" y="6147707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sp>
        <p:nvSpPr>
          <p:cNvPr id="82" name="TextBox 81"/>
          <p:cNvSpPr txBox="1"/>
          <p:nvPr/>
        </p:nvSpPr>
        <p:spPr>
          <a:xfrm>
            <a:off x="3590738" y="6261553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017166" y="62688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435749" y="626155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85" name="Picture 84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844" y="6147707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86" name="Picture 85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849" y="6147707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87" name="Picture 86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412" y="6147707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88" name="TextBox 87"/>
          <p:cNvSpPr txBox="1"/>
          <p:nvPr/>
        </p:nvSpPr>
        <p:spPr>
          <a:xfrm>
            <a:off x="6134700" y="6261553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561128" y="62688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979711" y="626155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0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L 0.27795 -0.00208 " pathEditMode="relative" rAng="0" ptsTypes="AA">
                                      <p:cBhvr>
                                        <p:cTn id="74" dur="5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89" y="-116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48148E-6 L 0.28003 0.00023 " pathEditMode="relative" rAng="0" ptsTypes="AA">
                                      <p:cBhvr>
                                        <p:cTn id="76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93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232 L 0.26458 -0.00208 " pathEditMode="relative" rAng="0" ptsTypes="AA">
                                      <p:cBhvr>
                                        <p:cTn id="78" dur="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29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26684 -1.48148E-6 " pathEditMode="relative" rAng="0" ptsTypes="AA">
                                      <p:cBhvr>
                                        <p:cTn id="80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48148E-6 L -0.14618 -0.06158 C -0.17691 -0.0757 -0.22275 -0.0831 -0.27032 -0.0831 C -0.32483 -0.0831 -0.36841 -0.0757 -0.39913 -0.06158 L -0.54514 1.48148E-6 " pathEditMode="relative" rAng="0" ptsTypes="FffFF">
                                      <p:cBhvr>
                                        <p:cTn id="82" dur="5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57" y="-416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48148E-6 L -0.14566 -0.06528 C -0.17622 -0.08009 -0.22188 -0.08819 -0.26945 -0.08819 C -0.32379 -0.08819 -0.36719 -0.08009 -0.39775 -0.06528 L -0.54323 -1.48148E-6 " pathEditMode="relative" rAng="0" ptsTypes="FffFF">
                                      <p:cBhvr>
                                        <p:cTn id="84" dur="5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70" y="-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3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169F4"/>
                                      </p:to>
                                    </p:animClr>
                                    <p:set>
                                      <p:cBhvr>
                                        <p:cTn id="88" dur="3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3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07F20"/>
                                      </p:to>
                                    </p:animClr>
                                    <p:set>
                                      <p:cBhvr>
                                        <p:cTn id="92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0013"/>
                                      </p:to>
                                    </p:animClr>
                                    <p:set>
                                      <p:cBhvr>
                                        <p:cTn id="96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31" grpId="0" animBg="1"/>
      <p:bldP spid="32" grpId="0" animBg="1"/>
      <p:bldP spid="33" grpId="0" animBg="1"/>
      <p:bldP spid="44" grpId="0" animBg="1"/>
      <p:bldP spid="45" grpId="0" animBg="1"/>
      <p:bldP spid="46" grpId="0" animBg="1"/>
      <p:bldP spid="49" grpId="0" animBg="1"/>
      <p:bldP spid="50" grpId="0" animBg="1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78" grpId="0"/>
      <p:bldP spid="84" grpId="0"/>
      <p:bldP spid="9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78313" y="5219095"/>
            <a:ext cx="1814286" cy="1584476"/>
          </a:xfrm>
          <a:prstGeom prst="rect">
            <a:avLst/>
          </a:prstGeom>
          <a:solidFill>
            <a:srgbClr val="3366FF">
              <a:alpha val="10000"/>
            </a:srgbClr>
          </a:solidFill>
          <a:ln w="3175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 rot="13738767">
            <a:off x="4817948" y="2105278"/>
            <a:ext cx="347472" cy="566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746108" y="2177490"/>
            <a:ext cx="347472" cy="56692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746108" y="2744418"/>
            <a:ext cx="347472" cy="56692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739250" y="3311346"/>
            <a:ext cx="347472" cy="566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Level Algorithm</a:t>
            </a:r>
            <a:endParaRPr lang="en-US" dirty="0"/>
          </a:p>
        </p:txBody>
      </p:sp>
      <p:pic>
        <p:nvPicPr>
          <p:cNvPr id="5" name="Picture 4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250" y="2177490"/>
            <a:ext cx="354330" cy="1700784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899" y="1872019"/>
            <a:ext cx="2421403" cy="2599034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 rot="16757286">
            <a:off x="1293036" y="4146642"/>
            <a:ext cx="347472" cy="56692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16757286">
            <a:off x="1851920" y="4238873"/>
            <a:ext cx="347472" cy="56692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rot="16757286">
            <a:off x="2413182" y="4337439"/>
            <a:ext cx="347472" cy="566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59462">
            <a:off x="1849680" y="3675112"/>
            <a:ext cx="354330" cy="1700784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</p:pic>
      <p:sp>
        <p:nvSpPr>
          <p:cNvPr id="39" name="Rectangle 38"/>
          <p:cNvSpPr/>
          <p:nvPr/>
        </p:nvSpPr>
        <p:spPr>
          <a:xfrm rot="13738767">
            <a:off x="738468" y="2105277"/>
            <a:ext cx="347472" cy="56692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 rot="13738767">
            <a:off x="1161512" y="1726004"/>
            <a:ext cx="347472" cy="566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rot="13738767">
            <a:off x="1590662" y="1353448"/>
            <a:ext cx="347472" cy="56692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20234">
            <a:off x="1162723" y="1164023"/>
            <a:ext cx="354330" cy="1700784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</p:pic>
      <p:sp>
        <p:nvSpPr>
          <p:cNvPr id="31" name="Rectangle 30"/>
          <p:cNvSpPr/>
          <p:nvPr/>
        </p:nvSpPr>
        <p:spPr>
          <a:xfrm>
            <a:off x="7825588" y="2177491"/>
            <a:ext cx="347472" cy="56692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825588" y="2744419"/>
            <a:ext cx="347472" cy="56692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818730" y="3311347"/>
            <a:ext cx="347472" cy="566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30" y="2177491"/>
            <a:ext cx="354330" cy="1700784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379" y="1872020"/>
            <a:ext cx="2421402" cy="2599034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 rot="16757286">
            <a:off x="5372516" y="4146643"/>
            <a:ext cx="347472" cy="56692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 rot="16757286">
            <a:off x="5931400" y="4238874"/>
            <a:ext cx="347472" cy="56692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 rot="16757286">
            <a:off x="6492662" y="4337440"/>
            <a:ext cx="347472" cy="566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59462">
            <a:off x="5929160" y="3675113"/>
            <a:ext cx="354330" cy="1700784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</p:pic>
      <p:sp>
        <p:nvSpPr>
          <p:cNvPr id="49" name="Rectangle 48"/>
          <p:cNvSpPr/>
          <p:nvPr/>
        </p:nvSpPr>
        <p:spPr>
          <a:xfrm rot="13738767">
            <a:off x="5240992" y="1726005"/>
            <a:ext cx="347472" cy="56692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 rot="13738767">
            <a:off x="5670142" y="1353449"/>
            <a:ext cx="347472" cy="56692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20234">
            <a:off x="5238728" y="1165634"/>
            <a:ext cx="354330" cy="1700784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</p:pic>
      <p:sp>
        <p:nvSpPr>
          <p:cNvPr id="3" name="TextBox 2"/>
          <p:cNvSpPr txBox="1"/>
          <p:nvPr/>
        </p:nvSpPr>
        <p:spPr>
          <a:xfrm>
            <a:off x="3727058" y="2310720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727058" y="2859995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746108" y="3369027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 rot="610549">
            <a:off x="1271966" y="4233533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 rot="610549">
            <a:off x="1814644" y="4334144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 rot="610549">
            <a:off x="2362633" y="4433079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 rot="19170014">
            <a:off x="684172" y="2183761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 rot="19170014">
            <a:off x="1097690" y="181760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 rot="19170014">
            <a:off x="1530499" y="1445185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818730" y="2310720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825588" y="2859995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818730" y="3369027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 rot="610549">
            <a:off x="5343101" y="4248599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 rot="610549">
            <a:off x="5896146" y="4334143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 rot="610549">
            <a:off x="6474952" y="4433079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 rot="19170014">
            <a:off x="4739802" y="2210179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 rot="19170014">
            <a:off x="5168853" y="1824858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 rot="19170014">
            <a:off x="5628243" y="1445185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pic>
        <p:nvPicPr>
          <p:cNvPr id="4" name="Picture 3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58" y="61477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8" name="Picture 7" descr="1206565119364494834ericlemerdy_Server.svg.h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950" y="5288835"/>
            <a:ext cx="473733" cy="73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Picture 70" descr="1206565119364494834ericlemerdy_Server.svg.h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015" y="5288835"/>
            <a:ext cx="473733" cy="73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Picture 71" descr="1206565119364494834ericlemerdy_Server.svg.h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446" y="5288835"/>
            <a:ext cx="473733" cy="73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Picture 72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663" y="61477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74" name="Picture 73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226" y="61477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sp>
        <p:nvSpPr>
          <p:cNvPr id="75" name="Rectangle 74"/>
          <p:cNvSpPr/>
          <p:nvPr/>
        </p:nvSpPr>
        <p:spPr>
          <a:xfrm>
            <a:off x="3256954" y="5219095"/>
            <a:ext cx="1814286" cy="1584476"/>
          </a:xfrm>
          <a:prstGeom prst="rect">
            <a:avLst/>
          </a:prstGeom>
          <a:solidFill>
            <a:srgbClr val="008000">
              <a:alpha val="10000"/>
            </a:srgbClr>
          </a:solidFill>
          <a:ln w="3175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5809328" y="5219095"/>
            <a:ext cx="1814286" cy="1584476"/>
          </a:xfrm>
          <a:prstGeom prst="rect">
            <a:avLst/>
          </a:prstGeom>
          <a:solidFill>
            <a:srgbClr val="FF0000">
              <a:alpha val="10000"/>
            </a:srgbClr>
          </a:solidFill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150514" y="6261553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576942" y="62688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995525" y="626155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79" name="Picture 78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82" y="6147707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80" name="Picture 79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87" y="6147707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81" name="Picture 80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50" y="6147707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sp>
        <p:nvSpPr>
          <p:cNvPr id="82" name="TextBox 81"/>
          <p:cNvSpPr txBox="1"/>
          <p:nvPr/>
        </p:nvSpPr>
        <p:spPr>
          <a:xfrm>
            <a:off x="3590738" y="6261553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017166" y="62688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435749" y="626155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85" name="Picture 84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844" y="6147707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86" name="Picture 85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849" y="6147707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87" name="Picture 86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412" y="6147707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88" name="TextBox 87"/>
          <p:cNvSpPr txBox="1"/>
          <p:nvPr/>
        </p:nvSpPr>
        <p:spPr>
          <a:xfrm>
            <a:off x="6134700" y="6261553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561128" y="62688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979711" y="626155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4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L 0.27795 -0.0020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89" y="-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48148E-6 L 0.28003 0.00023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9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232 L 0.26458 -0.00208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29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26684 -1.48148E-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48148E-6 L -0.14618 -0.06158 C -0.17691 -0.0757 -0.22275 -0.0831 -0.27032 -0.0831 C -0.32483 -0.0831 -0.36841 -0.0757 -0.39913 -0.06158 L -0.54514 1.48148E-6 " pathEditMode="relative" rAng="0" ptsTypes="FffFF">
                                      <p:cBhvr>
                                        <p:cTn id="14" dur="3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57" y="-416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48148E-6 L -0.14566 -0.06528 C -0.17622 -0.08009 -0.22188 -0.08819 -0.26945 -0.08819 C -0.32379 -0.08819 -0.36719 -0.08009 -0.39775 -0.06528 L -0.54323 -1.48148E-6 " pathEditMode="relative" rAng="0" ptsTypes="FffFF">
                                      <p:cBhvr>
                                        <p:cTn id="16" dur="3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70" y="-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169F4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07F20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0013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84" grpId="0"/>
      <p:bldP spid="9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Background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Optimization</a:t>
            </a:r>
          </a:p>
          <a:p>
            <a:pPr lvl="1"/>
            <a:r>
              <a:rPr lang="en-US" dirty="0" smtClean="0"/>
              <a:t>Partitioning</a:t>
            </a:r>
          </a:p>
          <a:p>
            <a:pPr lvl="1"/>
            <a:r>
              <a:rPr lang="en-US" dirty="0" smtClean="0"/>
              <a:t>Constraints &amp; Projections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System Design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smtClean="0"/>
              <a:t>General algorithm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smtClean="0"/>
              <a:t>How to use </a:t>
            </a:r>
            <a:r>
              <a:rPr lang="en-US" dirty="0" err="1" smtClean="0"/>
              <a:t>Hadoop</a:t>
            </a:r>
            <a:endParaRPr lang="en-US" dirty="0" smtClean="0"/>
          </a:p>
          <a:p>
            <a:pPr marL="731520" lvl="1" indent="-457200">
              <a:buFont typeface="+mj-lt"/>
              <a:buAutoNum type="arabicPeriod"/>
            </a:pPr>
            <a:r>
              <a:rPr lang="en-US" dirty="0" smtClean="0"/>
              <a:t>Distributed normalization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smtClean="0"/>
              <a:t>“Always-On SGD” – Dealing with stragglers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Experiments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Future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88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78313" y="5219095"/>
            <a:ext cx="1814286" cy="1584476"/>
          </a:xfrm>
          <a:prstGeom prst="rect">
            <a:avLst/>
          </a:prstGeom>
          <a:solidFill>
            <a:srgbClr val="3366FF">
              <a:alpha val="10000"/>
            </a:srgbClr>
          </a:solidFill>
          <a:ln w="3175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 rot="13738767">
            <a:off x="4817948" y="2105278"/>
            <a:ext cx="347472" cy="56692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746108" y="2177490"/>
            <a:ext cx="347472" cy="56692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746108" y="2744418"/>
            <a:ext cx="347472" cy="56692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739250" y="3311346"/>
            <a:ext cx="347472" cy="566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Level Algorithm</a:t>
            </a:r>
            <a:endParaRPr lang="en-US" dirty="0"/>
          </a:p>
        </p:txBody>
      </p:sp>
      <p:pic>
        <p:nvPicPr>
          <p:cNvPr id="5" name="Picture 4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250" y="2177490"/>
            <a:ext cx="354330" cy="1700784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899" y="1872019"/>
            <a:ext cx="2421402" cy="2599034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 rot="16757286">
            <a:off x="1293036" y="4146642"/>
            <a:ext cx="347472" cy="56692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16757286">
            <a:off x="1851920" y="4238873"/>
            <a:ext cx="347472" cy="56692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rot="16757286">
            <a:off x="2413182" y="4337439"/>
            <a:ext cx="347472" cy="566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59462">
            <a:off x="1849680" y="3675112"/>
            <a:ext cx="354330" cy="1700784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</p:pic>
      <p:sp>
        <p:nvSpPr>
          <p:cNvPr id="39" name="Rectangle 38"/>
          <p:cNvSpPr/>
          <p:nvPr/>
        </p:nvSpPr>
        <p:spPr>
          <a:xfrm rot="13738767">
            <a:off x="738468" y="2105277"/>
            <a:ext cx="347472" cy="566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 rot="13738767">
            <a:off x="1161512" y="1726004"/>
            <a:ext cx="347472" cy="56692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rot="13738767">
            <a:off x="1590662" y="1353448"/>
            <a:ext cx="347472" cy="56692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20234">
            <a:off x="1159550" y="1158278"/>
            <a:ext cx="354330" cy="1700784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</p:pic>
      <p:sp>
        <p:nvSpPr>
          <p:cNvPr id="31" name="Rectangle 30"/>
          <p:cNvSpPr/>
          <p:nvPr/>
        </p:nvSpPr>
        <p:spPr>
          <a:xfrm>
            <a:off x="7825588" y="2177491"/>
            <a:ext cx="347472" cy="56692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825588" y="2744419"/>
            <a:ext cx="347472" cy="566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825080" y="3311347"/>
            <a:ext cx="347472" cy="56692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588" y="2177490"/>
            <a:ext cx="354330" cy="1700784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379" y="1872020"/>
            <a:ext cx="2421402" cy="2599033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 rot="16757286">
            <a:off x="5372516" y="4146643"/>
            <a:ext cx="347472" cy="56692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 rot="16757286">
            <a:off x="5931400" y="4238874"/>
            <a:ext cx="347472" cy="56692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 rot="16757286">
            <a:off x="6492662" y="4337440"/>
            <a:ext cx="347472" cy="566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59462">
            <a:off x="5929160" y="3675113"/>
            <a:ext cx="354330" cy="1700784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</p:pic>
      <p:sp>
        <p:nvSpPr>
          <p:cNvPr id="49" name="Rectangle 48"/>
          <p:cNvSpPr/>
          <p:nvPr/>
        </p:nvSpPr>
        <p:spPr>
          <a:xfrm rot="13738767">
            <a:off x="5240992" y="1726005"/>
            <a:ext cx="347472" cy="56692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 rot="13738767">
            <a:off x="5670142" y="1353449"/>
            <a:ext cx="347472" cy="566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20234">
            <a:off x="5242685" y="1161453"/>
            <a:ext cx="354330" cy="1700784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</p:pic>
      <p:sp>
        <p:nvSpPr>
          <p:cNvPr id="3" name="TextBox 2"/>
          <p:cNvSpPr txBox="1"/>
          <p:nvPr/>
        </p:nvSpPr>
        <p:spPr>
          <a:xfrm>
            <a:off x="3727058" y="2310720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727058" y="2859995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746108" y="3369027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 rot="610549">
            <a:off x="1271966" y="4233533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 rot="610549">
            <a:off x="1814644" y="4334144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 rot="610549">
            <a:off x="2362633" y="4433079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 rot="19170014">
            <a:off x="684172" y="2183761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 rot="19170014">
            <a:off x="1097690" y="181760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 rot="19170014">
            <a:off x="1530499" y="1445185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818730" y="2310720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825588" y="2859995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818730" y="3369027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 rot="610549">
            <a:off x="5343101" y="4248599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 rot="610549">
            <a:off x="5896146" y="4334143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 rot="610549">
            <a:off x="6474952" y="4433079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 rot="19170014">
            <a:off x="4739802" y="2210179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 rot="19170014">
            <a:off x="5168853" y="1824858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 rot="19170014">
            <a:off x="5628243" y="1445185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pic>
        <p:nvPicPr>
          <p:cNvPr id="4" name="Picture 3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58" y="61477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8" name="Picture 7" descr="1206565119364494834ericlemerdy_Server.svg.h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950" y="5288835"/>
            <a:ext cx="473733" cy="73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Picture 70" descr="1206565119364494834ericlemerdy_Server.svg.h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015" y="5288835"/>
            <a:ext cx="473733" cy="73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Picture 71" descr="1206565119364494834ericlemerdy_Server.svg.h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446" y="5288835"/>
            <a:ext cx="473733" cy="73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Picture 72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663" y="61477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74" name="Picture 73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226" y="61477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sp>
        <p:nvSpPr>
          <p:cNvPr id="75" name="Rectangle 74"/>
          <p:cNvSpPr/>
          <p:nvPr/>
        </p:nvSpPr>
        <p:spPr>
          <a:xfrm>
            <a:off x="3256954" y="5219095"/>
            <a:ext cx="1814286" cy="1584476"/>
          </a:xfrm>
          <a:prstGeom prst="rect">
            <a:avLst/>
          </a:prstGeom>
          <a:solidFill>
            <a:srgbClr val="008000">
              <a:alpha val="10000"/>
            </a:srgbClr>
          </a:solidFill>
          <a:ln w="3175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5809328" y="5219095"/>
            <a:ext cx="1814286" cy="1584476"/>
          </a:xfrm>
          <a:prstGeom prst="rect">
            <a:avLst/>
          </a:prstGeom>
          <a:solidFill>
            <a:srgbClr val="FF0000">
              <a:alpha val="10000"/>
            </a:srgbClr>
          </a:solidFill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150514" y="6261553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576942" y="62688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995525" y="626155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79" name="Picture 78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82" y="6147707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80" name="Picture 79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87" y="6147707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81" name="Picture 80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50" y="6147707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sp>
        <p:nvSpPr>
          <p:cNvPr id="82" name="TextBox 81"/>
          <p:cNvSpPr txBox="1"/>
          <p:nvPr/>
        </p:nvSpPr>
        <p:spPr>
          <a:xfrm>
            <a:off x="3590738" y="6261553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017166" y="62688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435749" y="626155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85" name="Picture 84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844" y="6147707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86" name="Picture 85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849" y="6147707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87" name="Picture 86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412" y="6147707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88" name="TextBox 87"/>
          <p:cNvSpPr txBox="1"/>
          <p:nvPr/>
        </p:nvSpPr>
        <p:spPr>
          <a:xfrm>
            <a:off x="6134700" y="6261553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561128" y="62688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979711" y="626155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3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L 0.27795 -0.0020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89" y="-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48148E-6 L 0.28003 0.00023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9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232 L 0.26458 -0.00208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29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26684 -1.48148E-6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48148E-6 L -0.14618 -0.06158 C -0.17691 -0.0757 -0.22275 -0.0831 -0.27032 -0.0831 C -0.32483 -0.0831 -0.36841 -0.0757 -0.39913 -0.06158 L -0.54514 1.48148E-6 " pathEditMode="relative" rAng="0" ptsTypes="FffFF">
                                      <p:cBhvr>
                                        <p:cTn id="14" dur="5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57" y="-416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48148E-6 L -0.14566 -0.06528 C -0.17622 -0.08009 -0.22188 -0.08819 -0.26945 -0.08819 C -0.32379 -0.08819 -0.36719 -0.08009 -0.39775 -0.06528 L -0.54323 -1.48148E-6 " pathEditMode="relative" rAng="0" ptsTypes="FffFF">
                                      <p:cBhvr>
                                        <p:cTn id="16" dur="5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70" y="-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169F4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07F2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0013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0.27466 -0.00092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33" y="-4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48148E-6 L 0.26979 -0.00023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90" y="-2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-0.00347 L 0.27986 -0.0037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24" y="-2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-0.00023 L 0.27934 -0.00023 " pathEditMode="relative" rAng="0" ptsTypes="AA">
                                      <p:cBhvr>
                                        <p:cTn id="39" dur="5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9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 L -0.14653 -0.05995 C -0.17726 -0.07361 -0.22327 -0.08102 -0.27101 -0.08102 C -0.3257 -0.08102 -0.36927 -0.07361 -0.4 -0.05995 L -0.54636 0 " pathEditMode="relative" rAng="0" ptsTypes="FffFF">
                                      <p:cBhvr>
                                        <p:cTn id="41" dur="5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26" y="-405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 L -0.14583 -0.06019 C -0.17639 -0.07384 -0.22205 -0.08125 -0.26945 -0.08125 C -0.32379 -0.08125 -0.36719 -0.07384 -0.39774 -0.06019 L -0.5434 0 " pathEditMode="relative" rAng="0" ptsTypes="FffFF">
                                      <p:cBhvr>
                                        <p:cTn id="43" dur="5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70" y="-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07F2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0013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169F4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  <p:bldP spid="83" grpId="0"/>
      <p:bldP spid="84" grpId="0"/>
      <p:bldP spid="89" grpId="0"/>
      <p:bldP spid="9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Bent Arrow 301"/>
          <p:cNvSpPr/>
          <p:nvPr/>
        </p:nvSpPr>
        <p:spPr>
          <a:xfrm rot="9358365" flipH="1" flipV="1">
            <a:off x="3236077" y="2555819"/>
            <a:ext cx="404626" cy="1029452"/>
          </a:xfrm>
          <a:prstGeom prst="bentArrow">
            <a:avLst/>
          </a:prstGeom>
          <a:solidFill>
            <a:schemeClr val="accent5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1" name="Cube 20"/>
          <p:cNvSpPr>
            <a:spLocks noChangeArrowheads="1"/>
          </p:cNvSpPr>
          <p:nvPr/>
        </p:nvSpPr>
        <p:spPr bwMode="auto">
          <a:xfrm>
            <a:off x="3505049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301" name="Bent Arrow 300"/>
          <p:cNvSpPr/>
          <p:nvPr/>
        </p:nvSpPr>
        <p:spPr>
          <a:xfrm rot="965367" flipV="1">
            <a:off x="3296932" y="4429058"/>
            <a:ext cx="389084" cy="1836470"/>
          </a:xfrm>
          <a:prstGeom prst="bentArrow">
            <a:avLst/>
          </a:prstGeom>
          <a:solidFill>
            <a:schemeClr val="accent5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2" name="Cube 20"/>
          <p:cNvSpPr>
            <a:spLocks noChangeArrowheads="1"/>
          </p:cNvSpPr>
          <p:nvPr/>
        </p:nvSpPr>
        <p:spPr bwMode="auto">
          <a:xfrm>
            <a:off x="4103692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83" name="Cube 20"/>
          <p:cNvSpPr>
            <a:spLocks noChangeArrowheads="1"/>
          </p:cNvSpPr>
          <p:nvPr/>
        </p:nvSpPr>
        <p:spPr bwMode="auto">
          <a:xfrm>
            <a:off x="4694242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284" name="Cube 20"/>
          <p:cNvSpPr>
            <a:spLocks noChangeArrowheads="1"/>
          </p:cNvSpPr>
          <p:nvPr/>
        </p:nvSpPr>
        <p:spPr bwMode="auto">
          <a:xfrm>
            <a:off x="5303842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graphicFrame>
        <p:nvGraphicFramePr>
          <p:cNvPr id="285" name="Object 2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1797121"/>
              </p:ext>
            </p:extLst>
          </p:nvPr>
        </p:nvGraphicFramePr>
        <p:xfrm>
          <a:off x="5384800" y="4217988"/>
          <a:ext cx="43973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03" name="Equation" r:id="rId3" imgW="266700" imgH="228600" progId="Equation.3">
                  <p:embed/>
                </p:oleObj>
              </mc:Choice>
              <mc:Fallback>
                <p:oleObj name="Equation" r:id="rId3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84800" y="4217988"/>
                        <a:ext cx="439738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" name="Object 28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2841694"/>
              </p:ext>
            </p:extLst>
          </p:nvPr>
        </p:nvGraphicFramePr>
        <p:xfrm>
          <a:off x="4752975" y="4217988"/>
          <a:ext cx="439738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04" name="Equation" r:id="rId5" imgW="266700" imgH="228600" progId="Equation.3">
                  <p:embed/>
                </p:oleObj>
              </mc:Choice>
              <mc:Fallback>
                <p:oleObj name="Equation" r:id="rId5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52975" y="4217988"/>
                        <a:ext cx="439738" cy="37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" name="Object 2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7667709"/>
              </p:ext>
            </p:extLst>
          </p:nvPr>
        </p:nvGraphicFramePr>
        <p:xfrm>
          <a:off x="4168775" y="4217988"/>
          <a:ext cx="43973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05" name="Equation" r:id="rId7" imgW="266700" imgH="228600" progId="Equation.3">
                  <p:embed/>
                </p:oleObj>
              </mc:Choice>
              <mc:Fallback>
                <p:oleObj name="Equation" r:id="rId7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68775" y="4217988"/>
                        <a:ext cx="439738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8" name="Object 2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4988014"/>
              </p:ext>
            </p:extLst>
          </p:nvPr>
        </p:nvGraphicFramePr>
        <p:xfrm>
          <a:off x="3552825" y="4217988"/>
          <a:ext cx="43973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06" name="Equation" r:id="rId9" imgW="266700" imgH="228600" progId="Equation.3">
                  <p:embed/>
                </p:oleObj>
              </mc:Choice>
              <mc:Fallback>
                <p:oleObj name="Equation" r:id="rId9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552825" y="4217988"/>
                        <a:ext cx="439738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9" name="Cube 20"/>
          <p:cNvSpPr>
            <a:spLocks noChangeArrowheads="1"/>
          </p:cNvSpPr>
          <p:nvPr/>
        </p:nvSpPr>
        <p:spPr bwMode="auto">
          <a:xfrm>
            <a:off x="3505049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74" name="Cube 20"/>
          <p:cNvSpPr>
            <a:spLocks noChangeArrowheads="1"/>
          </p:cNvSpPr>
          <p:nvPr/>
        </p:nvSpPr>
        <p:spPr bwMode="auto">
          <a:xfrm>
            <a:off x="4103692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73" name="Cube 20"/>
          <p:cNvSpPr>
            <a:spLocks noChangeArrowheads="1"/>
          </p:cNvSpPr>
          <p:nvPr/>
        </p:nvSpPr>
        <p:spPr bwMode="auto">
          <a:xfrm>
            <a:off x="4694242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Hadoop</a:t>
            </a:r>
            <a:r>
              <a:rPr lang="en-US" dirty="0"/>
              <a:t> </a:t>
            </a:r>
            <a:r>
              <a:rPr lang="en-US" dirty="0" smtClean="0"/>
              <a:t>Algorithm</a:t>
            </a:r>
            <a:endParaRPr lang="en-US" dirty="0"/>
          </a:p>
        </p:txBody>
      </p:sp>
      <p:sp>
        <p:nvSpPr>
          <p:cNvPr id="90" name="Rounded Rectangle 89"/>
          <p:cNvSpPr/>
          <p:nvPr/>
        </p:nvSpPr>
        <p:spPr>
          <a:xfrm>
            <a:off x="1065589" y="2262782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 points:</a:t>
            </a:r>
            <a:endParaRPr lang="en-US" dirty="0"/>
          </a:p>
        </p:txBody>
      </p:sp>
      <p:sp>
        <p:nvSpPr>
          <p:cNvPr id="177" name="Rounded Rectangle 176"/>
          <p:cNvSpPr/>
          <p:nvPr/>
        </p:nvSpPr>
        <p:spPr>
          <a:xfrm>
            <a:off x="1065589" y="3266689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Map each point</a:t>
            </a:r>
            <a:endParaRPr lang="en-US" dirty="0"/>
          </a:p>
        </p:txBody>
      </p:sp>
      <p:sp>
        <p:nvSpPr>
          <p:cNvPr id="178" name="Rounded Rectangle 177"/>
          <p:cNvSpPr/>
          <p:nvPr/>
        </p:nvSpPr>
        <p:spPr>
          <a:xfrm>
            <a:off x="1065589" y="4265756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 its block</a:t>
            </a:r>
            <a:endParaRPr lang="en-US" dirty="0"/>
          </a:p>
        </p:txBody>
      </p:sp>
      <p:sp>
        <p:nvSpPr>
          <p:cNvPr id="179" name="Rounded Rectangle 178"/>
          <p:cNvSpPr/>
          <p:nvPr/>
        </p:nvSpPr>
        <p:spPr>
          <a:xfrm>
            <a:off x="1065589" y="5270870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with necessary info to order</a:t>
            </a:r>
            <a:endParaRPr lang="en-US" sz="1600" dirty="0"/>
          </a:p>
        </p:txBody>
      </p:sp>
      <p:sp>
        <p:nvSpPr>
          <p:cNvPr id="180" name="Rounded Rectangle 179"/>
          <p:cNvSpPr/>
          <p:nvPr/>
        </p:nvSpPr>
        <p:spPr>
          <a:xfrm>
            <a:off x="6315749" y="1522403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1" name="Picture 180" descr="small_grid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81" y="22551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182" name="Picture 181" descr="small_grid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286" y="22551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183" name="Picture 182" descr="small_grid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849" y="22551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sp>
        <p:nvSpPr>
          <p:cNvPr id="184" name="TextBox 183"/>
          <p:cNvSpPr txBox="1"/>
          <p:nvPr/>
        </p:nvSpPr>
        <p:spPr>
          <a:xfrm>
            <a:off x="7329137" y="2368953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7755565" y="23762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8174148" y="236895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87" name="Cube 20"/>
          <p:cNvSpPr>
            <a:spLocks noChangeArrowheads="1"/>
          </p:cNvSpPr>
          <p:nvPr/>
        </p:nvSpPr>
        <p:spPr bwMode="auto">
          <a:xfrm>
            <a:off x="6506411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188" name="TextBox 187"/>
          <p:cNvSpPr txBox="1"/>
          <p:nvPr/>
        </p:nvSpPr>
        <p:spPr>
          <a:xfrm>
            <a:off x="6315748" y="1544678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7499681" y="1774487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0" name="Rounded Rectangle 189"/>
          <p:cNvSpPr/>
          <p:nvPr/>
        </p:nvSpPr>
        <p:spPr>
          <a:xfrm>
            <a:off x="6315748" y="3306494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1" name="Picture 190" descr="small_grid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80" y="4039198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192" name="Picture 191" descr="small_grid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285" y="4039198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193" name="Picture 192" descr="small_grid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848" y="4039198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sp>
        <p:nvSpPr>
          <p:cNvPr id="194" name="TextBox 193"/>
          <p:cNvSpPr txBox="1"/>
          <p:nvPr/>
        </p:nvSpPr>
        <p:spPr>
          <a:xfrm>
            <a:off x="7329136" y="4153044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7755564" y="4160300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8174147" y="4153044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97" name="Cube 20"/>
          <p:cNvSpPr>
            <a:spLocks noChangeArrowheads="1"/>
          </p:cNvSpPr>
          <p:nvPr/>
        </p:nvSpPr>
        <p:spPr bwMode="auto">
          <a:xfrm>
            <a:off x="6506410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198" name="TextBox 197"/>
          <p:cNvSpPr txBox="1"/>
          <p:nvPr/>
        </p:nvSpPr>
        <p:spPr>
          <a:xfrm>
            <a:off x="6315747" y="3328769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7499680" y="3558578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0" name="Rounded Rectangle 199"/>
          <p:cNvSpPr/>
          <p:nvPr/>
        </p:nvSpPr>
        <p:spPr>
          <a:xfrm>
            <a:off x="6315749" y="5149959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1" name="Picture 200" descr="small_grid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81" y="5882663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02" name="Picture 201" descr="small_grid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286" y="5882663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03" name="Picture 202" descr="small_grid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849" y="5882663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04" name="TextBox 203"/>
          <p:cNvSpPr txBox="1"/>
          <p:nvPr/>
        </p:nvSpPr>
        <p:spPr>
          <a:xfrm>
            <a:off x="7329137" y="59965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7755565" y="6003765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8174148" y="5996509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207" name="Cube 20"/>
          <p:cNvSpPr>
            <a:spLocks noChangeArrowheads="1"/>
          </p:cNvSpPr>
          <p:nvPr/>
        </p:nvSpPr>
        <p:spPr bwMode="auto">
          <a:xfrm>
            <a:off x="6506411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208" name="TextBox 207"/>
          <p:cNvSpPr txBox="1"/>
          <p:nvPr/>
        </p:nvSpPr>
        <p:spPr>
          <a:xfrm>
            <a:off x="6315748" y="5172234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7499681" y="5402043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6829734" y="1009952"/>
            <a:ext cx="1392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</a:rPr>
              <a:t>Reducers</a:t>
            </a:r>
            <a:endParaRPr lang="en-US" sz="2200" dirty="0">
              <a:solidFill>
                <a:schemeClr val="accent4"/>
              </a:solidFill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1206658" y="1622032"/>
            <a:ext cx="12823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</a:rPr>
              <a:t>Mappers</a:t>
            </a:r>
            <a:endParaRPr lang="en-US" sz="2200" dirty="0">
              <a:solidFill>
                <a:schemeClr val="accent4"/>
              </a:solidFill>
            </a:endParaRPr>
          </a:p>
        </p:txBody>
      </p:sp>
      <p:sp>
        <p:nvSpPr>
          <p:cNvPr id="212" name="Cube 20"/>
          <p:cNvSpPr>
            <a:spLocks noChangeArrowheads="1"/>
          </p:cNvSpPr>
          <p:nvPr/>
        </p:nvSpPr>
        <p:spPr bwMode="auto">
          <a:xfrm>
            <a:off x="627713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cxnSp>
        <p:nvCxnSpPr>
          <p:cNvPr id="214" name="Straight Arrow Connector 213"/>
          <p:cNvCxnSpPr>
            <a:endCxn id="90" idx="1"/>
          </p:cNvCxnSpPr>
          <p:nvPr/>
        </p:nvCxnSpPr>
        <p:spPr>
          <a:xfrm>
            <a:off x="777875" y="2631688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6" name="Cube 20"/>
          <p:cNvSpPr>
            <a:spLocks noChangeArrowheads="1"/>
          </p:cNvSpPr>
          <p:nvPr/>
        </p:nvSpPr>
        <p:spPr bwMode="auto">
          <a:xfrm>
            <a:off x="512476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7" name="Cube 20"/>
          <p:cNvSpPr>
            <a:spLocks noChangeArrowheads="1"/>
          </p:cNvSpPr>
          <p:nvPr/>
        </p:nvSpPr>
        <p:spPr bwMode="auto">
          <a:xfrm>
            <a:off x="399581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8" name="Cube 20"/>
          <p:cNvSpPr>
            <a:spLocks noChangeArrowheads="1"/>
          </p:cNvSpPr>
          <p:nvPr/>
        </p:nvSpPr>
        <p:spPr bwMode="auto">
          <a:xfrm>
            <a:off x="284344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9" name="Cube 20"/>
          <p:cNvSpPr>
            <a:spLocks noChangeArrowheads="1"/>
          </p:cNvSpPr>
          <p:nvPr/>
        </p:nvSpPr>
        <p:spPr bwMode="auto">
          <a:xfrm>
            <a:off x="169106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0" name="Cube 20"/>
          <p:cNvSpPr>
            <a:spLocks noChangeArrowheads="1"/>
          </p:cNvSpPr>
          <p:nvPr/>
        </p:nvSpPr>
        <p:spPr bwMode="auto">
          <a:xfrm>
            <a:off x="53869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cxnSp>
        <p:nvCxnSpPr>
          <p:cNvPr id="223" name="Straight Arrow Connector 222"/>
          <p:cNvCxnSpPr/>
          <p:nvPr/>
        </p:nvCxnSpPr>
        <p:spPr>
          <a:xfrm>
            <a:off x="777875" y="3609588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4" name="Cube 20"/>
          <p:cNvSpPr>
            <a:spLocks noChangeArrowheads="1"/>
          </p:cNvSpPr>
          <p:nvPr/>
        </p:nvSpPr>
        <p:spPr bwMode="auto">
          <a:xfrm>
            <a:off x="627713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5" name="Cube 20"/>
          <p:cNvSpPr>
            <a:spLocks noChangeArrowheads="1"/>
          </p:cNvSpPr>
          <p:nvPr/>
        </p:nvSpPr>
        <p:spPr bwMode="auto">
          <a:xfrm>
            <a:off x="512476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6" name="Cube 20"/>
          <p:cNvSpPr>
            <a:spLocks noChangeArrowheads="1"/>
          </p:cNvSpPr>
          <p:nvPr/>
        </p:nvSpPr>
        <p:spPr bwMode="auto">
          <a:xfrm>
            <a:off x="399581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7" name="Cube 20"/>
          <p:cNvSpPr>
            <a:spLocks noChangeArrowheads="1"/>
          </p:cNvSpPr>
          <p:nvPr/>
        </p:nvSpPr>
        <p:spPr bwMode="auto">
          <a:xfrm>
            <a:off x="284344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8" name="Cube 20"/>
          <p:cNvSpPr>
            <a:spLocks noChangeArrowheads="1"/>
          </p:cNvSpPr>
          <p:nvPr/>
        </p:nvSpPr>
        <p:spPr bwMode="auto">
          <a:xfrm>
            <a:off x="169106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9" name="Cube 20"/>
          <p:cNvSpPr>
            <a:spLocks noChangeArrowheads="1"/>
          </p:cNvSpPr>
          <p:nvPr/>
        </p:nvSpPr>
        <p:spPr bwMode="auto">
          <a:xfrm>
            <a:off x="53869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cxnSp>
        <p:nvCxnSpPr>
          <p:cNvPr id="230" name="Straight Arrow Connector 229"/>
          <p:cNvCxnSpPr/>
          <p:nvPr/>
        </p:nvCxnSpPr>
        <p:spPr>
          <a:xfrm>
            <a:off x="777875" y="4634662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/>
          <p:nvPr/>
        </p:nvCxnSpPr>
        <p:spPr>
          <a:xfrm>
            <a:off x="777875" y="5639776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6" name="Cube 20"/>
          <p:cNvSpPr>
            <a:spLocks noChangeArrowheads="1"/>
          </p:cNvSpPr>
          <p:nvPr/>
        </p:nvSpPr>
        <p:spPr bwMode="auto">
          <a:xfrm>
            <a:off x="627713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37" name="Cube 20"/>
          <p:cNvSpPr>
            <a:spLocks noChangeArrowheads="1"/>
          </p:cNvSpPr>
          <p:nvPr/>
        </p:nvSpPr>
        <p:spPr bwMode="auto">
          <a:xfrm>
            <a:off x="512476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38" name="Cube 20"/>
          <p:cNvSpPr>
            <a:spLocks noChangeArrowheads="1"/>
          </p:cNvSpPr>
          <p:nvPr/>
        </p:nvSpPr>
        <p:spPr bwMode="auto">
          <a:xfrm>
            <a:off x="399581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39" name="Cube 20"/>
          <p:cNvSpPr>
            <a:spLocks noChangeArrowheads="1"/>
          </p:cNvSpPr>
          <p:nvPr/>
        </p:nvSpPr>
        <p:spPr bwMode="auto">
          <a:xfrm>
            <a:off x="284344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0" name="Cube 20"/>
          <p:cNvSpPr>
            <a:spLocks noChangeArrowheads="1"/>
          </p:cNvSpPr>
          <p:nvPr/>
        </p:nvSpPr>
        <p:spPr bwMode="auto">
          <a:xfrm>
            <a:off x="169106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1" name="Cube 20"/>
          <p:cNvSpPr>
            <a:spLocks noChangeArrowheads="1"/>
          </p:cNvSpPr>
          <p:nvPr/>
        </p:nvSpPr>
        <p:spPr bwMode="auto">
          <a:xfrm>
            <a:off x="53869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2" name="Cube 20"/>
          <p:cNvSpPr>
            <a:spLocks noChangeArrowheads="1"/>
          </p:cNvSpPr>
          <p:nvPr/>
        </p:nvSpPr>
        <p:spPr bwMode="auto">
          <a:xfrm>
            <a:off x="627713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3" name="Cube 20"/>
          <p:cNvSpPr>
            <a:spLocks noChangeArrowheads="1"/>
          </p:cNvSpPr>
          <p:nvPr/>
        </p:nvSpPr>
        <p:spPr bwMode="auto">
          <a:xfrm>
            <a:off x="512476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4" name="Cube 20"/>
          <p:cNvSpPr>
            <a:spLocks noChangeArrowheads="1"/>
          </p:cNvSpPr>
          <p:nvPr/>
        </p:nvSpPr>
        <p:spPr bwMode="auto">
          <a:xfrm>
            <a:off x="399581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5" name="Cube 20"/>
          <p:cNvSpPr>
            <a:spLocks noChangeArrowheads="1"/>
          </p:cNvSpPr>
          <p:nvPr/>
        </p:nvSpPr>
        <p:spPr bwMode="auto">
          <a:xfrm>
            <a:off x="284344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6" name="Cube 20"/>
          <p:cNvSpPr>
            <a:spLocks noChangeArrowheads="1"/>
          </p:cNvSpPr>
          <p:nvPr/>
        </p:nvSpPr>
        <p:spPr bwMode="auto">
          <a:xfrm>
            <a:off x="169106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7" name="Cube 20"/>
          <p:cNvSpPr>
            <a:spLocks noChangeArrowheads="1"/>
          </p:cNvSpPr>
          <p:nvPr/>
        </p:nvSpPr>
        <p:spPr bwMode="auto">
          <a:xfrm>
            <a:off x="53869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8" name="Cloud 247"/>
          <p:cNvSpPr/>
          <p:nvPr/>
        </p:nvSpPr>
        <p:spPr>
          <a:xfrm>
            <a:off x="3102427" y="3162550"/>
            <a:ext cx="1741715" cy="1491888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Partition </a:t>
            </a:r>
            <a:r>
              <a:rPr lang="en-US" sz="1200" dirty="0" smtClean="0"/>
              <a:t>&amp;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Sort</a:t>
            </a:r>
            <a:endParaRPr lang="en-US" dirty="0"/>
          </a:p>
        </p:txBody>
      </p:sp>
      <p:cxnSp>
        <p:nvCxnSpPr>
          <p:cNvPr id="250" name="Straight Arrow Connector 249"/>
          <p:cNvCxnSpPr>
            <a:stCxn id="90" idx="3"/>
          </p:cNvCxnSpPr>
          <p:nvPr/>
        </p:nvCxnSpPr>
        <p:spPr>
          <a:xfrm>
            <a:off x="2674256" y="2631688"/>
            <a:ext cx="821268" cy="839645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/>
          <p:cNvCxnSpPr>
            <a:stCxn id="177" idx="3"/>
          </p:cNvCxnSpPr>
          <p:nvPr/>
        </p:nvCxnSpPr>
        <p:spPr>
          <a:xfrm>
            <a:off x="2674256" y="3635595"/>
            <a:ext cx="664030" cy="16231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/>
          <p:cNvCxnSpPr>
            <a:stCxn id="178" idx="3"/>
          </p:cNvCxnSpPr>
          <p:nvPr/>
        </p:nvCxnSpPr>
        <p:spPr>
          <a:xfrm flipV="1">
            <a:off x="2674256" y="4265756"/>
            <a:ext cx="664030" cy="368906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Arrow Connector 256"/>
          <p:cNvCxnSpPr>
            <a:stCxn id="179" idx="3"/>
          </p:cNvCxnSpPr>
          <p:nvPr/>
        </p:nvCxnSpPr>
        <p:spPr>
          <a:xfrm flipV="1">
            <a:off x="2674256" y="4438952"/>
            <a:ext cx="996649" cy="1200824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1" name="Cube 20"/>
          <p:cNvSpPr>
            <a:spLocks noChangeArrowheads="1"/>
          </p:cNvSpPr>
          <p:nvPr/>
        </p:nvSpPr>
        <p:spPr bwMode="auto">
          <a:xfrm>
            <a:off x="5303842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cxnSp>
        <p:nvCxnSpPr>
          <p:cNvPr id="263" name="Straight Arrow Connector 262"/>
          <p:cNvCxnSpPr/>
          <p:nvPr/>
        </p:nvCxnSpPr>
        <p:spPr>
          <a:xfrm>
            <a:off x="6041571" y="2522760"/>
            <a:ext cx="274178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Arrow Connector 265"/>
          <p:cNvCxnSpPr/>
          <p:nvPr/>
        </p:nvCxnSpPr>
        <p:spPr>
          <a:xfrm>
            <a:off x="6041571" y="4357651"/>
            <a:ext cx="274177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Arrow Connector 270"/>
          <p:cNvCxnSpPr/>
          <p:nvPr/>
        </p:nvCxnSpPr>
        <p:spPr>
          <a:xfrm>
            <a:off x="6041571" y="6213816"/>
            <a:ext cx="274178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75" name="Object 2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9633777"/>
              </p:ext>
            </p:extLst>
          </p:nvPr>
        </p:nvGraphicFramePr>
        <p:xfrm>
          <a:off x="6575734" y="6051669"/>
          <a:ext cx="418864" cy="397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07" name="Equation" r:id="rId12" imgW="254000" imgH="241300" progId="Equation.3">
                  <p:embed/>
                </p:oleObj>
              </mc:Choice>
              <mc:Fallback>
                <p:oleObj name="Equation" r:id="rId12" imgW="254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575734" y="6051669"/>
                        <a:ext cx="418864" cy="3979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" name="Object 2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3488789"/>
              </p:ext>
            </p:extLst>
          </p:nvPr>
        </p:nvGraphicFramePr>
        <p:xfrm>
          <a:off x="5384800" y="6051550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08" name="Equation" r:id="rId14" imgW="266700" imgH="241300" progId="Equation.3">
                  <p:embed/>
                </p:oleObj>
              </mc:Choice>
              <mc:Fallback>
                <p:oleObj name="Equation" r:id="rId14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384800" y="6051550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7" name="Object 2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4983352"/>
              </p:ext>
            </p:extLst>
          </p:nvPr>
        </p:nvGraphicFramePr>
        <p:xfrm>
          <a:off x="4752975" y="6051127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09" name="Equation" r:id="rId16" imgW="266700" imgH="241300" progId="Equation.3">
                  <p:embed/>
                </p:oleObj>
              </mc:Choice>
              <mc:Fallback>
                <p:oleObj name="Equation" r:id="rId16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752975" y="6051127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8" name="Object 2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0692538"/>
              </p:ext>
            </p:extLst>
          </p:nvPr>
        </p:nvGraphicFramePr>
        <p:xfrm>
          <a:off x="4168775" y="6051669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10" name="Equation" r:id="rId18" imgW="266700" imgH="241300" progId="Equation.3">
                  <p:embed/>
                </p:oleObj>
              </mc:Choice>
              <mc:Fallback>
                <p:oleObj name="Equation" r:id="rId18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168775" y="6051669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0" name="Object 2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9356026"/>
              </p:ext>
            </p:extLst>
          </p:nvPr>
        </p:nvGraphicFramePr>
        <p:xfrm>
          <a:off x="3552825" y="6051669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11" name="Equation" r:id="rId20" imgW="266700" imgH="241300" progId="Equation.3">
                  <p:embed/>
                </p:oleObj>
              </mc:Choice>
              <mc:Fallback>
                <p:oleObj name="Equation" r:id="rId20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552825" y="6051669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9" name="Object 2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9787446"/>
              </p:ext>
            </p:extLst>
          </p:nvPr>
        </p:nvGraphicFramePr>
        <p:xfrm>
          <a:off x="6575425" y="4217988"/>
          <a:ext cx="419100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12" name="Equation" r:id="rId22" imgW="254000" imgH="228600" progId="Equation.3">
                  <p:embed/>
                </p:oleObj>
              </mc:Choice>
              <mc:Fallback>
                <p:oleObj name="Equation" r:id="rId22" imgW="254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575425" y="4217988"/>
                        <a:ext cx="419100" cy="37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0" name="Cube 20"/>
          <p:cNvSpPr>
            <a:spLocks noChangeArrowheads="1"/>
          </p:cNvSpPr>
          <p:nvPr/>
        </p:nvSpPr>
        <p:spPr bwMode="auto">
          <a:xfrm>
            <a:off x="3505049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91" name="Cube 20"/>
          <p:cNvSpPr>
            <a:spLocks noChangeArrowheads="1"/>
          </p:cNvSpPr>
          <p:nvPr/>
        </p:nvSpPr>
        <p:spPr bwMode="auto">
          <a:xfrm>
            <a:off x="4103692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92" name="Cube 20"/>
          <p:cNvSpPr>
            <a:spLocks noChangeArrowheads="1"/>
          </p:cNvSpPr>
          <p:nvPr/>
        </p:nvSpPr>
        <p:spPr bwMode="auto">
          <a:xfrm>
            <a:off x="4694242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293" name="Cube 20"/>
          <p:cNvSpPr>
            <a:spLocks noChangeArrowheads="1"/>
          </p:cNvSpPr>
          <p:nvPr/>
        </p:nvSpPr>
        <p:spPr bwMode="auto">
          <a:xfrm>
            <a:off x="5303842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graphicFrame>
        <p:nvGraphicFramePr>
          <p:cNvPr id="294" name="Object 29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3799275"/>
              </p:ext>
            </p:extLst>
          </p:nvPr>
        </p:nvGraphicFramePr>
        <p:xfrm>
          <a:off x="5384800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13" name="Equation" r:id="rId24" imgW="266700" imgH="228600" progId="Equation.3">
                  <p:embed/>
                </p:oleObj>
              </mc:Choice>
              <mc:Fallback>
                <p:oleObj name="Equation" r:id="rId24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384800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5" name="Object 2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5297927"/>
              </p:ext>
            </p:extLst>
          </p:nvPr>
        </p:nvGraphicFramePr>
        <p:xfrm>
          <a:off x="4752975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14" name="Equation" r:id="rId26" imgW="266700" imgH="228600" progId="Equation.3">
                  <p:embed/>
                </p:oleObj>
              </mc:Choice>
              <mc:Fallback>
                <p:oleObj name="Equation" r:id="rId26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4752975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6" name="Object 29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0297789"/>
              </p:ext>
            </p:extLst>
          </p:nvPr>
        </p:nvGraphicFramePr>
        <p:xfrm>
          <a:off x="4168775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15" name="Equation" r:id="rId28" imgW="266700" imgH="228600" progId="Equation.3">
                  <p:embed/>
                </p:oleObj>
              </mc:Choice>
              <mc:Fallback>
                <p:oleObj name="Equation" r:id="rId28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4168775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" name="Object 2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8012095"/>
              </p:ext>
            </p:extLst>
          </p:nvPr>
        </p:nvGraphicFramePr>
        <p:xfrm>
          <a:off x="3552825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16" name="Equation" r:id="rId30" imgW="266700" imgH="228600" progId="Equation.3">
                  <p:embed/>
                </p:oleObj>
              </mc:Choice>
              <mc:Fallback>
                <p:oleObj name="Equation" r:id="rId30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3552825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8" name="Object 29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4349259"/>
              </p:ext>
            </p:extLst>
          </p:nvPr>
        </p:nvGraphicFramePr>
        <p:xfrm>
          <a:off x="6575734" y="2435225"/>
          <a:ext cx="419100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17" name="Equation" r:id="rId32" imgW="254000" imgH="228600" progId="Equation.3">
                  <p:embed/>
                </p:oleObj>
              </mc:Choice>
              <mc:Fallback>
                <p:oleObj name="Equation" r:id="rId32" imgW="254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6575734" y="2435225"/>
                        <a:ext cx="419100" cy="37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9" name="TextBox 298"/>
          <p:cNvSpPr txBox="1"/>
          <p:nvPr/>
        </p:nvSpPr>
        <p:spPr>
          <a:xfrm>
            <a:off x="2990277" y="611814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00" name="TextBox 299"/>
          <p:cNvSpPr txBox="1"/>
          <p:nvPr/>
        </p:nvSpPr>
        <p:spPr>
          <a:xfrm>
            <a:off x="3044025" y="222249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cxnSp>
        <p:nvCxnSpPr>
          <p:cNvPr id="304" name="Straight Arrow Connector 303"/>
          <p:cNvCxnSpPr/>
          <p:nvPr/>
        </p:nvCxnSpPr>
        <p:spPr>
          <a:xfrm>
            <a:off x="7972425" y="4634662"/>
            <a:ext cx="0" cy="825449"/>
          </a:xfrm>
          <a:prstGeom prst="straightConnector1">
            <a:avLst/>
          </a:prstGeom>
          <a:ln w="50800">
            <a:solidFill>
              <a:schemeClr val="accent4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Arrow Connector 306"/>
          <p:cNvCxnSpPr/>
          <p:nvPr/>
        </p:nvCxnSpPr>
        <p:spPr>
          <a:xfrm>
            <a:off x="7950200" y="2847614"/>
            <a:ext cx="0" cy="825449"/>
          </a:xfrm>
          <a:prstGeom prst="straightConnector1">
            <a:avLst/>
          </a:prstGeom>
          <a:ln w="50800">
            <a:solidFill>
              <a:schemeClr val="accent4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8" name="TextBox 307"/>
          <p:cNvSpPr txBox="1"/>
          <p:nvPr/>
        </p:nvSpPr>
        <p:spPr>
          <a:xfrm>
            <a:off x="7947224" y="2928659"/>
            <a:ext cx="882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C5A6A"/>
                </a:solidFill>
              </a:rPr>
              <a:t>HDFS</a:t>
            </a:r>
            <a:endParaRPr lang="en-US" sz="2000" b="1" dirty="0">
              <a:solidFill>
                <a:srgbClr val="4C5A6A"/>
              </a:solidFill>
            </a:endParaRPr>
          </a:p>
        </p:txBody>
      </p:sp>
      <p:sp>
        <p:nvSpPr>
          <p:cNvPr id="309" name="TextBox 308"/>
          <p:cNvSpPr txBox="1"/>
          <p:nvPr/>
        </p:nvSpPr>
        <p:spPr>
          <a:xfrm>
            <a:off x="7947224" y="4749849"/>
            <a:ext cx="882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C5A6A"/>
                </a:solidFill>
              </a:rPr>
              <a:t>HDFS</a:t>
            </a:r>
            <a:endParaRPr lang="en-US" sz="2000" b="1" dirty="0">
              <a:solidFill>
                <a:srgbClr val="4C5A6A"/>
              </a:solidFill>
            </a:endParaRPr>
          </a:p>
        </p:txBody>
      </p:sp>
      <p:cxnSp>
        <p:nvCxnSpPr>
          <p:cNvPr id="312" name="Elbow Connector 311"/>
          <p:cNvCxnSpPr/>
          <p:nvPr/>
        </p:nvCxnSpPr>
        <p:spPr bwMode="auto">
          <a:xfrm rot="5400000" flipH="1">
            <a:off x="5649189" y="4146693"/>
            <a:ext cx="4654263" cy="12700"/>
          </a:xfrm>
          <a:prstGeom prst="bentConnector5">
            <a:avLst>
              <a:gd name="adj1" fmla="val -5048"/>
              <a:gd name="adj2" fmla="val -7163717"/>
              <a:gd name="adj3" fmla="val 108414"/>
            </a:avLst>
          </a:prstGeom>
          <a:solidFill>
            <a:schemeClr val="accent1"/>
          </a:solidFill>
          <a:ln w="50800" cap="flat" cmpd="sng" algn="ctr">
            <a:solidFill>
              <a:schemeClr val="accent4"/>
            </a:solidFill>
            <a:prstDash val="solid"/>
            <a:round/>
            <a:headEnd type="none" w="sm" len="sm"/>
            <a:tailEnd type="stealth" w="lg" len="lg"/>
          </a:ln>
          <a:effectLst/>
        </p:spPr>
      </p:cxnSp>
      <p:pic>
        <p:nvPicPr>
          <p:cNvPr id="111" name="Picture 110" descr="blocks_diag.pdf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324" y="520120"/>
            <a:ext cx="1428039" cy="153279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8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Hadoop</a:t>
            </a:r>
            <a:r>
              <a:rPr lang="en-US" dirty="0"/>
              <a:t> </a:t>
            </a:r>
            <a:r>
              <a:rPr lang="en-US" dirty="0" smtClean="0"/>
              <a:t>Algorithm</a:t>
            </a:r>
            <a:endParaRPr lang="en-US" dirty="0"/>
          </a:p>
        </p:txBody>
      </p:sp>
      <p:sp>
        <p:nvSpPr>
          <p:cNvPr id="90" name="Rounded Rectangle 89"/>
          <p:cNvSpPr/>
          <p:nvPr/>
        </p:nvSpPr>
        <p:spPr>
          <a:xfrm>
            <a:off x="1065589" y="2262782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 points:</a:t>
            </a:r>
            <a:endParaRPr lang="en-US" dirty="0"/>
          </a:p>
        </p:txBody>
      </p:sp>
      <p:sp>
        <p:nvSpPr>
          <p:cNvPr id="177" name="Rounded Rectangle 176"/>
          <p:cNvSpPr/>
          <p:nvPr/>
        </p:nvSpPr>
        <p:spPr>
          <a:xfrm>
            <a:off x="1065589" y="3266689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Map each point</a:t>
            </a:r>
            <a:endParaRPr lang="en-US" dirty="0"/>
          </a:p>
        </p:txBody>
      </p:sp>
      <p:sp>
        <p:nvSpPr>
          <p:cNvPr id="178" name="Rounded Rectangle 177"/>
          <p:cNvSpPr/>
          <p:nvPr/>
        </p:nvSpPr>
        <p:spPr>
          <a:xfrm>
            <a:off x="1065589" y="4265756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 its block</a:t>
            </a:r>
            <a:endParaRPr lang="en-US" dirty="0"/>
          </a:p>
        </p:txBody>
      </p:sp>
      <p:sp>
        <p:nvSpPr>
          <p:cNvPr id="179" name="Rounded Rectangle 178"/>
          <p:cNvSpPr/>
          <p:nvPr/>
        </p:nvSpPr>
        <p:spPr>
          <a:xfrm>
            <a:off x="1065589" y="5270870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with necessary info to order</a:t>
            </a:r>
            <a:endParaRPr lang="en-US" sz="1600" dirty="0"/>
          </a:p>
        </p:txBody>
      </p:sp>
      <p:sp>
        <p:nvSpPr>
          <p:cNvPr id="180" name="Rounded Rectangle 179"/>
          <p:cNvSpPr/>
          <p:nvPr/>
        </p:nvSpPr>
        <p:spPr>
          <a:xfrm>
            <a:off x="6315749" y="1522403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Rounded Rectangle 189"/>
          <p:cNvSpPr/>
          <p:nvPr/>
        </p:nvSpPr>
        <p:spPr>
          <a:xfrm>
            <a:off x="6315748" y="3306494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ounded Rectangle 199"/>
          <p:cNvSpPr/>
          <p:nvPr/>
        </p:nvSpPr>
        <p:spPr>
          <a:xfrm>
            <a:off x="6315749" y="5149959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TextBox 209"/>
          <p:cNvSpPr txBox="1"/>
          <p:nvPr/>
        </p:nvSpPr>
        <p:spPr>
          <a:xfrm>
            <a:off x="6829734" y="1009952"/>
            <a:ext cx="1392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</a:rPr>
              <a:t>Reducers</a:t>
            </a:r>
            <a:endParaRPr lang="en-US" sz="2200" dirty="0">
              <a:solidFill>
                <a:schemeClr val="accent4"/>
              </a:solidFill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1206658" y="1622032"/>
            <a:ext cx="12823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</a:rPr>
              <a:t>Mappers</a:t>
            </a:r>
            <a:endParaRPr lang="en-US" sz="2200" dirty="0">
              <a:solidFill>
                <a:schemeClr val="accent4"/>
              </a:solidFill>
            </a:endParaRPr>
          </a:p>
        </p:txBody>
      </p:sp>
      <p:cxnSp>
        <p:nvCxnSpPr>
          <p:cNvPr id="214" name="Straight Arrow Connector 213"/>
          <p:cNvCxnSpPr>
            <a:endCxn id="90" idx="1"/>
          </p:cNvCxnSpPr>
          <p:nvPr/>
        </p:nvCxnSpPr>
        <p:spPr>
          <a:xfrm>
            <a:off x="777875" y="2631688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Arrow Connector 222"/>
          <p:cNvCxnSpPr/>
          <p:nvPr/>
        </p:nvCxnSpPr>
        <p:spPr>
          <a:xfrm>
            <a:off x="777875" y="3609588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/>
          <p:cNvCxnSpPr/>
          <p:nvPr/>
        </p:nvCxnSpPr>
        <p:spPr>
          <a:xfrm>
            <a:off x="777875" y="4634662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/>
          <p:nvPr/>
        </p:nvCxnSpPr>
        <p:spPr>
          <a:xfrm>
            <a:off x="777875" y="5639776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8" name="Cloud 247"/>
          <p:cNvSpPr/>
          <p:nvPr/>
        </p:nvSpPr>
        <p:spPr>
          <a:xfrm>
            <a:off x="3102427" y="3162550"/>
            <a:ext cx="1741715" cy="1491888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Partition </a:t>
            </a:r>
            <a:r>
              <a:rPr lang="en-US" sz="1200" dirty="0" smtClean="0"/>
              <a:t>&amp;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Sort</a:t>
            </a:r>
            <a:endParaRPr lang="en-US" dirty="0"/>
          </a:p>
        </p:txBody>
      </p:sp>
      <p:cxnSp>
        <p:nvCxnSpPr>
          <p:cNvPr id="250" name="Straight Arrow Connector 249"/>
          <p:cNvCxnSpPr>
            <a:stCxn id="90" idx="3"/>
          </p:cNvCxnSpPr>
          <p:nvPr/>
        </p:nvCxnSpPr>
        <p:spPr>
          <a:xfrm>
            <a:off x="2674256" y="2631688"/>
            <a:ext cx="821268" cy="839645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/>
          <p:cNvCxnSpPr>
            <a:stCxn id="177" idx="3"/>
          </p:cNvCxnSpPr>
          <p:nvPr/>
        </p:nvCxnSpPr>
        <p:spPr>
          <a:xfrm>
            <a:off x="2674256" y="3635595"/>
            <a:ext cx="664030" cy="16231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/>
          <p:cNvCxnSpPr>
            <a:stCxn id="178" idx="3"/>
          </p:cNvCxnSpPr>
          <p:nvPr/>
        </p:nvCxnSpPr>
        <p:spPr>
          <a:xfrm flipV="1">
            <a:off x="2674256" y="4265756"/>
            <a:ext cx="664030" cy="368906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Arrow Connector 256"/>
          <p:cNvCxnSpPr>
            <a:stCxn id="179" idx="3"/>
          </p:cNvCxnSpPr>
          <p:nvPr/>
        </p:nvCxnSpPr>
        <p:spPr>
          <a:xfrm flipV="1">
            <a:off x="2674256" y="4438952"/>
            <a:ext cx="996649" cy="1200824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Arrow Connector 262"/>
          <p:cNvCxnSpPr/>
          <p:nvPr/>
        </p:nvCxnSpPr>
        <p:spPr>
          <a:xfrm>
            <a:off x="6041571" y="2522760"/>
            <a:ext cx="274178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Arrow Connector 265"/>
          <p:cNvCxnSpPr/>
          <p:nvPr/>
        </p:nvCxnSpPr>
        <p:spPr>
          <a:xfrm>
            <a:off x="6041571" y="4357651"/>
            <a:ext cx="274177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Arrow Connector 270"/>
          <p:cNvCxnSpPr/>
          <p:nvPr/>
        </p:nvCxnSpPr>
        <p:spPr>
          <a:xfrm>
            <a:off x="6041571" y="6213816"/>
            <a:ext cx="274178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6" name="Cube 20"/>
          <p:cNvSpPr>
            <a:spLocks noChangeArrowheads="1"/>
          </p:cNvSpPr>
          <p:nvPr/>
        </p:nvSpPr>
        <p:spPr bwMode="auto">
          <a:xfrm>
            <a:off x="512476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7" name="Cube 20"/>
          <p:cNvSpPr>
            <a:spLocks noChangeArrowheads="1"/>
          </p:cNvSpPr>
          <p:nvPr/>
        </p:nvSpPr>
        <p:spPr bwMode="auto">
          <a:xfrm>
            <a:off x="399581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8" name="Cube 20"/>
          <p:cNvSpPr>
            <a:spLocks noChangeArrowheads="1"/>
          </p:cNvSpPr>
          <p:nvPr/>
        </p:nvSpPr>
        <p:spPr bwMode="auto">
          <a:xfrm>
            <a:off x="284344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9" name="Cube 20"/>
          <p:cNvSpPr>
            <a:spLocks noChangeArrowheads="1"/>
          </p:cNvSpPr>
          <p:nvPr/>
        </p:nvSpPr>
        <p:spPr bwMode="auto">
          <a:xfrm>
            <a:off x="169106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0" name="Cube 20"/>
          <p:cNvSpPr>
            <a:spLocks noChangeArrowheads="1"/>
          </p:cNvSpPr>
          <p:nvPr/>
        </p:nvSpPr>
        <p:spPr bwMode="auto">
          <a:xfrm>
            <a:off x="53869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4" name="Cube 20"/>
          <p:cNvSpPr>
            <a:spLocks noChangeArrowheads="1"/>
          </p:cNvSpPr>
          <p:nvPr/>
        </p:nvSpPr>
        <p:spPr bwMode="auto">
          <a:xfrm>
            <a:off x="627713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5" name="Cube 20"/>
          <p:cNvSpPr>
            <a:spLocks noChangeArrowheads="1"/>
          </p:cNvSpPr>
          <p:nvPr/>
        </p:nvSpPr>
        <p:spPr bwMode="auto">
          <a:xfrm>
            <a:off x="512476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6" name="Cube 20"/>
          <p:cNvSpPr>
            <a:spLocks noChangeArrowheads="1"/>
          </p:cNvSpPr>
          <p:nvPr/>
        </p:nvSpPr>
        <p:spPr bwMode="auto">
          <a:xfrm>
            <a:off x="399581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7" name="Cube 20"/>
          <p:cNvSpPr>
            <a:spLocks noChangeArrowheads="1"/>
          </p:cNvSpPr>
          <p:nvPr/>
        </p:nvSpPr>
        <p:spPr bwMode="auto">
          <a:xfrm>
            <a:off x="284344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8" name="Cube 20"/>
          <p:cNvSpPr>
            <a:spLocks noChangeArrowheads="1"/>
          </p:cNvSpPr>
          <p:nvPr/>
        </p:nvSpPr>
        <p:spPr bwMode="auto">
          <a:xfrm>
            <a:off x="169106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9" name="Cube 20"/>
          <p:cNvSpPr>
            <a:spLocks noChangeArrowheads="1"/>
          </p:cNvSpPr>
          <p:nvPr/>
        </p:nvSpPr>
        <p:spPr bwMode="auto">
          <a:xfrm>
            <a:off x="53869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36" name="Cube 20"/>
          <p:cNvSpPr>
            <a:spLocks noChangeArrowheads="1"/>
          </p:cNvSpPr>
          <p:nvPr/>
        </p:nvSpPr>
        <p:spPr bwMode="auto">
          <a:xfrm>
            <a:off x="627713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37" name="Cube 20"/>
          <p:cNvSpPr>
            <a:spLocks noChangeArrowheads="1"/>
          </p:cNvSpPr>
          <p:nvPr/>
        </p:nvSpPr>
        <p:spPr bwMode="auto">
          <a:xfrm>
            <a:off x="512476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38" name="Cube 20"/>
          <p:cNvSpPr>
            <a:spLocks noChangeArrowheads="1"/>
          </p:cNvSpPr>
          <p:nvPr/>
        </p:nvSpPr>
        <p:spPr bwMode="auto">
          <a:xfrm>
            <a:off x="399581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39" name="Cube 20"/>
          <p:cNvSpPr>
            <a:spLocks noChangeArrowheads="1"/>
          </p:cNvSpPr>
          <p:nvPr/>
        </p:nvSpPr>
        <p:spPr bwMode="auto">
          <a:xfrm>
            <a:off x="284344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0" name="Cube 20"/>
          <p:cNvSpPr>
            <a:spLocks noChangeArrowheads="1"/>
          </p:cNvSpPr>
          <p:nvPr/>
        </p:nvSpPr>
        <p:spPr bwMode="auto">
          <a:xfrm>
            <a:off x="169106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1" name="Cube 20"/>
          <p:cNvSpPr>
            <a:spLocks noChangeArrowheads="1"/>
          </p:cNvSpPr>
          <p:nvPr/>
        </p:nvSpPr>
        <p:spPr bwMode="auto">
          <a:xfrm>
            <a:off x="53869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2" name="Cube 20"/>
          <p:cNvSpPr>
            <a:spLocks noChangeArrowheads="1"/>
          </p:cNvSpPr>
          <p:nvPr/>
        </p:nvSpPr>
        <p:spPr bwMode="auto">
          <a:xfrm>
            <a:off x="627713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3" name="Cube 20"/>
          <p:cNvSpPr>
            <a:spLocks noChangeArrowheads="1"/>
          </p:cNvSpPr>
          <p:nvPr/>
        </p:nvSpPr>
        <p:spPr bwMode="auto">
          <a:xfrm>
            <a:off x="512476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4" name="Cube 20"/>
          <p:cNvSpPr>
            <a:spLocks noChangeArrowheads="1"/>
          </p:cNvSpPr>
          <p:nvPr/>
        </p:nvSpPr>
        <p:spPr bwMode="auto">
          <a:xfrm>
            <a:off x="399581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5" name="Cube 20"/>
          <p:cNvSpPr>
            <a:spLocks noChangeArrowheads="1"/>
          </p:cNvSpPr>
          <p:nvPr/>
        </p:nvSpPr>
        <p:spPr bwMode="auto">
          <a:xfrm>
            <a:off x="284344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6" name="Cube 20"/>
          <p:cNvSpPr>
            <a:spLocks noChangeArrowheads="1"/>
          </p:cNvSpPr>
          <p:nvPr/>
        </p:nvSpPr>
        <p:spPr bwMode="auto">
          <a:xfrm>
            <a:off x="169106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7" name="Cube 20"/>
          <p:cNvSpPr>
            <a:spLocks noChangeArrowheads="1"/>
          </p:cNvSpPr>
          <p:nvPr/>
        </p:nvSpPr>
        <p:spPr bwMode="auto">
          <a:xfrm>
            <a:off x="53869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2" name="Cube 20"/>
          <p:cNvSpPr>
            <a:spLocks noChangeArrowheads="1"/>
          </p:cNvSpPr>
          <p:nvPr/>
        </p:nvSpPr>
        <p:spPr bwMode="auto">
          <a:xfrm>
            <a:off x="627713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2701604"/>
              </p:ext>
            </p:extLst>
          </p:nvPr>
        </p:nvGraphicFramePr>
        <p:xfrm>
          <a:off x="53869" y="1897047"/>
          <a:ext cx="1246976" cy="311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11" name="Equation" r:id="rId3" imgW="812800" imgH="203200" progId="Equation.3">
                  <p:embed/>
                </p:oleObj>
              </mc:Choice>
              <mc:Fallback>
                <p:oleObj name="Equation" r:id="rId3" imgW="812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869" y="1897047"/>
                        <a:ext cx="1246976" cy="3117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" name="Object 1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3718089"/>
              </p:ext>
            </p:extLst>
          </p:nvPr>
        </p:nvGraphicFramePr>
        <p:xfrm>
          <a:off x="3336925" y="2366963"/>
          <a:ext cx="777875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12" name="Equation" r:id="rId5" imgW="508000" imgH="203200" progId="Equation.3">
                  <p:embed/>
                </p:oleObj>
              </mc:Choice>
              <mc:Fallback>
                <p:oleObj name="Equation" r:id="rId5" imgW="508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36925" y="2366963"/>
                        <a:ext cx="777875" cy="311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68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007 C 0.04046 -0.02083 0.08144 -0.04097 0.13787 -0.01412 C 0.1943 0.01272 0.30578 0.13677 0.3386 0.16038 " pathEditMode="relative" ptsTypes="aaA">
                                      <p:cBhvr>
                                        <p:cTn id="11" dur="2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4.3601E-6 C 0.05122 -0.00463 0.10297 -0.00903 0.15732 -0.00186 C 0.21167 0.00532 0.26862 0.02453 0.32575 0.04374 " pathEditMode="relative" ptsTypes="aaA">
                                      <p:cBhvr>
                                        <p:cTn id="22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8743E-6 4.62856E-9 C 0.07779 0.00717 0.15559 0.01435 0.20872 4.62856E-9 C 0.26185 -0.01435 0.29033 -0.05022 0.31881 -0.08586 " pathEditMode="relative" ptsTypes="aaA">
                                      <p:cBhvr>
                                        <p:cTn id="24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1749E-6 -1.42328E-6 C 0.07293 0.01898 0.14603 0.03819 0.20334 0.00162 C 0.26064 -0.03494 0.30249 -0.12705 0.34433 -0.21916 " pathEditMode="relative" ptsTypes="aaA">
                                      <p:cBhvr>
                                        <p:cTn id="26" dur="3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66667E-6 2.22222E-6 C 0.0802 -0.01389 0.16041 -0.02778 0.21666 -0.00602 C 0.27291 0.01574 0.3052 0.07292 0.33749 0.13033 " pathEditMode="relative" ptsTypes="aaA">
                                      <p:cBhvr>
                                        <p:cTn id="28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5.83333E-6 1.48148E-6 C 0.08055 -0.0044 0.16128 -0.00857 0.21753 -0.00324 C 0.27378 0.00208 0.30555 0.01666 0.33749 0.03148 " pathEditMode="relative" ptsTypes="aaA">
                                      <p:cBhvr>
                                        <p:cTn id="30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5E-6 5.55556E-6 C 0.08004 0.00765 0.16024 0.01529 0.21667 5.55556E-6 C 0.27309 -0.01527 0.30556 -0.05323 0.33802 -0.09119 " pathEditMode="relative" ptsTypes="aaA">
                                      <p:cBhvr>
                                        <p:cTn id="32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6.94444E-6 7.03704E-6 C 0.07847 0.02038 0.15694 0.04075 0.21735 0.00556 C 0.27812 -0.02962 0.321 -0.1206 0.36388 -0.21157 " pathEditMode="relative" ptsTypes="aaA">
                                      <p:cBhvr>
                                        <p:cTn id="34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  <p:bldP spid="216" grpId="1" animBg="1"/>
      <p:bldP spid="224" grpId="0" animBg="1"/>
      <p:bldP spid="224" grpId="1" animBg="1"/>
      <p:bldP spid="225" grpId="0" animBg="1"/>
      <p:bldP spid="225" grpId="1" animBg="1"/>
      <p:bldP spid="236" grpId="0" animBg="1"/>
      <p:bldP spid="236" grpId="1" animBg="1"/>
      <p:bldP spid="237" grpId="0" animBg="1"/>
      <p:bldP spid="237" grpId="1" animBg="1"/>
      <p:bldP spid="242" grpId="0" animBg="1"/>
      <p:bldP spid="242" grpId="1" animBg="1"/>
      <p:bldP spid="243" grpId="0" animBg="1"/>
      <p:bldP spid="243" grpId="1" animBg="1"/>
      <p:bldP spid="212" grpId="0" animBg="1"/>
      <p:bldP spid="212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Bent Arrow 301"/>
          <p:cNvSpPr/>
          <p:nvPr/>
        </p:nvSpPr>
        <p:spPr>
          <a:xfrm rot="9358365" flipH="1" flipV="1">
            <a:off x="3236077" y="2555819"/>
            <a:ext cx="404626" cy="1029452"/>
          </a:xfrm>
          <a:prstGeom prst="bentArrow">
            <a:avLst/>
          </a:prstGeom>
          <a:solidFill>
            <a:schemeClr val="accent5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1" name="Cube 20"/>
          <p:cNvSpPr>
            <a:spLocks noChangeArrowheads="1"/>
          </p:cNvSpPr>
          <p:nvPr/>
        </p:nvSpPr>
        <p:spPr bwMode="auto">
          <a:xfrm>
            <a:off x="3505049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301" name="Bent Arrow 300"/>
          <p:cNvSpPr/>
          <p:nvPr/>
        </p:nvSpPr>
        <p:spPr>
          <a:xfrm rot="965367" flipV="1">
            <a:off x="3296932" y="4429058"/>
            <a:ext cx="389084" cy="1836470"/>
          </a:xfrm>
          <a:prstGeom prst="bentArrow">
            <a:avLst/>
          </a:prstGeom>
          <a:solidFill>
            <a:schemeClr val="accent5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2" name="Cube 20"/>
          <p:cNvSpPr>
            <a:spLocks noChangeArrowheads="1"/>
          </p:cNvSpPr>
          <p:nvPr/>
        </p:nvSpPr>
        <p:spPr bwMode="auto">
          <a:xfrm>
            <a:off x="4103692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83" name="Cube 20"/>
          <p:cNvSpPr>
            <a:spLocks noChangeArrowheads="1"/>
          </p:cNvSpPr>
          <p:nvPr/>
        </p:nvSpPr>
        <p:spPr bwMode="auto">
          <a:xfrm>
            <a:off x="4694242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284" name="Cube 20"/>
          <p:cNvSpPr>
            <a:spLocks noChangeArrowheads="1"/>
          </p:cNvSpPr>
          <p:nvPr/>
        </p:nvSpPr>
        <p:spPr bwMode="auto">
          <a:xfrm>
            <a:off x="5303842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graphicFrame>
        <p:nvGraphicFramePr>
          <p:cNvPr id="285" name="Object 2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1546099"/>
              </p:ext>
            </p:extLst>
          </p:nvPr>
        </p:nvGraphicFramePr>
        <p:xfrm>
          <a:off x="5394325" y="4217988"/>
          <a:ext cx="41910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94" name="Equation" r:id="rId3" imgW="254000" imgH="228600" progId="Equation.3">
                  <p:embed/>
                </p:oleObj>
              </mc:Choice>
              <mc:Fallback>
                <p:oleObj name="Equation" r:id="rId3" imgW="254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4325" y="4217988"/>
                        <a:ext cx="419100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" name="Object 28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533455"/>
              </p:ext>
            </p:extLst>
          </p:nvPr>
        </p:nvGraphicFramePr>
        <p:xfrm>
          <a:off x="4752975" y="4217988"/>
          <a:ext cx="439738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95" name="Equation" r:id="rId5" imgW="266700" imgH="228600" progId="Equation.3">
                  <p:embed/>
                </p:oleObj>
              </mc:Choice>
              <mc:Fallback>
                <p:oleObj name="Equation" r:id="rId5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52975" y="4217988"/>
                        <a:ext cx="439738" cy="37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" name="Object 2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3231910"/>
              </p:ext>
            </p:extLst>
          </p:nvPr>
        </p:nvGraphicFramePr>
        <p:xfrm>
          <a:off x="4168775" y="4217988"/>
          <a:ext cx="43973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96" name="Equation" r:id="rId7" imgW="266700" imgH="228600" progId="Equation.3">
                  <p:embed/>
                </p:oleObj>
              </mc:Choice>
              <mc:Fallback>
                <p:oleObj name="Equation" r:id="rId7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68775" y="4217988"/>
                        <a:ext cx="439738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8" name="Object 2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842397"/>
              </p:ext>
            </p:extLst>
          </p:nvPr>
        </p:nvGraphicFramePr>
        <p:xfrm>
          <a:off x="3552825" y="4217988"/>
          <a:ext cx="43973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97" name="Equation" r:id="rId9" imgW="266700" imgH="228600" progId="Equation.3">
                  <p:embed/>
                </p:oleObj>
              </mc:Choice>
              <mc:Fallback>
                <p:oleObj name="Equation" r:id="rId9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552825" y="4217988"/>
                        <a:ext cx="439738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9" name="Cube 20"/>
          <p:cNvSpPr>
            <a:spLocks noChangeArrowheads="1"/>
          </p:cNvSpPr>
          <p:nvPr/>
        </p:nvSpPr>
        <p:spPr bwMode="auto">
          <a:xfrm>
            <a:off x="3505049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74" name="Cube 20"/>
          <p:cNvSpPr>
            <a:spLocks noChangeArrowheads="1"/>
          </p:cNvSpPr>
          <p:nvPr/>
        </p:nvSpPr>
        <p:spPr bwMode="auto">
          <a:xfrm>
            <a:off x="4103692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73" name="Cube 20"/>
          <p:cNvSpPr>
            <a:spLocks noChangeArrowheads="1"/>
          </p:cNvSpPr>
          <p:nvPr/>
        </p:nvSpPr>
        <p:spPr bwMode="auto">
          <a:xfrm>
            <a:off x="4694242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Hadoop</a:t>
            </a:r>
            <a:r>
              <a:rPr lang="en-US" dirty="0"/>
              <a:t> </a:t>
            </a:r>
            <a:r>
              <a:rPr lang="en-US" dirty="0" smtClean="0"/>
              <a:t>Algorithm</a:t>
            </a:r>
            <a:endParaRPr lang="en-US" dirty="0"/>
          </a:p>
        </p:txBody>
      </p:sp>
      <p:sp>
        <p:nvSpPr>
          <p:cNvPr id="90" name="Rounded Rectangle 89"/>
          <p:cNvSpPr/>
          <p:nvPr/>
        </p:nvSpPr>
        <p:spPr>
          <a:xfrm>
            <a:off x="1065589" y="2262782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 points:</a:t>
            </a:r>
            <a:endParaRPr lang="en-US" dirty="0"/>
          </a:p>
        </p:txBody>
      </p:sp>
      <p:sp>
        <p:nvSpPr>
          <p:cNvPr id="177" name="Rounded Rectangle 176"/>
          <p:cNvSpPr/>
          <p:nvPr/>
        </p:nvSpPr>
        <p:spPr>
          <a:xfrm>
            <a:off x="1065589" y="3266689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Map each point</a:t>
            </a:r>
            <a:endParaRPr lang="en-US" dirty="0"/>
          </a:p>
        </p:txBody>
      </p:sp>
      <p:sp>
        <p:nvSpPr>
          <p:cNvPr id="178" name="Rounded Rectangle 177"/>
          <p:cNvSpPr/>
          <p:nvPr/>
        </p:nvSpPr>
        <p:spPr>
          <a:xfrm>
            <a:off x="1065589" y="4265756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 its block</a:t>
            </a:r>
            <a:endParaRPr lang="en-US" dirty="0"/>
          </a:p>
        </p:txBody>
      </p:sp>
      <p:sp>
        <p:nvSpPr>
          <p:cNvPr id="179" name="Rounded Rectangle 178"/>
          <p:cNvSpPr/>
          <p:nvPr/>
        </p:nvSpPr>
        <p:spPr>
          <a:xfrm>
            <a:off x="1065589" y="5270870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with necessary info to order</a:t>
            </a:r>
            <a:endParaRPr lang="en-US" sz="1600" dirty="0"/>
          </a:p>
        </p:txBody>
      </p:sp>
      <p:sp>
        <p:nvSpPr>
          <p:cNvPr id="180" name="Rounded Rectangle 179"/>
          <p:cNvSpPr/>
          <p:nvPr/>
        </p:nvSpPr>
        <p:spPr>
          <a:xfrm>
            <a:off x="6315749" y="1522403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Rounded Rectangle 189"/>
          <p:cNvSpPr/>
          <p:nvPr/>
        </p:nvSpPr>
        <p:spPr>
          <a:xfrm>
            <a:off x="6315748" y="3306494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ounded Rectangle 199"/>
          <p:cNvSpPr/>
          <p:nvPr/>
        </p:nvSpPr>
        <p:spPr>
          <a:xfrm>
            <a:off x="6315749" y="5149959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TextBox 209"/>
          <p:cNvSpPr txBox="1"/>
          <p:nvPr/>
        </p:nvSpPr>
        <p:spPr>
          <a:xfrm>
            <a:off x="6829734" y="1009952"/>
            <a:ext cx="1392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</a:rPr>
              <a:t>Reducers</a:t>
            </a:r>
            <a:endParaRPr lang="en-US" sz="2200" dirty="0">
              <a:solidFill>
                <a:schemeClr val="accent4"/>
              </a:solidFill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1206658" y="1622032"/>
            <a:ext cx="12823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</a:rPr>
              <a:t>Mappers</a:t>
            </a:r>
            <a:endParaRPr lang="en-US" sz="2200" dirty="0">
              <a:solidFill>
                <a:schemeClr val="accent4"/>
              </a:solidFill>
            </a:endParaRPr>
          </a:p>
        </p:txBody>
      </p:sp>
      <p:cxnSp>
        <p:nvCxnSpPr>
          <p:cNvPr id="214" name="Straight Arrow Connector 213"/>
          <p:cNvCxnSpPr>
            <a:endCxn id="90" idx="1"/>
          </p:cNvCxnSpPr>
          <p:nvPr/>
        </p:nvCxnSpPr>
        <p:spPr>
          <a:xfrm>
            <a:off x="777875" y="2631688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7" name="Cube 20"/>
          <p:cNvSpPr>
            <a:spLocks noChangeArrowheads="1"/>
          </p:cNvSpPr>
          <p:nvPr/>
        </p:nvSpPr>
        <p:spPr bwMode="auto">
          <a:xfrm>
            <a:off x="399581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8" name="Cube 20"/>
          <p:cNvSpPr>
            <a:spLocks noChangeArrowheads="1"/>
          </p:cNvSpPr>
          <p:nvPr/>
        </p:nvSpPr>
        <p:spPr bwMode="auto">
          <a:xfrm>
            <a:off x="284344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9" name="Cube 20"/>
          <p:cNvSpPr>
            <a:spLocks noChangeArrowheads="1"/>
          </p:cNvSpPr>
          <p:nvPr/>
        </p:nvSpPr>
        <p:spPr bwMode="auto">
          <a:xfrm>
            <a:off x="169106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0" name="Cube 20"/>
          <p:cNvSpPr>
            <a:spLocks noChangeArrowheads="1"/>
          </p:cNvSpPr>
          <p:nvPr/>
        </p:nvSpPr>
        <p:spPr bwMode="auto">
          <a:xfrm>
            <a:off x="53869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cxnSp>
        <p:nvCxnSpPr>
          <p:cNvPr id="223" name="Straight Arrow Connector 222"/>
          <p:cNvCxnSpPr/>
          <p:nvPr/>
        </p:nvCxnSpPr>
        <p:spPr>
          <a:xfrm>
            <a:off x="777875" y="3609588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6" name="Cube 20"/>
          <p:cNvSpPr>
            <a:spLocks noChangeArrowheads="1"/>
          </p:cNvSpPr>
          <p:nvPr/>
        </p:nvSpPr>
        <p:spPr bwMode="auto">
          <a:xfrm>
            <a:off x="399581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7" name="Cube 20"/>
          <p:cNvSpPr>
            <a:spLocks noChangeArrowheads="1"/>
          </p:cNvSpPr>
          <p:nvPr/>
        </p:nvSpPr>
        <p:spPr bwMode="auto">
          <a:xfrm>
            <a:off x="284344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8" name="Cube 20"/>
          <p:cNvSpPr>
            <a:spLocks noChangeArrowheads="1"/>
          </p:cNvSpPr>
          <p:nvPr/>
        </p:nvSpPr>
        <p:spPr bwMode="auto">
          <a:xfrm>
            <a:off x="169106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9" name="Cube 20"/>
          <p:cNvSpPr>
            <a:spLocks noChangeArrowheads="1"/>
          </p:cNvSpPr>
          <p:nvPr/>
        </p:nvSpPr>
        <p:spPr bwMode="auto">
          <a:xfrm>
            <a:off x="53869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cxnSp>
        <p:nvCxnSpPr>
          <p:cNvPr id="230" name="Straight Arrow Connector 229"/>
          <p:cNvCxnSpPr/>
          <p:nvPr/>
        </p:nvCxnSpPr>
        <p:spPr>
          <a:xfrm>
            <a:off x="777875" y="4634662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/>
          <p:nvPr/>
        </p:nvCxnSpPr>
        <p:spPr>
          <a:xfrm>
            <a:off x="777875" y="5639776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8" name="Cube 20"/>
          <p:cNvSpPr>
            <a:spLocks noChangeArrowheads="1"/>
          </p:cNvSpPr>
          <p:nvPr/>
        </p:nvSpPr>
        <p:spPr bwMode="auto">
          <a:xfrm>
            <a:off x="399581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39" name="Cube 20"/>
          <p:cNvSpPr>
            <a:spLocks noChangeArrowheads="1"/>
          </p:cNvSpPr>
          <p:nvPr/>
        </p:nvSpPr>
        <p:spPr bwMode="auto">
          <a:xfrm>
            <a:off x="284344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0" name="Cube 20"/>
          <p:cNvSpPr>
            <a:spLocks noChangeArrowheads="1"/>
          </p:cNvSpPr>
          <p:nvPr/>
        </p:nvSpPr>
        <p:spPr bwMode="auto">
          <a:xfrm>
            <a:off x="169106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1" name="Cube 20"/>
          <p:cNvSpPr>
            <a:spLocks noChangeArrowheads="1"/>
          </p:cNvSpPr>
          <p:nvPr/>
        </p:nvSpPr>
        <p:spPr bwMode="auto">
          <a:xfrm>
            <a:off x="53869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4" name="Cube 20"/>
          <p:cNvSpPr>
            <a:spLocks noChangeArrowheads="1"/>
          </p:cNvSpPr>
          <p:nvPr/>
        </p:nvSpPr>
        <p:spPr bwMode="auto">
          <a:xfrm>
            <a:off x="399581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5" name="Cube 20"/>
          <p:cNvSpPr>
            <a:spLocks noChangeArrowheads="1"/>
          </p:cNvSpPr>
          <p:nvPr/>
        </p:nvSpPr>
        <p:spPr bwMode="auto">
          <a:xfrm>
            <a:off x="284344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6" name="Cube 20"/>
          <p:cNvSpPr>
            <a:spLocks noChangeArrowheads="1"/>
          </p:cNvSpPr>
          <p:nvPr/>
        </p:nvSpPr>
        <p:spPr bwMode="auto">
          <a:xfrm>
            <a:off x="169106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7" name="Cube 20"/>
          <p:cNvSpPr>
            <a:spLocks noChangeArrowheads="1"/>
          </p:cNvSpPr>
          <p:nvPr/>
        </p:nvSpPr>
        <p:spPr bwMode="auto">
          <a:xfrm>
            <a:off x="53869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8" name="Cloud 247"/>
          <p:cNvSpPr/>
          <p:nvPr/>
        </p:nvSpPr>
        <p:spPr>
          <a:xfrm>
            <a:off x="3102427" y="3162550"/>
            <a:ext cx="1741715" cy="1491888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Partition </a:t>
            </a:r>
            <a:r>
              <a:rPr lang="en-US" sz="1200" dirty="0" smtClean="0"/>
              <a:t>&amp;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Sort</a:t>
            </a:r>
            <a:endParaRPr lang="en-US" dirty="0"/>
          </a:p>
        </p:txBody>
      </p:sp>
      <p:cxnSp>
        <p:nvCxnSpPr>
          <p:cNvPr id="250" name="Straight Arrow Connector 249"/>
          <p:cNvCxnSpPr>
            <a:stCxn id="90" idx="3"/>
          </p:cNvCxnSpPr>
          <p:nvPr/>
        </p:nvCxnSpPr>
        <p:spPr>
          <a:xfrm>
            <a:off x="2674256" y="2631688"/>
            <a:ext cx="821268" cy="839645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/>
          <p:cNvCxnSpPr>
            <a:stCxn id="177" idx="3"/>
          </p:cNvCxnSpPr>
          <p:nvPr/>
        </p:nvCxnSpPr>
        <p:spPr>
          <a:xfrm>
            <a:off x="2674256" y="3635595"/>
            <a:ext cx="664030" cy="16231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/>
          <p:cNvCxnSpPr>
            <a:stCxn id="178" idx="3"/>
          </p:cNvCxnSpPr>
          <p:nvPr/>
        </p:nvCxnSpPr>
        <p:spPr>
          <a:xfrm flipV="1">
            <a:off x="2674256" y="4265756"/>
            <a:ext cx="664030" cy="368906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Arrow Connector 256"/>
          <p:cNvCxnSpPr>
            <a:stCxn id="179" idx="3"/>
          </p:cNvCxnSpPr>
          <p:nvPr/>
        </p:nvCxnSpPr>
        <p:spPr>
          <a:xfrm flipV="1">
            <a:off x="2674256" y="4438952"/>
            <a:ext cx="996649" cy="1200824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1" name="Cube 20"/>
          <p:cNvSpPr>
            <a:spLocks noChangeArrowheads="1"/>
          </p:cNvSpPr>
          <p:nvPr/>
        </p:nvSpPr>
        <p:spPr bwMode="auto">
          <a:xfrm>
            <a:off x="5303842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cxnSp>
        <p:nvCxnSpPr>
          <p:cNvPr id="263" name="Straight Arrow Connector 262"/>
          <p:cNvCxnSpPr/>
          <p:nvPr/>
        </p:nvCxnSpPr>
        <p:spPr>
          <a:xfrm>
            <a:off x="6041571" y="2522760"/>
            <a:ext cx="274178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Arrow Connector 265"/>
          <p:cNvCxnSpPr/>
          <p:nvPr/>
        </p:nvCxnSpPr>
        <p:spPr>
          <a:xfrm>
            <a:off x="6041571" y="4357651"/>
            <a:ext cx="274177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Arrow Connector 270"/>
          <p:cNvCxnSpPr/>
          <p:nvPr/>
        </p:nvCxnSpPr>
        <p:spPr>
          <a:xfrm>
            <a:off x="6041571" y="6213816"/>
            <a:ext cx="274178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76" name="Object 2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7097305"/>
              </p:ext>
            </p:extLst>
          </p:nvPr>
        </p:nvGraphicFramePr>
        <p:xfrm>
          <a:off x="5394325" y="6051550"/>
          <a:ext cx="419100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98" name="Equation" r:id="rId11" imgW="254000" imgH="241300" progId="Equation.3">
                  <p:embed/>
                </p:oleObj>
              </mc:Choice>
              <mc:Fallback>
                <p:oleObj name="Equation" r:id="rId11" imgW="254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394325" y="6051550"/>
                        <a:ext cx="419100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7" name="Object 2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2188190"/>
              </p:ext>
            </p:extLst>
          </p:nvPr>
        </p:nvGraphicFramePr>
        <p:xfrm>
          <a:off x="4752975" y="6051127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99" name="Equation" r:id="rId13" imgW="266700" imgH="241300" progId="Equation.3">
                  <p:embed/>
                </p:oleObj>
              </mc:Choice>
              <mc:Fallback>
                <p:oleObj name="Equation" r:id="rId13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752975" y="6051127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8" name="Object 2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19905"/>
              </p:ext>
            </p:extLst>
          </p:nvPr>
        </p:nvGraphicFramePr>
        <p:xfrm>
          <a:off x="4168775" y="6051669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00" name="Equation" r:id="rId15" imgW="266700" imgH="241300" progId="Equation.3">
                  <p:embed/>
                </p:oleObj>
              </mc:Choice>
              <mc:Fallback>
                <p:oleObj name="Equation" r:id="rId15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168775" y="6051669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0" name="Object 2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0662663"/>
              </p:ext>
            </p:extLst>
          </p:nvPr>
        </p:nvGraphicFramePr>
        <p:xfrm>
          <a:off x="3552825" y="6051669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01" name="Equation" r:id="rId17" imgW="266700" imgH="241300" progId="Equation.3">
                  <p:embed/>
                </p:oleObj>
              </mc:Choice>
              <mc:Fallback>
                <p:oleObj name="Equation" r:id="rId17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552825" y="6051669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0" name="Cube 20"/>
          <p:cNvSpPr>
            <a:spLocks noChangeArrowheads="1"/>
          </p:cNvSpPr>
          <p:nvPr/>
        </p:nvSpPr>
        <p:spPr bwMode="auto">
          <a:xfrm>
            <a:off x="3505049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91" name="Cube 20"/>
          <p:cNvSpPr>
            <a:spLocks noChangeArrowheads="1"/>
          </p:cNvSpPr>
          <p:nvPr/>
        </p:nvSpPr>
        <p:spPr bwMode="auto">
          <a:xfrm>
            <a:off x="4103692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92" name="Cube 20"/>
          <p:cNvSpPr>
            <a:spLocks noChangeArrowheads="1"/>
          </p:cNvSpPr>
          <p:nvPr/>
        </p:nvSpPr>
        <p:spPr bwMode="auto">
          <a:xfrm>
            <a:off x="4694242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293" name="Cube 20"/>
          <p:cNvSpPr>
            <a:spLocks noChangeArrowheads="1"/>
          </p:cNvSpPr>
          <p:nvPr/>
        </p:nvSpPr>
        <p:spPr bwMode="auto">
          <a:xfrm>
            <a:off x="5303842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graphicFrame>
        <p:nvGraphicFramePr>
          <p:cNvPr id="294" name="Object 29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4265239"/>
              </p:ext>
            </p:extLst>
          </p:nvPr>
        </p:nvGraphicFramePr>
        <p:xfrm>
          <a:off x="5394325" y="2435225"/>
          <a:ext cx="419100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02" name="Equation" r:id="rId19" imgW="254000" imgH="228600" progId="Equation.3">
                  <p:embed/>
                </p:oleObj>
              </mc:Choice>
              <mc:Fallback>
                <p:oleObj name="Equation" r:id="rId19" imgW="254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394325" y="2435225"/>
                        <a:ext cx="419100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5" name="Object 2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5953623"/>
              </p:ext>
            </p:extLst>
          </p:nvPr>
        </p:nvGraphicFramePr>
        <p:xfrm>
          <a:off x="4752975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03" name="Equation" r:id="rId21" imgW="266700" imgH="228600" progId="Equation.3">
                  <p:embed/>
                </p:oleObj>
              </mc:Choice>
              <mc:Fallback>
                <p:oleObj name="Equation" r:id="rId21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752975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6" name="Object 29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046355"/>
              </p:ext>
            </p:extLst>
          </p:nvPr>
        </p:nvGraphicFramePr>
        <p:xfrm>
          <a:off x="4168775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04" name="Equation" r:id="rId23" imgW="266700" imgH="228600" progId="Equation.3">
                  <p:embed/>
                </p:oleObj>
              </mc:Choice>
              <mc:Fallback>
                <p:oleObj name="Equation" r:id="rId23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168775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" name="Object 2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0930894"/>
              </p:ext>
            </p:extLst>
          </p:nvPr>
        </p:nvGraphicFramePr>
        <p:xfrm>
          <a:off x="3552825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05" name="Equation" r:id="rId25" imgW="266700" imgH="228600" progId="Equation.3">
                  <p:embed/>
                </p:oleObj>
              </mc:Choice>
              <mc:Fallback>
                <p:oleObj name="Equation" r:id="rId25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3552825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9" name="TextBox 298"/>
          <p:cNvSpPr txBox="1"/>
          <p:nvPr/>
        </p:nvSpPr>
        <p:spPr>
          <a:xfrm>
            <a:off x="2990277" y="611814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00" name="TextBox 299"/>
          <p:cNvSpPr txBox="1"/>
          <p:nvPr/>
        </p:nvSpPr>
        <p:spPr>
          <a:xfrm>
            <a:off x="3044025" y="222249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68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" grpId="0" animBg="1"/>
      <p:bldP spid="281" grpId="0" animBg="1"/>
      <p:bldP spid="301" grpId="0" animBg="1"/>
      <p:bldP spid="282" grpId="0" animBg="1"/>
      <p:bldP spid="283" grpId="0" animBg="1"/>
      <p:bldP spid="284" grpId="0" animBg="1"/>
      <p:bldP spid="279" grpId="0" animBg="1"/>
      <p:bldP spid="274" grpId="0" animBg="1"/>
      <p:bldP spid="273" grpId="0" animBg="1"/>
      <p:bldP spid="261" grpId="0" animBg="1"/>
      <p:bldP spid="290" grpId="0" animBg="1"/>
      <p:bldP spid="291" grpId="0" animBg="1"/>
      <p:bldP spid="292" grpId="0" animBg="1"/>
      <p:bldP spid="293" grpId="0" animBg="1"/>
      <p:bldP spid="299" grpId="0"/>
      <p:bldP spid="30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be 20"/>
          <p:cNvSpPr>
            <a:spLocks noChangeArrowheads="1"/>
          </p:cNvSpPr>
          <p:nvPr/>
        </p:nvSpPr>
        <p:spPr bwMode="auto">
          <a:xfrm>
            <a:off x="3505049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302" name="Bent Arrow 301"/>
          <p:cNvSpPr/>
          <p:nvPr/>
        </p:nvSpPr>
        <p:spPr>
          <a:xfrm rot="9358365" flipH="1" flipV="1">
            <a:off x="3236077" y="2555819"/>
            <a:ext cx="404626" cy="1029452"/>
          </a:xfrm>
          <a:prstGeom prst="bentArrow">
            <a:avLst/>
          </a:prstGeom>
          <a:solidFill>
            <a:schemeClr val="accent5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1" name="Bent Arrow 300"/>
          <p:cNvSpPr/>
          <p:nvPr/>
        </p:nvSpPr>
        <p:spPr>
          <a:xfrm rot="965367" flipV="1">
            <a:off x="3296932" y="4429058"/>
            <a:ext cx="389084" cy="1836470"/>
          </a:xfrm>
          <a:prstGeom prst="bentArrow">
            <a:avLst/>
          </a:prstGeom>
          <a:solidFill>
            <a:schemeClr val="accent5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Hadoop</a:t>
            </a:r>
            <a:r>
              <a:rPr lang="en-US" dirty="0"/>
              <a:t> </a:t>
            </a:r>
            <a:r>
              <a:rPr lang="en-US" dirty="0" smtClean="0"/>
              <a:t>Algorithm</a:t>
            </a:r>
            <a:endParaRPr lang="en-US" dirty="0"/>
          </a:p>
        </p:txBody>
      </p:sp>
      <p:sp>
        <p:nvSpPr>
          <p:cNvPr id="90" name="Rounded Rectangle 89"/>
          <p:cNvSpPr/>
          <p:nvPr/>
        </p:nvSpPr>
        <p:spPr>
          <a:xfrm>
            <a:off x="1065589" y="2262782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 points:</a:t>
            </a:r>
            <a:endParaRPr lang="en-US" dirty="0"/>
          </a:p>
        </p:txBody>
      </p:sp>
      <p:sp>
        <p:nvSpPr>
          <p:cNvPr id="177" name="Rounded Rectangle 176"/>
          <p:cNvSpPr/>
          <p:nvPr/>
        </p:nvSpPr>
        <p:spPr>
          <a:xfrm>
            <a:off x="1065589" y="3266689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Map each point</a:t>
            </a:r>
            <a:endParaRPr lang="en-US" dirty="0"/>
          </a:p>
        </p:txBody>
      </p:sp>
      <p:sp>
        <p:nvSpPr>
          <p:cNvPr id="178" name="Rounded Rectangle 177"/>
          <p:cNvSpPr/>
          <p:nvPr/>
        </p:nvSpPr>
        <p:spPr>
          <a:xfrm>
            <a:off x="1065589" y="4265756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 its block</a:t>
            </a:r>
            <a:endParaRPr lang="en-US" dirty="0"/>
          </a:p>
        </p:txBody>
      </p:sp>
      <p:sp>
        <p:nvSpPr>
          <p:cNvPr id="179" name="Rounded Rectangle 178"/>
          <p:cNvSpPr/>
          <p:nvPr/>
        </p:nvSpPr>
        <p:spPr>
          <a:xfrm>
            <a:off x="1065589" y="5270870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with necessary info to order</a:t>
            </a:r>
            <a:endParaRPr lang="en-US" sz="1600" dirty="0"/>
          </a:p>
        </p:txBody>
      </p:sp>
      <p:sp>
        <p:nvSpPr>
          <p:cNvPr id="180" name="Rounded Rectangle 179"/>
          <p:cNvSpPr/>
          <p:nvPr/>
        </p:nvSpPr>
        <p:spPr>
          <a:xfrm>
            <a:off x="6315749" y="1522403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1" name="Picture 180" descr="small_gri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81" y="22551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182" name="Picture 181" descr="small_gri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286" y="22551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183" name="Picture 182" descr="small_gri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849" y="22551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sp>
        <p:nvSpPr>
          <p:cNvPr id="184" name="TextBox 183"/>
          <p:cNvSpPr txBox="1"/>
          <p:nvPr/>
        </p:nvSpPr>
        <p:spPr>
          <a:xfrm>
            <a:off x="7329137" y="2368953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7755565" y="23762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8174148" y="236895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6315748" y="1544678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7499681" y="1774487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0" name="Rounded Rectangle 189"/>
          <p:cNvSpPr/>
          <p:nvPr/>
        </p:nvSpPr>
        <p:spPr>
          <a:xfrm>
            <a:off x="6315748" y="3306494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1" name="Picture 190" descr="small_gri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80" y="4039198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192" name="Picture 191" descr="small_gri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285" y="4039198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193" name="Picture 192" descr="small_gri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848" y="4039198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sp>
        <p:nvSpPr>
          <p:cNvPr id="194" name="TextBox 193"/>
          <p:cNvSpPr txBox="1"/>
          <p:nvPr/>
        </p:nvSpPr>
        <p:spPr>
          <a:xfrm>
            <a:off x="7329136" y="4153044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7755564" y="4160300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8174147" y="4153044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98" name="TextBox 197"/>
          <p:cNvSpPr txBox="1"/>
          <p:nvPr/>
        </p:nvSpPr>
        <p:spPr>
          <a:xfrm>
            <a:off x="6315747" y="3328769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7499680" y="3558578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0" name="Rounded Rectangle 199"/>
          <p:cNvSpPr/>
          <p:nvPr/>
        </p:nvSpPr>
        <p:spPr>
          <a:xfrm>
            <a:off x="6315749" y="5149959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1" name="Picture 200" descr="small_gri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81" y="5882663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02" name="Picture 201" descr="small_gri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286" y="5882663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03" name="Picture 202" descr="small_gri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849" y="5882663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04" name="TextBox 203"/>
          <p:cNvSpPr txBox="1"/>
          <p:nvPr/>
        </p:nvSpPr>
        <p:spPr>
          <a:xfrm>
            <a:off x="7329137" y="59965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7755565" y="6003765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8174148" y="5996509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208" name="TextBox 207"/>
          <p:cNvSpPr txBox="1"/>
          <p:nvPr/>
        </p:nvSpPr>
        <p:spPr>
          <a:xfrm>
            <a:off x="6315748" y="5172234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7499681" y="5402043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6829734" y="1009952"/>
            <a:ext cx="1392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</a:rPr>
              <a:t>Reducers</a:t>
            </a:r>
            <a:endParaRPr lang="en-US" sz="2200" dirty="0">
              <a:solidFill>
                <a:schemeClr val="accent4"/>
              </a:solidFill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1206658" y="1622032"/>
            <a:ext cx="12823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</a:rPr>
              <a:t>Mappers</a:t>
            </a:r>
            <a:endParaRPr lang="en-US" sz="2200" dirty="0">
              <a:solidFill>
                <a:schemeClr val="accent4"/>
              </a:solidFill>
            </a:endParaRPr>
          </a:p>
        </p:txBody>
      </p:sp>
      <p:cxnSp>
        <p:nvCxnSpPr>
          <p:cNvPr id="214" name="Straight Arrow Connector 213"/>
          <p:cNvCxnSpPr>
            <a:endCxn id="90" idx="1"/>
          </p:cNvCxnSpPr>
          <p:nvPr/>
        </p:nvCxnSpPr>
        <p:spPr>
          <a:xfrm>
            <a:off x="777875" y="2631688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7" name="Cube 20"/>
          <p:cNvSpPr>
            <a:spLocks noChangeArrowheads="1"/>
          </p:cNvSpPr>
          <p:nvPr/>
        </p:nvSpPr>
        <p:spPr bwMode="auto">
          <a:xfrm>
            <a:off x="399581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8" name="Cube 20"/>
          <p:cNvSpPr>
            <a:spLocks noChangeArrowheads="1"/>
          </p:cNvSpPr>
          <p:nvPr/>
        </p:nvSpPr>
        <p:spPr bwMode="auto">
          <a:xfrm>
            <a:off x="284344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9" name="Cube 20"/>
          <p:cNvSpPr>
            <a:spLocks noChangeArrowheads="1"/>
          </p:cNvSpPr>
          <p:nvPr/>
        </p:nvSpPr>
        <p:spPr bwMode="auto">
          <a:xfrm>
            <a:off x="169106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0" name="Cube 20"/>
          <p:cNvSpPr>
            <a:spLocks noChangeArrowheads="1"/>
          </p:cNvSpPr>
          <p:nvPr/>
        </p:nvSpPr>
        <p:spPr bwMode="auto">
          <a:xfrm>
            <a:off x="53869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cxnSp>
        <p:nvCxnSpPr>
          <p:cNvPr id="223" name="Straight Arrow Connector 222"/>
          <p:cNvCxnSpPr/>
          <p:nvPr/>
        </p:nvCxnSpPr>
        <p:spPr>
          <a:xfrm>
            <a:off x="777875" y="3609588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6" name="Cube 20"/>
          <p:cNvSpPr>
            <a:spLocks noChangeArrowheads="1"/>
          </p:cNvSpPr>
          <p:nvPr/>
        </p:nvSpPr>
        <p:spPr bwMode="auto">
          <a:xfrm>
            <a:off x="399581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7" name="Cube 20"/>
          <p:cNvSpPr>
            <a:spLocks noChangeArrowheads="1"/>
          </p:cNvSpPr>
          <p:nvPr/>
        </p:nvSpPr>
        <p:spPr bwMode="auto">
          <a:xfrm>
            <a:off x="284344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8" name="Cube 20"/>
          <p:cNvSpPr>
            <a:spLocks noChangeArrowheads="1"/>
          </p:cNvSpPr>
          <p:nvPr/>
        </p:nvSpPr>
        <p:spPr bwMode="auto">
          <a:xfrm>
            <a:off x="169106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9" name="Cube 20"/>
          <p:cNvSpPr>
            <a:spLocks noChangeArrowheads="1"/>
          </p:cNvSpPr>
          <p:nvPr/>
        </p:nvSpPr>
        <p:spPr bwMode="auto">
          <a:xfrm>
            <a:off x="53869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cxnSp>
        <p:nvCxnSpPr>
          <p:cNvPr id="230" name="Straight Arrow Connector 229"/>
          <p:cNvCxnSpPr/>
          <p:nvPr/>
        </p:nvCxnSpPr>
        <p:spPr>
          <a:xfrm>
            <a:off x="777875" y="4634662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/>
          <p:nvPr/>
        </p:nvCxnSpPr>
        <p:spPr>
          <a:xfrm>
            <a:off x="777875" y="5639776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8" name="Cube 20"/>
          <p:cNvSpPr>
            <a:spLocks noChangeArrowheads="1"/>
          </p:cNvSpPr>
          <p:nvPr/>
        </p:nvSpPr>
        <p:spPr bwMode="auto">
          <a:xfrm>
            <a:off x="399581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39" name="Cube 20"/>
          <p:cNvSpPr>
            <a:spLocks noChangeArrowheads="1"/>
          </p:cNvSpPr>
          <p:nvPr/>
        </p:nvSpPr>
        <p:spPr bwMode="auto">
          <a:xfrm>
            <a:off x="284344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0" name="Cube 20"/>
          <p:cNvSpPr>
            <a:spLocks noChangeArrowheads="1"/>
          </p:cNvSpPr>
          <p:nvPr/>
        </p:nvSpPr>
        <p:spPr bwMode="auto">
          <a:xfrm>
            <a:off x="169106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1" name="Cube 20"/>
          <p:cNvSpPr>
            <a:spLocks noChangeArrowheads="1"/>
          </p:cNvSpPr>
          <p:nvPr/>
        </p:nvSpPr>
        <p:spPr bwMode="auto">
          <a:xfrm>
            <a:off x="53869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4" name="Cube 20"/>
          <p:cNvSpPr>
            <a:spLocks noChangeArrowheads="1"/>
          </p:cNvSpPr>
          <p:nvPr/>
        </p:nvSpPr>
        <p:spPr bwMode="auto">
          <a:xfrm>
            <a:off x="399581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5" name="Cube 20"/>
          <p:cNvSpPr>
            <a:spLocks noChangeArrowheads="1"/>
          </p:cNvSpPr>
          <p:nvPr/>
        </p:nvSpPr>
        <p:spPr bwMode="auto">
          <a:xfrm>
            <a:off x="284344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6" name="Cube 20"/>
          <p:cNvSpPr>
            <a:spLocks noChangeArrowheads="1"/>
          </p:cNvSpPr>
          <p:nvPr/>
        </p:nvSpPr>
        <p:spPr bwMode="auto">
          <a:xfrm>
            <a:off x="169106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7" name="Cube 20"/>
          <p:cNvSpPr>
            <a:spLocks noChangeArrowheads="1"/>
          </p:cNvSpPr>
          <p:nvPr/>
        </p:nvSpPr>
        <p:spPr bwMode="auto">
          <a:xfrm>
            <a:off x="53869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cxnSp>
        <p:nvCxnSpPr>
          <p:cNvPr id="263" name="Straight Arrow Connector 262"/>
          <p:cNvCxnSpPr/>
          <p:nvPr/>
        </p:nvCxnSpPr>
        <p:spPr>
          <a:xfrm>
            <a:off x="6041571" y="2522760"/>
            <a:ext cx="274178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Arrow Connector 265"/>
          <p:cNvCxnSpPr/>
          <p:nvPr/>
        </p:nvCxnSpPr>
        <p:spPr>
          <a:xfrm>
            <a:off x="6041571" y="4357651"/>
            <a:ext cx="274177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Arrow Connector 270"/>
          <p:cNvCxnSpPr/>
          <p:nvPr/>
        </p:nvCxnSpPr>
        <p:spPr>
          <a:xfrm>
            <a:off x="6041571" y="6213816"/>
            <a:ext cx="274178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9" name="TextBox 298"/>
          <p:cNvSpPr txBox="1"/>
          <p:nvPr/>
        </p:nvSpPr>
        <p:spPr>
          <a:xfrm>
            <a:off x="2990277" y="611814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00" name="TextBox 299"/>
          <p:cNvSpPr txBox="1"/>
          <p:nvPr/>
        </p:nvSpPr>
        <p:spPr>
          <a:xfrm>
            <a:off x="3044025" y="222249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111" name="Picture 110" descr="blocks_diag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975" y="520120"/>
            <a:ext cx="1428039" cy="1532799"/>
          </a:xfrm>
          <a:prstGeom prst="rect">
            <a:avLst/>
          </a:prstGeom>
        </p:spPr>
      </p:pic>
      <p:sp>
        <p:nvSpPr>
          <p:cNvPr id="113" name="Cube 20"/>
          <p:cNvSpPr>
            <a:spLocks noChangeArrowheads="1"/>
          </p:cNvSpPr>
          <p:nvPr/>
        </p:nvSpPr>
        <p:spPr bwMode="auto">
          <a:xfrm>
            <a:off x="4103692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114" name="Cube 20"/>
          <p:cNvSpPr>
            <a:spLocks noChangeArrowheads="1"/>
          </p:cNvSpPr>
          <p:nvPr/>
        </p:nvSpPr>
        <p:spPr bwMode="auto">
          <a:xfrm>
            <a:off x="4694242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115" name="Cube 20"/>
          <p:cNvSpPr>
            <a:spLocks noChangeArrowheads="1"/>
          </p:cNvSpPr>
          <p:nvPr/>
        </p:nvSpPr>
        <p:spPr bwMode="auto">
          <a:xfrm>
            <a:off x="5303842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graphicFrame>
        <p:nvGraphicFramePr>
          <p:cNvPr id="116" name="Object 1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0170232"/>
              </p:ext>
            </p:extLst>
          </p:nvPr>
        </p:nvGraphicFramePr>
        <p:xfrm>
          <a:off x="5394325" y="4217988"/>
          <a:ext cx="41910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37" name="Equation" r:id="rId5" imgW="254000" imgH="228600" progId="Equation.3">
                  <p:embed/>
                </p:oleObj>
              </mc:Choice>
              <mc:Fallback>
                <p:oleObj name="Equation" r:id="rId5" imgW="254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94325" y="4217988"/>
                        <a:ext cx="419100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" name="Object 1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5178720"/>
              </p:ext>
            </p:extLst>
          </p:nvPr>
        </p:nvGraphicFramePr>
        <p:xfrm>
          <a:off x="4752975" y="4217988"/>
          <a:ext cx="439738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38" name="Equation" r:id="rId7" imgW="266700" imgH="228600" progId="Equation.3">
                  <p:embed/>
                </p:oleObj>
              </mc:Choice>
              <mc:Fallback>
                <p:oleObj name="Equation" r:id="rId7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52975" y="4217988"/>
                        <a:ext cx="439738" cy="37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" name="Object 1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7795446"/>
              </p:ext>
            </p:extLst>
          </p:nvPr>
        </p:nvGraphicFramePr>
        <p:xfrm>
          <a:off x="4168775" y="4217988"/>
          <a:ext cx="43973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39" name="Equation" r:id="rId9" imgW="266700" imgH="228600" progId="Equation.3">
                  <p:embed/>
                </p:oleObj>
              </mc:Choice>
              <mc:Fallback>
                <p:oleObj name="Equation" r:id="rId9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168775" y="4217988"/>
                        <a:ext cx="439738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" name="Object 1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2457947"/>
              </p:ext>
            </p:extLst>
          </p:nvPr>
        </p:nvGraphicFramePr>
        <p:xfrm>
          <a:off x="3552825" y="4217988"/>
          <a:ext cx="43973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40" name="Equation" r:id="rId11" imgW="266700" imgH="228600" progId="Equation.3">
                  <p:embed/>
                </p:oleObj>
              </mc:Choice>
              <mc:Fallback>
                <p:oleObj name="Equation" r:id="rId11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552825" y="4217988"/>
                        <a:ext cx="439738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" name="Cube 20"/>
          <p:cNvSpPr>
            <a:spLocks noChangeArrowheads="1"/>
          </p:cNvSpPr>
          <p:nvPr/>
        </p:nvSpPr>
        <p:spPr bwMode="auto">
          <a:xfrm>
            <a:off x="3505049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121" name="Cube 20"/>
          <p:cNvSpPr>
            <a:spLocks noChangeArrowheads="1"/>
          </p:cNvSpPr>
          <p:nvPr/>
        </p:nvSpPr>
        <p:spPr bwMode="auto">
          <a:xfrm>
            <a:off x="4103692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122" name="Cube 20"/>
          <p:cNvSpPr>
            <a:spLocks noChangeArrowheads="1"/>
          </p:cNvSpPr>
          <p:nvPr/>
        </p:nvSpPr>
        <p:spPr bwMode="auto">
          <a:xfrm>
            <a:off x="4694242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123" name="Cube 20"/>
          <p:cNvSpPr>
            <a:spLocks noChangeArrowheads="1"/>
          </p:cNvSpPr>
          <p:nvPr/>
        </p:nvSpPr>
        <p:spPr bwMode="auto">
          <a:xfrm>
            <a:off x="5303842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graphicFrame>
        <p:nvGraphicFramePr>
          <p:cNvPr id="124" name="Object 1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998579"/>
              </p:ext>
            </p:extLst>
          </p:nvPr>
        </p:nvGraphicFramePr>
        <p:xfrm>
          <a:off x="5394325" y="6051550"/>
          <a:ext cx="419100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41" name="Equation" r:id="rId13" imgW="254000" imgH="241300" progId="Equation.3">
                  <p:embed/>
                </p:oleObj>
              </mc:Choice>
              <mc:Fallback>
                <p:oleObj name="Equation" r:id="rId13" imgW="254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394325" y="6051550"/>
                        <a:ext cx="419100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" name="Object 1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6457376"/>
              </p:ext>
            </p:extLst>
          </p:nvPr>
        </p:nvGraphicFramePr>
        <p:xfrm>
          <a:off x="4752975" y="6051127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42" name="Equation" r:id="rId15" imgW="266700" imgH="241300" progId="Equation.3">
                  <p:embed/>
                </p:oleObj>
              </mc:Choice>
              <mc:Fallback>
                <p:oleObj name="Equation" r:id="rId15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752975" y="6051127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6" name="Object 1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6047789"/>
              </p:ext>
            </p:extLst>
          </p:nvPr>
        </p:nvGraphicFramePr>
        <p:xfrm>
          <a:off x="4168775" y="6051669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43" name="Equation" r:id="rId17" imgW="266700" imgH="241300" progId="Equation.3">
                  <p:embed/>
                </p:oleObj>
              </mc:Choice>
              <mc:Fallback>
                <p:oleObj name="Equation" r:id="rId17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168775" y="6051669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7" name="Object 1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6131754"/>
              </p:ext>
            </p:extLst>
          </p:nvPr>
        </p:nvGraphicFramePr>
        <p:xfrm>
          <a:off x="3552825" y="6051669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44" name="Equation" r:id="rId19" imgW="266700" imgH="241300" progId="Equation.3">
                  <p:embed/>
                </p:oleObj>
              </mc:Choice>
              <mc:Fallback>
                <p:oleObj name="Equation" r:id="rId19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552825" y="6051669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" name="Cube 20"/>
          <p:cNvSpPr>
            <a:spLocks noChangeArrowheads="1"/>
          </p:cNvSpPr>
          <p:nvPr/>
        </p:nvSpPr>
        <p:spPr bwMode="auto">
          <a:xfrm>
            <a:off x="3505049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129" name="Cube 20"/>
          <p:cNvSpPr>
            <a:spLocks noChangeArrowheads="1"/>
          </p:cNvSpPr>
          <p:nvPr/>
        </p:nvSpPr>
        <p:spPr bwMode="auto">
          <a:xfrm>
            <a:off x="4103692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130" name="Cube 20"/>
          <p:cNvSpPr>
            <a:spLocks noChangeArrowheads="1"/>
          </p:cNvSpPr>
          <p:nvPr/>
        </p:nvSpPr>
        <p:spPr bwMode="auto">
          <a:xfrm>
            <a:off x="4694242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131" name="Cube 20"/>
          <p:cNvSpPr>
            <a:spLocks noChangeArrowheads="1"/>
          </p:cNvSpPr>
          <p:nvPr/>
        </p:nvSpPr>
        <p:spPr bwMode="auto">
          <a:xfrm>
            <a:off x="5303842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graphicFrame>
        <p:nvGraphicFramePr>
          <p:cNvPr id="132" name="Object 1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672510"/>
              </p:ext>
            </p:extLst>
          </p:nvPr>
        </p:nvGraphicFramePr>
        <p:xfrm>
          <a:off x="5394325" y="2435225"/>
          <a:ext cx="419100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45" name="Equation" r:id="rId21" imgW="254000" imgH="228600" progId="Equation.3">
                  <p:embed/>
                </p:oleObj>
              </mc:Choice>
              <mc:Fallback>
                <p:oleObj name="Equation" r:id="rId21" imgW="254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394325" y="2435225"/>
                        <a:ext cx="419100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" name="Object 1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3303876"/>
              </p:ext>
            </p:extLst>
          </p:nvPr>
        </p:nvGraphicFramePr>
        <p:xfrm>
          <a:off x="4752975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46" name="Equation" r:id="rId23" imgW="266700" imgH="228600" progId="Equation.3">
                  <p:embed/>
                </p:oleObj>
              </mc:Choice>
              <mc:Fallback>
                <p:oleObj name="Equation" r:id="rId23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752975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" name="Object 1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8974206"/>
              </p:ext>
            </p:extLst>
          </p:nvPr>
        </p:nvGraphicFramePr>
        <p:xfrm>
          <a:off x="4168775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47" name="Equation" r:id="rId25" imgW="266700" imgH="228600" progId="Equation.3">
                  <p:embed/>
                </p:oleObj>
              </mc:Choice>
              <mc:Fallback>
                <p:oleObj name="Equation" r:id="rId25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168775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" name="Object 1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8590314"/>
              </p:ext>
            </p:extLst>
          </p:nvPr>
        </p:nvGraphicFramePr>
        <p:xfrm>
          <a:off x="3552825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48" name="Equation" r:id="rId27" imgW="266700" imgH="228600" progId="Equation.3">
                  <p:embed/>
                </p:oleObj>
              </mc:Choice>
              <mc:Fallback>
                <p:oleObj name="Equation" r:id="rId27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3552825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8" name="Cloud 247"/>
          <p:cNvSpPr/>
          <p:nvPr/>
        </p:nvSpPr>
        <p:spPr>
          <a:xfrm>
            <a:off x="3102427" y="3162550"/>
            <a:ext cx="1741715" cy="1491888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Partition </a:t>
            </a:r>
            <a:r>
              <a:rPr lang="en-US" sz="1200" dirty="0" smtClean="0"/>
              <a:t>&amp;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Sort</a:t>
            </a:r>
            <a:endParaRPr lang="en-US" dirty="0"/>
          </a:p>
        </p:txBody>
      </p:sp>
      <p:cxnSp>
        <p:nvCxnSpPr>
          <p:cNvPr id="250" name="Straight Arrow Connector 249"/>
          <p:cNvCxnSpPr>
            <a:stCxn id="90" idx="3"/>
          </p:cNvCxnSpPr>
          <p:nvPr/>
        </p:nvCxnSpPr>
        <p:spPr>
          <a:xfrm>
            <a:off x="2674256" y="2631688"/>
            <a:ext cx="821268" cy="839645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/>
          <p:cNvCxnSpPr>
            <a:stCxn id="177" idx="3"/>
          </p:cNvCxnSpPr>
          <p:nvPr/>
        </p:nvCxnSpPr>
        <p:spPr>
          <a:xfrm>
            <a:off x="2674256" y="3635595"/>
            <a:ext cx="664030" cy="16231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/>
          <p:cNvCxnSpPr>
            <a:stCxn id="178" idx="3"/>
          </p:cNvCxnSpPr>
          <p:nvPr/>
        </p:nvCxnSpPr>
        <p:spPr>
          <a:xfrm flipV="1">
            <a:off x="2674256" y="4265756"/>
            <a:ext cx="664030" cy="368906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Arrow Connector 256"/>
          <p:cNvCxnSpPr>
            <a:stCxn id="179" idx="3"/>
          </p:cNvCxnSpPr>
          <p:nvPr/>
        </p:nvCxnSpPr>
        <p:spPr>
          <a:xfrm flipV="1">
            <a:off x="2674256" y="4438952"/>
            <a:ext cx="996649" cy="1200824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352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3299 -0.00185 " pathEditMode="relative" ptsTypes="AA">
                                      <p:cBhvr>
                                        <p:cTn id="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3299 -0.00185 " pathEditMode="relative" ptsTypes="AA">
                                      <p:cBhvr>
                                        <p:cTn id="8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3316 0 " pathEditMode="relative" ptsTypes="AA">
                                      <p:cBhvr>
                                        <p:cTn id="10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3316 0 " pathEditMode="relative" ptsTypes="AA">
                                      <p:cBhvr>
                                        <p:cTn id="12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3316 0 " pathEditMode="relative" ptsTypes="AA">
                                      <p:cBhvr>
                                        <p:cTn id="14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3316 0 " pathEditMode="relative" ptsTypes="AA">
                                      <p:cBhvr>
                                        <p:cTn id="16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/>
      <p:bldP spid="185" grpId="0"/>
      <p:bldP spid="186" grpId="0"/>
      <p:bldP spid="188" grpId="0"/>
      <p:bldP spid="189" grpId="0"/>
      <p:bldP spid="194" grpId="0"/>
      <p:bldP spid="195" grpId="0"/>
      <p:bldP spid="196" grpId="0"/>
      <p:bldP spid="198" grpId="0"/>
      <p:bldP spid="199" grpId="0"/>
      <p:bldP spid="204" grpId="0"/>
      <p:bldP spid="205" grpId="0"/>
      <p:bldP spid="206" grpId="0"/>
      <p:bldP spid="208" grpId="0"/>
      <p:bldP spid="209" grpId="0"/>
      <p:bldP spid="115" grpId="0" animBg="1"/>
      <p:bldP spid="123" grpId="0" animBg="1"/>
      <p:bldP spid="13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Bent Arrow 301"/>
          <p:cNvSpPr/>
          <p:nvPr/>
        </p:nvSpPr>
        <p:spPr>
          <a:xfrm rot="9358365" flipH="1" flipV="1">
            <a:off x="3236077" y="2555819"/>
            <a:ext cx="404626" cy="1029452"/>
          </a:xfrm>
          <a:prstGeom prst="bentArrow">
            <a:avLst/>
          </a:prstGeom>
          <a:solidFill>
            <a:schemeClr val="accent5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1" name="Cube 20"/>
          <p:cNvSpPr>
            <a:spLocks noChangeArrowheads="1"/>
          </p:cNvSpPr>
          <p:nvPr/>
        </p:nvSpPr>
        <p:spPr bwMode="auto">
          <a:xfrm>
            <a:off x="3505049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301" name="Bent Arrow 300"/>
          <p:cNvSpPr/>
          <p:nvPr/>
        </p:nvSpPr>
        <p:spPr>
          <a:xfrm rot="965367" flipV="1">
            <a:off x="3296932" y="4429058"/>
            <a:ext cx="389084" cy="1836470"/>
          </a:xfrm>
          <a:prstGeom prst="bentArrow">
            <a:avLst/>
          </a:prstGeom>
          <a:solidFill>
            <a:schemeClr val="accent5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2" name="Cube 20"/>
          <p:cNvSpPr>
            <a:spLocks noChangeArrowheads="1"/>
          </p:cNvSpPr>
          <p:nvPr/>
        </p:nvSpPr>
        <p:spPr bwMode="auto">
          <a:xfrm>
            <a:off x="4103692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83" name="Cube 20"/>
          <p:cNvSpPr>
            <a:spLocks noChangeArrowheads="1"/>
          </p:cNvSpPr>
          <p:nvPr/>
        </p:nvSpPr>
        <p:spPr bwMode="auto">
          <a:xfrm>
            <a:off x="4694242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graphicFrame>
        <p:nvGraphicFramePr>
          <p:cNvPr id="286" name="Object 28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064835"/>
              </p:ext>
            </p:extLst>
          </p:nvPr>
        </p:nvGraphicFramePr>
        <p:xfrm>
          <a:off x="4752975" y="4217988"/>
          <a:ext cx="439738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92" name="Equation" r:id="rId3" imgW="266700" imgH="228600" progId="Equation.3">
                  <p:embed/>
                </p:oleObj>
              </mc:Choice>
              <mc:Fallback>
                <p:oleObj name="Equation" r:id="rId3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52975" y="4217988"/>
                        <a:ext cx="439738" cy="37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" name="Object 2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9623761"/>
              </p:ext>
            </p:extLst>
          </p:nvPr>
        </p:nvGraphicFramePr>
        <p:xfrm>
          <a:off x="4168775" y="4217988"/>
          <a:ext cx="43973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93" name="Equation" r:id="rId5" imgW="266700" imgH="228600" progId="Equation.3">
                  <p:embed/>
                </p:oleObj>
              </mc:Choice>
              <mc:Fallback>
                <p:oleObj name="Equation" r:id="rId5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68775" y="4217988"/>
                        <a:ext cx="439738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8" name="Object 2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879112"/>
              </p:ext>
            </p:extLst>
          </p:nvPr>
        </p:nvGraphicFramePr>
        <p:xfrm>
          <a:off x="3552825" y="4217988"/>
          <a:ext cx="43973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94" name="Equation" r:id="rId7" imgW="266700" imgH="228600" progId="Equation.3">
                  <p:embed/>
                </p:oleObj>
              </mc:Choice>
              <mc:Fallback>
                <p:oleObj name="Equation" r:id="rId7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52825" y="4217988"/>
                        <a:ext cx="439738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9" name="Cube 20"/>
          <p:cNvSpPr>
            <a:spLocks noChangeArrowheads="1"/>
          </p:cNvSpPr>
          <p:nvPr/>
        </p:nvSpPr>
        <p:spPr bwMode="auto">
          <a:xfrm>
            <a:off x="3505049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74" name="Cube 20"/>
          <p:cNvSpPr>
            <a:spLocks noChangeArrowheads="1"/>
          </p:cNvSpPr>
          <p:nvPr/>
        </p:nvSpPr>
        <p:spPr bwMode="auto">
          <a:xfrm>
            <a:off x="4103692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73" name="Cube 20"/>
          <p:cNvSpPr>
            <a:spLocks noChangeArrowheads="1"/>
          </p:cNvSpPr>
          <p:nvPr/>
        </p:nvSpPr>
        <p:spPr bwMode="auto">
          <a:xfrm>
            <a:off x="4694242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Hadoop</a:t>
            </a:r>
            <a:r>
              <a:rPr lang="en-US" dirty="0"/>
              <a:t> </a:t>
            </a:r>
            <a:r>
              <a:rPr lang="en-US" dirty="0" smtClean="0"/>
              <a:t>Algorithm</a:t>
            </a:r>
            <a:endParaRPr lang="en-US" dirty="0"/>
          </a:p>
        </p:txBody>
      </p:sp>
      <p:sp>
        <p:nvSpPr>
          <p:cNvPr id="90" name="Rounded Rectangle 89"/>
          <p:cNvSpPr/>
          <p:nvPr/>
        </p:nvSpPr>
        <p:spPr>
          <a:xfrm>
            <a:off x="1065589" y="2262782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 points:</a:t>
            </a:r>
            <a:endParaRPr lang="en-US" dirty="0"/>
          </a:p>
        </p:txBody>
      </p:sp>
      <p:sp>
        <p:nvSpPr>
          <p:cNvPr id="177" name="Rounded Rectangle 176"/>
          <p:cNvSpPr/>
          <p:nvPr/>
        </p:nvSpPr>
        <p:spPr>
          <a:xfrm>
            <a:off x="1065589" y="3266689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Map each point</a:t>
            </a:r>
            <a:endParaRPr lang="en-US" dirty="0"/>
          </a:p>
        </p:txBody>
      </p:sp>
      <p:sp>
        <p:nvSpPr>
          <p:cNvPr id="178" name="Rounded Rectangle 177"/>
          <p:cNvSpPr/>
          <p:nvPr/>
        </p:nvSpPr>
        <p:spPr>
          <a:xfrm>
            <a:off x="1065589" y="4265756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 its block</a:t>
            </a:r>
            <a:endParaRPr lang="en-US" dirty="0"/>
          </a:p>
        </p:txBody>
      </p:sp>
      <p:sp>
        <p:nvSpPr>
          <p:cNvPr id="179" name="Rounded Rectangle 178"/>
          <p:cNvSpPr/>
          <p:nvPr/>
        </p:nvSpPr>
        <p:spPr>
          <a:xfrm>
            <a:off x="1065589" y="5270870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with necessary info to order</a:t>
            </a:r>
            <a:endParaRPr lang="en-US" sz="1600" dirty="0"/>
          </a:p>
        </p:txBody>
      </p:sp>
      <p:sp>
        <p:nvSpPr>
          <p:cNvPr id="180" name="Rounded Rectangle 179"/>
          <p:cNvSpPr/>
          <p:nvPr/>
        </p:nvSpPr>
        <p:spPr>
          <a:xfrm>
            <a:off x="6315749" y="1522403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1" name="Picture 180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81" y="22551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182" name="Picture 181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286" y="22551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183" name="Picture 182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849" y="22551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sp>
        <p:nvSpPr>
          <p:cNvPr id="184" name="TextBox 183"/>
          <p:cNvSpPr txBox="1"/>
          <p:nvPr/>
        </p:nvSpPr>
        <p:spPr>
          <a:xfrm>
            <a:off x="7329137" y="2368953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7755565" y="23762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8174148" y="236895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87" name="Cube 20"/>
          <p:cNvSpPr>
            <a:spLocks noChangeArrowheads="1"/>
          </p:cNvSpPr>
          <p:nvPr/>
        </p:nvSpPr>
        <p:spPr bwMode="auto">
          <a:xfrm>
            <a:off x="6506411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188" name="TextBox 187"/>
          <p:cNvSpPr txBox="1"/>
          <p:nvPr/>
        </p:nvSpPr>
        <p:spPr>
          <a:xfrm>
            <a:off x="6315748" y="1544678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7499681" y="1774487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0" name="Rounded Rectangle 189"/>
          <p:cNvSpPr/>
          <p:nvPr/>
        </p:nvSpPr>
        <p:spPr>
          <a:xfrm>
            <a:off x="6315748" y="3306494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1" name="Picture 190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80" y="4039198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192" name="Picture 191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285" y="4039198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193" name="Picture 192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848" y="4039198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sp>
        <p:nvSpPr>
          <p:cNvPr id="194" name="TextBox 193"/>
          <p:cNvSpPr txBox="1"/>
          <p:nvPr/>
        </p:nvSpPr>
        <p:spPr>
          <a:xfrm>
            <a:off x="7329136" y="4153044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7755564" y="4160300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8174147" y="4153044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97" name="Cube 20"/>
          <p:cNvSpPr>
            <a:spLocks noChangeArrowheads="1"/>
          </p:cNvSpPr>
          <p:nvPr/>
        </p:nvSpPr>
        <p:spPr bwMode="auto">
          <a:xfrm>
            <a:off x="6506410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198" name="TextBox 197"/>
          <p:cNvSpPr txBox="1"/>
          <p:nvPr/>
        </p:nvSpPr>
        <p:spPr>
          <a:xfrm>
            <a:off x="6315747" y="3328769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7499680" y="3558578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0" name="Rounded Rectangle 199"/>
          <p:cNvSpPr/>
          <p:nvPr/>
        </p:nvSpPr>
        <p:spPr>
          <a:xfrm>
            <a:off x="6315749" y="5149959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1" name="Picture 200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81" y="5882663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02" name="Picture 201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286" y="5882663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03" name="Picture 202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849" y="5882663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04" name="TextBox 203"/>
          <p:cNvSpPr txBox="1"/>
          <p:nvPr/>
        </p:nvSpPr>
        <p:spPr>
          <a:xfrm>
            <a:off x="7329137" y="59965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7755565" y="6003765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8174148" y="5996509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207" name="Cube 20"/>
          <p:cNvSpPr>
            <a:spLocks noChangeArrowheads="1"/>
          </p:cNvSpPr>
          <p:nvPr/>
        </p:nvSpPr>
        <p:spPr bwMode="auto">
          <a:xfrm>
            <a:off x="6506411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208" name="TextBox 207"/>
          <p:cNvSpPr txBox="1"/>
          <p:nvPr/>
        </p:nvSpPr>
        <p:spPr>
          <a:xfrm>
            <a:off x="6315748" y="5172234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7499681" y="5402043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6829734" y="1009952"/>
            <a:ext cx="1392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</a:rPr>
              <a:t>Reducers</a:t>
            </a:r>
            <a:endParaRPr lang="en-US" sz="2200" dirty="0">
              <a:solidFill>
                <a:schemeClr val="accent4"/>
              </a:solidFill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1206658" y="1622032"/>
            <a:ext cx="12823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</a:rPr>
              <a:t>Mappers</a:t>
            </a:r>
            <a:endParaRPr lang="en-US" sz="2200" dirty="0">
              <a:solidFill>
                <a:schemeClr val="accent4"/>
              </a:solidFill>
            </a:endParaRPr>
          </a:p>
        </p:txBody>
      </p:sp>
      <p:cxnSp>
        <p:nvCxnSpPr>
          <p:cNvPr id="214" name="Straight Arrow Connector 213"/>
          <p:cNvCxnSpPr>
            <a:endCxn id="90" idx="1"/>
          </p:cNvCxnSpPr>
          <p:nvPr/>
        </p:nvCxnSpPr>
        <p:spPr>
          <a:xfrm>
            <a:off x="777875" y="2631688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7" name="Cube 20"/>
          <p:cNvSpPr>
            <a:spLocks noChangeArrowheads="1"/>
          </p:cNvSpPr>
          <p:nvPr/>
        </p:nvSpPr>
        <p:spPr bwMode="auto">
          <a:xfrm>
            <a:off x="399581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8" name="Cube 20"/>
          <p:cNvSpPr>
            <a:spLocks noChangeArrowheads="1"/>
          </p:cNvSpPr>
          <p:nvPr/>
        </p:nvSpPr>
        <p:spPr bwMode="auto">
          <a:xfrm>
            <a:off x="284344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9" name="Cube 20"/>
          <p:cNvSpPr>
            <a:spLocks noChangeArrowheads="1"/>
          </p:cNvSpPr>
          <p:nvPr/>
        </p:nvSpPr>
        <p:spPr bwMode="auto">
          <a:xfrm>
            <a:off x="169106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0" name="Cube 20"/>
          <p:cNvSpPr>
            <a:spLocks noChangeArrowheads="1"/>
          </p:cNvSpPr>
          <p:nvPr/>
        </p:nvSpPr>
        <p:spPr bwMode="auto">
          <a:xfrm>
            <a:off x="53869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cxnSp>
        <p:nvCxnSpPr>
          <p:cNvPr id="223" name="Straight Arrow Connector 222"/>
          <p:cNvCxnSpPr/>
          <p:nvPr/>
        </p:nvCxnSpPr>
        <p:spPr>
          <a:xfrm>
            <a:off x="777875" y="3609588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6" name="Cube 20"/>
          <p:cNvSpPr>
            <a:spLocks noChangeArrowheads="1"/>
          </p:cNvSpPr>
          <p:nvPr/>
        </p:nvSpPr>
        <p:spPr bwMode="auto">
          <a:xfrm>
            <a:off x="399581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7" name="Cube 20"/>
          <p:cNvSpPr>
            <a:spLocks noChangeArrowheads="1"/>
          </p:cNvSpPr>
          <p:nvPr/>
        </p:nvSpPr>
        <p:spPr bwMode="auto">
          <a:xfrm>
            <a:off x="284344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8" name="Cube 20"/>
          <p:cNvSpPr>
            <a:spLocks noChangeArrowheads="1"/>
          </p:cNvSpPr>
          <p:nvPr/>
        </p:nvSpPr>
        <p:spPr bwMode="auto">
          <a:xfrm>
            <a:off x="169106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9" name="Cube 20"/>
          <p:cNvSpPr>
            <a:spLocks noChangeArrowheads="1"/>
          </p:cNvSpPr>
          <p:nvPr/>
        </p:nvSpPr>
        <p:spPr bwMode="auto">
          <a:xfrm>
            <a:off x="53869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cxnSp>
        <p:nvCxnSpPr>
          <p:cNvPr id="230" name="Straight Arrow Connector 229"/>
          <p:cNvCxnSpPr/>
          <p:nvPr/>
        </p:nvCxnSpPr>
        <p:spPr>
          <a:xfrm>
            <a:off x="777875" y="4634662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/>
          <p:nvPr/>
        </p:nvCxnSpPr>
        <p:spPr>
          <a:xfrm>
            <a:off x="777875" y="5639776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8" name="Cube 20"/>
          <p:cNvSpPr>
            <a:spLocks noChangeArrowheads="1"/>
          </p:cNvSpPr>
          <p:nvPr/>
        </p:nvSpPr>
        <p:spPr bwMode="auto">
          <a:xfrm>
            <a:off x="399581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39" name="Cube 20"/>
          <p:cNvSpPr>
            <a:spLocks noChangeArrowheads="1"/>
          </p:cNvSpPr>
          <p:nvPr/>
        </p:nvSpPr>
        <p:spPr bwMode="auto">
          <a:xfrm>
            <a:off x="284344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0" name="Cube 20"/>
          <p:cNvSpPr>
            <a:spLocks noChangeArrowheads="1"/>
          </p:cNvSpPr>
          <p:nvPr/>
        </p:nvSpPr>
        <p:spPr bwMode="auto">
          <a:xfrm>
            <a:off x="169106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1" name="Cube 20"/>
          <p:cNvSpPr>
            <a:spLocks noChangeArrowheads="1"/>
          </p:cNvSpPr>
          <p:nvPr/>
        </p:nvSpPr>
        <p:spPr bwMode="auto">
          <a:xfrm>
            <a:off x="53869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4" name="Cube 20"/>
          <p:cNvSpPr>
            <a:spLocks noChangeArrowheads="1"/>
          </p:cNvSpPr>
          <p:nvPr/>
        </p:nvSpPr>
        <p:spPr bwMode="auto">
          <a:xfrm>
            <a:off x="399581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5" name="Cube 20"/>
          <p:cNvSpPr>
            <a:spLocks noChangeArrowheads="1"/>
          </p:cNvSpPr>
          <p:nvPr/>
        </p:nvSpPr>
        <p:spPr bwMode="auto">
          <a:xfrm>
            <a:off x="284344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6" name="Cube 20"/>
          <p:cNvSpPr>
            <a:spLocks noChangeArrowheads="1"/>
          </p:cNvSpPr>
          <p:nvPr/>
        </p:nvSpPr>
        <p:spPr bwMode="auto">
          <a:xfrm>
            <a:off x="169106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7" name="Cube 20"/>
          <p:cNvSpPr>
            <a:spLocks noChangeArrowheads="1"/>
          </p:cNvSpPr>
          <p:nvPr/>
        </p:nvSpPr>
        <p:spPr bwMode="auto">
          <a:xfrm>
            <a:off x="53869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8" name="Cloud 247"/>
          <p:cNvSpPr/>
          <p:nvPr/>
        </p:nvSpPr>
        <p:spPr>
          <a:xfrm>
            <a:off x="3102427" y="3162550"/>
            <a:ext cx="1741715" cy="1491888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Partition </a:t>
            </a:r>
            <a:r>
              <a:rPr lang="en-US" sz="1200" dirty="0" smtClean="0"/>
              <a:t>&amp;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Sort</a:t>
            </a:r>
            <a:endParaRPr lang="en-US" dirty="0"/>
          </a:p>
        </p:txBody>
      </p:sp>
      <p:cxnSp>
        <p:nvCxnSpPr>
          <p:cNvPr id="250" name="Straight Arrow Connector 249"/>
          <p:cNvCxnSpPr>
            <a:stCxn id="90" idx="3"/>
          </p:cNvCxnSpPr>
          <p:nvPr/>
        </p:nvCxnSpPr>
        <p:spPr>
          <a:xfrm>
            <a:off x="2674256" y="2631688"/>
            <a:ext cx="821268" cy="839645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/>
          <p:cNvCxnSpPr>
            <a:stCxn id="177" idx="3"/>
          </p:cNvCxnSpPr>
          <p:nvPr/>
        </p:nvCxnSpPr>
        <p:spPr>
          <a:xfrm>
            <a:off x="2674256" y="3635595"/>
            <a:ext cx="664030" cy="16231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/>
          <p:cNvCxnSpPr>
            <a:stCxn id="178" idx="3"/>
          </p:cNvCxnSpPr>
          <p:nvPr/>
        </p:nvCxnSpPr>
        <p:spPr>
          <a:xfrm flipV="1">
            <a:off x="2674256" y="4265756"/>
            <a:ext cx="664030" cy="368906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Arrow Connector 256"/>
          <p:cNvCxnSpPr>
            <a:stCxn id="179" idx="3"/>
          </p:cNvCxnSpPr>
          <p:nvPr/>
        </p:nvCxnSpPr>
        <p:spPr>
          <a:xfrm flipV="1">
            <a:off x="2674256" y="4438952"/>
            <a:ext cx="996649" cy="1200824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1" name="Cube 20"/>
          <p:cNvSpPr>
            <a:spLocks noChangeArrowheads="1"/>
          </p:cNvSpPr>
          <p:nvPr/>
        </p:nvSpPr>
        <p:spPr bwMode="auto">
          <a:xfrm>
            <a:off x="5303842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cxnSp>
        <p:nvCxnSpPr>
          <p:cNvPr id="263" name="Straight Arrow Connector 262"/>
          <p:cNvCxnSpPr/>
          <p:nvPr/>
        </p:nvCxnSpPr>
        <p:spPr>
          <a:xfrm>
            <a:off x="6041571" y="2522760"/>
            <a:ext cx="274178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Arrow Connector 265"/>
          <p:cNvCxnSpPr/>
          <p:nvPr/>
        </p:nvCxnSpPr>
        <p:spPr>
          <a:xfrm>
            <a:off x="6041571" y="4357651"/>
            <a:ext cx="274177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Arrow Connector 270"/>
          <p:cNvCxnSpPr/>
          <p:nvPr/>
        </p:nvCxnSpPr>
        <p:spPr>
          <a:xfrm>
            <a:off x="6041571" y="6213816"/>
            <a:ext cx="274178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75" name="Object 2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901632"/>
              </p:ext>
            </p:extLst>
          </p:nvPr>
        </p:nvGraphicFramePr>
        <p:xfrm>
          <a:off x="6575734" y="6051669"/>
          <a:ext cx="418864" cy="397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95" name="Equation" r:id="rId10" imgW="254000" imgH="241300" progId="Equation.3">
                  <p:embed/>
                </p:oleObj>
              </mc:Choice>
              <mc:Fallback>
                <p:oleObj name="Equation" r:id="rId10" imgW="254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575734" y="6051669"/>
                        <a:ext cx="418864" cy="3979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" name="Object 2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2659146"/>
              </p:ext>
            </p:extLst>
          </p:nvPr>
        </p:nvGraphicFramePr>
        <p:xfrm>
          <a:off x="5384800" y="6051550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96" name="Equation" r:id="rId12" imgW="266700" imgH="241300" progId="Equation.3">
                  <p:embed/>
                </p:oleObj>
              </mc:Choice>
              <mc:Fallback>
                <p:oleObj name="Equation" r:id="rId12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384800" y="6051550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7" name="Object 2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9125542"/>
              </p:ext>
            </p:extLst>
          </p:nvPr>
        </p:nvGraphicFramePr>
        <p:xfrm>
          <a:off x="4752975" y="6051127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97" name="Equation" r:id="rId14" imgW="266700" imgH="241300" progId="Equation.3">
                  <p:embed/>
                </p:oleObj>
              </mc:Choice>
              <mc:Fallback>
                <p:oleObj name="Equation" r:id="rId14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752975" y="6051127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8" name="Object 2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4561901"/>
              </p:ext>
            </p:extLst>
          </p:nvPr>
        </p:nvGraphicFramePr>
        <p:xfrm>
          <a:off x="4168775" y="6051669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98" name="Equation" r:id="rId16" imgW="266700" imgH="241300" progId="Equation.3">
                  <p:embed/>
                </p:oleObj>
              </mc:Choice>
              <mc:Fallback>
                <p:oleObj name="Equation" r:id="rId16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168775" y="6051669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0" name="Object 2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7714338"/>
              </p:ext>
            </p:extLst>
          </p:nvPr>
        </p:nvGraphicFramePr>
        <p:xfrm>
          <a:off x="3552825" y="6051669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99" name="Equation" r:id="rId18" imgW="266700" imgH="241300" progId="Equation.3">
                  <p:embed/>
                </p:oleObj>
              </mc:Choice>
              <mc:Fallback>
                <p:oleObj name="Equation" r:id="rId18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552825" y="6051669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9" name="Object 2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1426812"/>
              </p:ext>
            </p:extLst>
          </p:nvPr>
        </p:nvGraphicFramePr>
        <p:xfrm>
          <a:off x="6575425" y="4217988"/>
          <a:ext cx="419100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600" name="Equation" r:id="rId20" imgW="254000" imgH="228600" progId="Equation.3">
                  <p:embed/>
                </p:oleObj>
              </mc:Choice>
              <mc:Fallback>
                <p:oleObj name="Equation" r:id="rId20" imgW="254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575425" y="4217988"/>
                        <a:ext cx="419100" cy="37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0" name="Cube 20"/>
          <p:cNvSpPr>
            <a:spLocks noChangeArrowheads="1"/>
          </p:cNvSpPr>
          <p:nvPr/>
        </p:nvSpPr>
        <p:spPr bwMode="auto">
          <a:xfrm>
            <a:off x="3505049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91" name="Cube 20"/>
          <p:cNvSpPr>
            <a:spLocks noChangeArrowheads="1"/>
          </p:cNvSpPr>
          <p:nvPr/>
        </p:nvSpPr>
        <p:spPr bwMode="auto">
          <a:xfrm>
            <a:off x="4103692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92" name="Cube 20"/>
          <p:cNvSpPr>
            <a:spLocks noChangeArrowheads="1"/>
          </p:cNvSpPr>
          <p:nvPr/>
        </p:nvSpPr>
        <p:spPr bwMode="auto">
          <a:xfrm>
            <a:off x="4694242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293" name="Cube 20"/>
          <p:cNvSpPr>
            <a:spLocks noChangeArrowheads="1"/>
          </p:cNvSpPr>
          <p:nvPr/>
        </p:nvSpPr>
        <p:spPr bwMode="auto">
          <a:xfrm>
            <a:off x="5303842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graphicFrame>
        <p:nvGraphicFramePr>
          <p:cNvPr id="294" name="Object 29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470804"/>
              </p:ext>
            </p:extLst>
          </p:nvPr>
        </p:nvGraphicFramePr>
        <p:xfrm>
          <a:off x="5384800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601" name="Equation" r:id="rId22" imgW="266700" imgH="228600" progId="Equation.3">
                  <p:embed/>
                </p:oleObj>
              </mc:Choice>
              <mc:Fallback>
                <p:oleObj name="Equation" r:id="rId22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384800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5" name="Object 2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152503"/>
              </p:ext>
            </p:extLst>
          </p:nvPr>
        </p:nvGraphicFramePr>
        <p:xfrm>
          <a:off x="4752975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602" name="Equation" r:id="rId24" imgW="266700" imgH="228600" progId="Equation.3">
                  <p:embed/>
                </p:oleObj>
              </mc:Choice>
              <mc:Fallback>
                <p:oleObj name="Equation" r:id="rId24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752975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6" name="Object 29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529892"/>
              </p:ext>
            </p:extLst>
          </p:nvPr>
        </p:nvGraphicFramePr>
        <p:xfrm>
          <a:off x="4168775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603" name="Equation" r:id="rId26" imgW="266700" imgH="228600" progId="Equation.3">
                  <p:embed/>
                </p:oleObj>
              </mc:Choice>
              <mc:Fallback>
                <p:oleObj name="Equation" r:id="rId26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4168775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" name="Object 2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7608489"/>
              </p:ext>
            </p:extLst>
          </p:nvPr>
        </p:nvGraphicFramePr>
        <p:xfrm>
          <a:off x="3552825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604" name="Equation" r:id="rId28" imgW="266700" imgH="228600" progId="Equation.3">
                  <p:embed/>
                </p:oleObj>
              </mc:Choice>
              <mc:Fallback>
                <p:oleObj name="Equation" r:id="rId28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3552825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8" name="Object 29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4372625"/>
              </p:ext>
            </p:extLst>
          </p:nvPr>
        </p:nvGraphicFramePr>
        <p:xfrm>
          <a:off x="6575734" y="2435225"/>
          <a:ext cx="419100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605" name="Equation" r:id="rId30" imgW="254000" imgH="228600" progId="Equation.3">
                  <p:embed/>
                </p:oleObj>
              </mc:Choice>
              <mc:Fallback>
                <p:oleObj name="Equation" r:id="rId30" imgW="254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6575734" y="2435225"/>
                        <a:ext cx="419100" cy="37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9" name="TextBox 298"/>
          <p:cNvSpPr txBox="1"/>
          <p:nvPr/>
        </p:nvSpPr>
        <p:spPr>
          <a:xfrm>
            <a:off x="2990277" y="611814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00" name="TextBox 299"/>
          <p:cNvSpPr txBox="1"/>
          <p:nvPr/>
        </p:nvSpPr>
        <p:spPr>
          <a:xfrm>
            <a:off x="3044025" y="222249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112" name="Picture 111" descr="blocks_diag.pdf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975" y="520120"/>
            <a:ext cx="1428039" cy="1532799"/>
          </a:xfrm>
          <a:prstGeom prst="rect">
            <a:avLst/>
          </a:prstGeom>
        </p:spPr>
      </p:pic>
      <p:sp>
        <p:nvSpPr>
          <p:cNvPr id="284" name="Cube 20"/>
          <p:cNvSpPr>
            <a:spLocks noChangeArrowheads="1"/>
          </p:cNvSpPr>
          <p:nvPr/>
        </p:nvSpPr>
        <p:spPr bwMode="auto">
          <a:xfrm>
            <a:off x="5303842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graphicFrame>
        <p:nvGraphicFramePr>
          <p:cNvPr id="285" name="Object 2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3193491"/>
              </p:ext>
            </p:extLst>
          </p:nvPr>
        </p:nvGraphicFramePr>
        <p:xfrm>
          <a:off x="5384800" y="4217988"/>
          <a:ext cx="43973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606" name="Equation" r:id="rId33" imgW="266700" imgH="228600" progId="Equation.3">
                  <p:embed/>
                </p:oleObj>
              </mc:Choice>
              <mc:Fallback>
                <p:oleObj name="Equation" r:id="rId33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5384800" y="4217988"/>
                        <a:ext cx="439738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7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951 -0.0007 " pathEditMode="relative" ptsTypes="AA">
                                      <p:cBhvr>
                                        <p:cTn id="43" dur="2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951 -0.0007 " pathEditMode="relative" ptsTypes="AA">
                                      <p:cBhvr>
                                        <p:cTn id="45" dur="2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968 0 " pathEditMode="relative" ptsTypes="AA">
                                      <p:cBhvr>
                                        <p:cTn id="47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968 0 " pathEditMode="relative" ptsTypes="AA">
                                      <p:cBhvr>
                                        <p:cTn id="49" dur="2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986 0.00092 " pathEditMode="relative" ptsTypes="AA">
                                      <p:cBhvr>
                                        <p:cTn id="51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986 0.00092 " pathEditMode="relative" ptsTypes="AA">
                                      <p:cBhvr>
                                        <p:cTn id="53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 animBg="1"/>
      <p:bldP spid="197" grpId="0" animBg="1"/>
      <p:bldP spid="207" grpId="0" animBg="1"/>
      <p:bldP spid="261" grpId="0" animBg="1"/>
      <p:bldP spid="293" grpId="0" animBg="1"/>
      <p:bldP spid="28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Bent Arrow 301"/>
          <p:cNvSpPr/>
          <p:nvPr/>
        </p:nvSpPr>
        <p:spPr>
          <a:xfrm rot="9358365" flipH="1" flipV="1">
            <a:off x="3236077" y="2555819"/>
            <a:ext cx="404626" cy="1029452"/>
          </a:xfrm>
          <a:prstGeom prst="bentArrow">
            <a:avLst/>
          </a:prstGeom>
          <a:solidFill>
            <a:schemeClr val="accent5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1" name="Cube 20"/>
          <p:cNvSpPr>
            <a:spLocks noChangeArrowheads="1"/>
          </p:cNvSpPr>
          <p:nvPr/>
        </p:nvSpPr>
        <p:spPr bwMode="auto">
          <a:xfrm>
            <a:off x="3505049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301" name="Bent Arrow 300"/>
          <p:cNvSpPr/>
          <p:nvPr/>
        </p:nvSpPr>
        <p:spPr>
          <a:xfrm rot="965367" flipV="1">
            <a:off x="3296932" y="4429058"/>
            <a:ext cx="389084" cy="1836470"/>
          </a:xfrm>
          <a:prstGeom prst="bentArrow">
            <a:avLst/>
          </a:prstGeom>
          <a:solidFill>
            <a:schemeClr val="accent5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2" name="Cube 20"/>
          <p:cNvSpPr>
            <a:spLocks noChangeArrowheads="1"/>
          </p:cNvSpPr>
          <p:nvPr/>
        </p:nvSpPr>
        <p:spPr bwMode="auto">
          <a:xfrm>
            <a:off x="4103692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83" name="Cube 20"/>
          <p:cNvSpPr>
            <a:spLocks noChangeArrowheads="1"/>
          </p:cNvSpPr>
          <p:nvPr/>
        </p:nvSpPr>
        <p:spPr bwMode="auto">
          <a:xfrm>
            <a:off x="4694242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graphicFrame>
        <p:nvGraphicFramePr>
          <p:cNvPr id="286" name="Object 28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3250288"/>
              </p:ext>
            </p:extLst>
          </p:nvPr>
        </p:nvGraphicFramePr>
        <p:xfrm>
          <a:off x="4752975" y="4217988"/>
          <a:ext cx="439738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593" name="Equation" r:id="rId3" imgW="266700" imgH="228600" progId="Equation.3">
                  <p:embed/>
                </p:oleObj>
              </mc:Choice>
              <mc:Fallback>
                <p:oleObj name="Equation" r:id="rId3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52975" y="4217988"/>
                        <a:ext cx="439738" cy="37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" name="Object 2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820949"/>
              </p:ext>
            </p:extLst>
          </p:nvPr>
        </p:nvGraphicFramePr>
        <p:xfrm>
          <a:off x="4168775" y="4217988"/>
          <a:ext cx="43973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594" name="Equation" r:id="rId5" imgW="266700" imgH="228600" progId="Equation.3">
                  <p:embed/>
                </p:oleObj>
              </mc:Choice>
              <mc:Fallback>
                <p:oleObj name="Equation" r:id="rId5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68775" y="4217988"/>
                        <a:ext cx="439738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8" name="Object 2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0801091"/>
              </p:ext>
            </p:extLst>
          </p:nvPr>
        </p:nvGraphicFramePr>
        <p:xfrm>
          <a:off x="3552825" y="4217988"/>
          <a:ext cx="43973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595" name="Equation" r:id="rId7" imgW="266700" imgH="228600" progId="Equation.3">
                  <p:embed/>
                </p:oleObj>
              </mc:Choice>
              <mc:Fallback>
                <p:oleObj name="Equation" r:id="rId7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52825" y="4217988"/>
                        <a:ext cx="439738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9" name="Cube 20"/>
          <p:cNvSpPr>
            <a:spLocks noChangeArrowheads="1"/>
          </p:cNvSpPr>
          <p:nvPr/>
        </p:nvSpPr>
        <p:spPr bwMode="auto">
          <a:xfrm>
            <a:off x="3505049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74" name="Cube 20"/>
          <p:cNvSpPr>
            <a:spLocks noChangeArrowheads="1"/>
          </p:cNvSpPr>
          <p:nvPr/>
        </p:nvSpPr>
        <p:spPr bwMode="auto">
          <a:xfrm>
            <a:off x="4103692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73" name="Cube 20"/>
          <p:cNvSpPr>
            <a:spLocks noChangeArrowheads="1"/>
          </p:cNvSpPr>
          <p:nvPr/>
        </p:nvSpPr>
        <p:spPr bwMode="auto">
          <a:xfrm>
            <a:off x="4694242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Hadoop</a:t>
            </a:r>
            <a:r>
              <a:rPr lang="en-US" dirty="0"/>
              <a:t> </a:t>
            </a:r>
            <a:r>
              <a:rPr lang="en-US" dirty="0" smtClean="0"/>
              <a:t>Algorithm</a:t>
            </a:r>
            <a:endParaRPr lang="en-US" dirty="0"/>
          </a:p>
        </p:txBody>
      </p:sp>
      <p:sp>
        <p:nvSpPr>
          <p:cNvPr id="90" name="Rounded Rectangle 89"/>
          <p:cNvSpPr/>
          <p:nvPr/>
        </p:nvSpPr>
        <p:spPr>
          <a:xfrm>
            <a:off x="1065589" y="2262782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 points:</a:t>
            </a:r>
            <a:endParaRPr lang="en-US" dirty="0"/>
          </a:p>
        </p:txBody>
      </p:sp>
      <p:sp>
        <p:nvSpPr>
          <p:cNvPr id="177" name="Rounded Rectangle 176"/>
          <p:cNvSpPr/>
          <p:nvPr/>
        </p:nvSpPr>
        <p:spPr>
          <a:xfrm>
            <a:off x="1065589" y="3266689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Map each point</a:t>
            </a:r>
            <a:endParaRPr lang="en-US" dirty="0"/>
          </a:p>
        </p:txBody>
      </p:sp>
      <p:sp>
        <p:nvSpPr>
          <p:cNvPr id="178" name="Rounded Rectangle 177"/>
          <p:cNvSpPr/>
          <p:nvPr/>
        </p:nvSpPr>
        <p:spPr>
          <a:xfrm>
            <a:off x="1065589" y="4265756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 its block</a:t>
            </a:r>
            <a:endParaRPr lang="en-US" dirty="0"/>
          </a:p>
        </p:txBody>
      </p:sp>
      <p:sp>
        <p:nvSpPr>
          <p:cNvPr id="179" name="Rounded Rectangle 178"/>
          <p:cNvSpPr/>
          <p:nvPr/>
        </p:nvSpPr>
        <p:spPr>
          <a:xfrm>
            <a:off x="1065589" y="5270870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with necessary info to order</a:t>
            </a:r>
            <a:endParaRPr lang="en-US" sz="1600" dirty="0"/>
          </a:p>
        </p:txBody>
      </p:sp>
      <p:sp>
        <p:nvSpPr>
          <p:cNvPr id="180" name="Rounded Rectangle 179"/>
          <p:cNvSpPr/>
          <p:nvPr/>
        </p:nvSpPr>
        <p:spPr>
          <a:xfrm>
            <a:off x="6315749" y="1522403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1" name="Picture 180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81" y="22551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182" name="Picture 181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286" y="22551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sp>
        <p:nvSpPr>
          <p:cNvPr id="184" name="TextBox 183"/>
          <p:cNvSpPr txBox="1"/>
          <p:nvPr/>
        </p:nvSpPr>
        <p:spPr>
          <a:xfrm>
            <a:off x="7329137" y="2368953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7755565" y="23762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87" name="Cube 20"/>
          <p:cNvSpPr>
            <a:spLocks noChangeArrowheads="1"/>
          </p:cNvSpPr>
          <p:nvPr/>
        </p:nvSpPr>
        <p:spPr bwMode="auto">
          <a:xfrm>
            <a:off x="6506411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188" name="TextBox 187"/>
          <p:cNvSpPr txBox="1"/>
          <p:nvPr/>
        </p:nvSpPr>
        <p:spPr>
          <a:xfrm>
            <a:off x="6315748" y="1544678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7499681" y="1774487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0" name="Rounded Rectangle 189"/>
          <p:cNvSpPr/>
          <p:nvPr/>
        </p:nvSpPr>
        <p:spPr>
          <a:xfrm>
            <a:off x="6315748" y="3306494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1" name="Picture 190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80" y="4039198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192" name="Picture 191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285" y="4039198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sp>
        <p:nvSpPr>
          <p:cNvPr id="194" name="TextBox 193"/>
          <p:cNvSpPr txBox="1"/>
          <p:nvPr/>
        </p:nvSpPr>
        <p:spPr>
          <a:xfrm>
            <a:off x="7329136" y="4153044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7755564" y="4160300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97" name="Cube 20"/>
          <p:cNvSpPr>
            <a:spLocks noChangeArrowheads="1"/>
          </p:cNvSpPr>
          <p:nvPr/>
        </p:nvSpPr>
        <p:spPr bwMode="auto">
          <a:xfrm>
            <a:off x="6506410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198" name="TextBox 197"/>
          <p:cNvSpPr txBox="1"/>
          <p:nvPr/>
        </p:nvSpPr>
        <p:spPr>
          <a:xfrm>
            <a:off x="6315747" y="3328769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7499680" y="3558578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0" name="Rounded Rectangle 199"/>
          <p:cNvSpPr/>
          <p:nvPr/>
        </p:nvSpPr>
        <p:spPr>
          <a:xfrm>
            <a:off x="6315749" y="5149959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1" name="Picture 200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81" y="5882663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02" name="Picture 201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286" y="5882663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04" name="TextBox 203"/>
          <p:cNvSpPr txBox="1"/>
          <p:nvPr/>
        </p:nvSpPr>
        <p:spPr>
          <a:xfrm>
            <a:off x="7329137" y="59965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7755565" y="6003765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207" name="Cube 20"/>
          <p:cNvSpPr>
            <a:spLocks noChangeArrowheads="1"/>
          </p:cNvSpPr>
          <p:nvPr/>
        </p:nvSpPr>
        <p:spPr bwMode="auto">
          <a:xfrm>
            <a:off x="6506411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208" name="TextBox 207"/>
          <p:cNvSpPr txBox="1"/>
          <p:nvPr/>
        </p:nvSpPr>
        <p:spPr>
          <a:xfrm>
            <a:off x="6315748" y="5172234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7499681" y="5402043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6829734" y="1009952"/>
            <a:ext cx="1392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</a:rPr>
              <a:t>Reducers</a:t>
            </a:r>
            <a:endParaRPr lang="en-US" sz="2200" dirty="0">
              <a:solidFill>
                <a:schemeClr val="accent4"/>
              </a:solidFill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1206658" y="1622032"/>
            <a:ext cx="12823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</a:rPr>
              <a:t>Mappers</a:t>
            </a:r>
            <a:endParaRPr lang="en-US" sz="2200" dirty="0">
              <a:solidFill>
                <a:schemeClr val="accent4"/>
              </a:solidFill>
            </a:endParaRPr>
          </a:p>
        </p:txBody>
      </p:sp>
      <p:cxnSp>
        <p:nvCxnSpPr>
          <p:cNvPr id="214" name="Straight Arrow Connector 213"/>
          <p:cNvCxnSpPr>
            <a:endCxn id="90" idx="1"/>
          </p:cNvCxnSpPr>
          <p:nvPr/>
        </p:nvCxnSpPr>
        <p:spPr>
          <a:xfrm>
            <a:off x="777875" y="2631688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7" name="Cube 20"/>
          <p:cNvSpPr>
            <a:spLocks noChangeArrowheads="1"/>
          </p:cNvSpPr>
          <p:nvPr/>
        </p:nvSpPr>
        <p:spPr bwMode="auto">
          <a:xfrm>
            <a:off x="399581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8" name="Cube 20"/>
          <p:cNvSpPr>
            <a:spLocks noChangeArrowheads="1"/>
          </p:cNvSpPr>
          <p:nvPr/>
        </p:nvSpPr>
        <p:spPr bwMode="auto">
          <a:xfrm>
            <a:off x="284344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9" name="Cube 20"/>
          <p:cNvSpPr>
            <a:spLocks noChangeArrowheads="1"/>
          </p:cNvSpPr>
          <p:nvPr/>
        </p:nvSpPr>
        <p:spPr bwMode="auto">
          <a:xfrm>
            <a:off x="169106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0" name="Cube 20"/>
          <p:cNvSpPr>
            <a:spLocks noChangeArrowheads="1"/>
          </p:cNvSpPr>
          <p:nvPr/>
        </p:nvSpPr>
        <p:spPr bwMode="auto">
          <a:xfrm>
            <a:off x="53869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cxnSp>
        <p:nvCxnSpPr>
          <p:cNvPr id="223" name="Straight Arrow Connector 222"/>
          <p:cNvCxnSpPr/>
          <p:nvPr/>
        </p:nvCxnSpPr>
        <p:spPr>
          <a:xfrm>
            <a:off x="777875" y="3609588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6" name="Cube 20"/>
          <p:cNvSpPr>
            <a:spLocks noChangeArrowheads="1"/>
          </p:cNvSpPr>
          <p:nvPr/>
        </p:nvSpPr>
        <p:spPr bwMode="auto">
          <a:xfrm>
            <a:off x="399581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7" name="Cube 20"/>
          <p:cNvSpPr>
            <a:spLocks noChangeArrowheads="1"/>
          </p:cNvSpPr>
          <p:nvPr/>
        </p:nvSpPr>
        <p:spPr bwMode="auto">
          <a:xfrm>
            <a:off x="284344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8" name="Cube 20"/>
          <p:cNvSpPr>
            <a:spLocks noChangeArrowheads="1"/>
          </p:cNvSpPr>
          <p:nvPr/>
        </p:nvSpPr>
        <p:spPr bwMode="auto">
          <a:xfrm>
            <a:off x="169106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9" name="Cube 20"/>
          <p:cNvSpPr>
            <a:spLocks noChangeArrowheads="1"/>
          </p:cNvSpPr>
          <p:nvPr/>
        </p:nvSpPr>
        <p:spPr bwMode="auto">
          <a:xfrm>
            <a:off x="53869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cxnSp>
        <p:nvCxnSpPr>
          <p:cNvPr id="230" name="Straight Arrow Connector 229"/>
          <p:cNvCxnSpPr/>
          <p:nvPr/>
        </p:nvCxnSpPr>
        <p:spPr>
          <a:xfrm>
            <a:off x="777875" y="4634662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/>
          <p:nvPr/>
        </p:nvCxnSpPr>
        <p:spPr>
          <a:xfrm>
            <a:off x="777875" y="5639776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8" name="Cube 20"/>
          <p:cNvSpPr>
            <a:spLocks noChangeArrowheads="1"/>
          </p:cNvSpPr>
          <p:nvPr/>
        </p:nvSpPr>
        <p:spPr bwMode="auto">
          <a:xfrm>
            <a:off x="399581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39" name="Cube 20"/>
          <p:cNvSpPr>
            <a:spLocks noChangeArrowheads="1"/>
          </p:cNvSpPr>
          <p:nvPr/>
        </p:nvSpPr>
        <p:spPr bwMode="auto">
          <a:xfrm>
            <a:off x="284344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0" name="Cube 20"/>
          <p:cNvSpPr>
            <a:spLocks noChangeArrowheads="1"/>
          </p:cNvSpPr>
          <p:nvPr/>
        </p:nvSpPr>
        <p:spPr bwMode="auto">
          <a:xfrm>
            <a:off x="169106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1" name="Cube 20"/>
          <p:cNvSpPr>
            <a:spLocks noChangeArrowheads="1"/>
          </p:cNvSpPr>
          <p:nvPr/>
        </p:nvSpPr>
        <p:spPr bwMode="auto">
          <a:xfrm>
            <a:off x="53869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4" name="Cube 20"/>
          <p:cNvSpPr>
            <a:spLocks noChangeArrowheads="1"/>
          </p:cNvSpPr>
          <p:nvPr/>
        </p:nvSpPr>
        <p:spPr bwMode="auto">
          <a:xfrm>
            <a:off x="399581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5" name="Cube 20"/>
          <p:cNvSpPr>
            <a:spLocks noChangeArrowheads="1"/>
          </p:cNvSpPr>
          <p:nvPr/>
        </p:nvSpPr>
        <p:spPr bwMode="auto">
          <a:xfrm>
            <a:off x="284344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6" name="Cube 20"/>
          <p:cNvSpPr>
            <a:spLocks noChangeArrowheads="1"/>
          </p:cNvSpPr>
          <p:nvPr/>
        </p:nvSpPr>
        <p:spPr bwMode="auto">
          <a:xfrm>
            <a:off x="169106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7" name="Cube 20"/>
          <p:cNvSpPr>
            <a:spLocks noChangeArrowheads="1"/>
          </p:cNvSpPr>
          <p:nvPr/>
        </p:nvSpPr>
        <p:spPr bwMode="auto">
          <a:xfrm>
            <a:off x="53869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8" name="Cloud 247"/>
          <p:cNvSpPr/>
          <p:nvPr/>
        </p:nvSpPr>
        <p:spPr>
          <a:xfrm>
            <a:off x="3102427" y="3162550"/>
            <a:ext cx="1741715" cy="1491888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Partition </a:t>
            </a:r>
            <a:r>
              <a:rPr lang="en-US" sz="1200" dirty="0" smtClean="0"/>
              <a:t>&amp;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Sort</a:t>
            </a:r>
            <a:endParaRPr lang="en-US" dirty="0"/>
          </a:p>
        </p:txBody>
      </p:sp>
      <p:cxnSp>
        <p:nvCxnSpPr>
          <p:cNvPr id="250" name="Straight Arrow Connector 249"/>
          <p:cNvCxnSpPr>
            <a:stCxn id="90" idx="3"/>
          </p:cNvCxnSpPr>
          <p:nvPr/>
        </p:nvCxnSpPr>
        <p:spPr>
          <a:xfrm>
            <a:off x="2674256" y="2631688"/>
            <a:ext cx="821268" cy="839645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/>
          <p:cNvCxnSpPr>
            <a:stCxn id="177" idx="3"/>
          </p:cNvCxnSpPr>
          <p:nvPr/>
        </p:nvCxnSpPr>
        <p:spPr>
          <a:xfrm>
            <a:off x="2674256" y="3635595"/>
            <a:ext cx="664030" cy="16231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/>
          <p:cNvCxnSpPr>
            <a:stCxn id="178" idx="3"/>
          </p:cNvCxnSpPr>
          <p:nvPr/>
        </p:nvCxnSpPr>
        <p:spPr>
          <a:xfrm flipV="1">
            <a:off x="2674256" y="4265756"/>
            <a:ext cx="664030" cy="368906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Arrow Connector 256"/>
          <p:cNvCxnSpPr>
            <a:stCxn id="179" idx="3"/>
          </p:cNvCxnSpPr>
          <p:nvPr/>
        </p:nvCxnSpPr>
        <p:spPr>
          <a:xfrm flipV="1">
            <a:off x="2674256" y="4438952"/>
            <a:ext cx="996649" cy="1200824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Arrow Connector 262"/>
          <p:cNvCxnSpPr/>
          <p:nvPr/>
        </p:nvCxnSpPr>
        <p:spPr>
          <a:xfrm>
            <a:off x="6041571" y="2522760"/>
            <a:ext cx="274178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Arrow Connector 265"/>
          <p:cNvCxnSpPr/>
          <p:nvPr/>
        </p:nvCxnSpPr>
        <p:spPr>
          <a:xfrm>
            <a:off x="6041571" y="4357651"/>
            <a:ext cx="274177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Arrow Connector 270"/>
          <p:cNvCxnSpPr/>
          <p:nvPr/>
        </p:nvCxnSpPr>
        <p:spPr>
          <a:xfrm>
            <a:off x="6041571" y="6213816"/>
            <a:ext cx="274178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75" name="Object 2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6952325"/>
              </p:ext>
            </p:extLst>
          </p:nvPr>
        </p:nvGraphicFramePr>
        <p:xfrm>
          <a:off x="6565900" y="6051550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596" name="Equation" r:id="rId10" imgW="266700" imgH="241300" progId="Equation.3">
                  <p:embed/>
                </p:oleObj>
              </mc:Choice>
              <mc:Fallback>
                <p:oleObj name="Equation" r:id="rId10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565900" y="6051550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7" name="Object 2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9103206"/>
              </p:ext>
            </p:extLst>
          </p:nvPr>
        </p:nvGraphicFramePr>
        <p:xfrm>
          <a:off x="4752975" y="6051127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597" name="Equation" r:id="rId12" imgW="266700" imgH="241300" progId="Equation.3">
                  <p:embed/>
                </p:oleObj>
              </mc:Choice>
              <mc:Fallback>
                <p:oleObj name="Equation" r:id="rId12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752975" y="6051127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8" name="Object 2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5145082"/>
              </p:ext>
            </p:extLst>
          </p:nvPr>
        </p:nvGraphicFramePr>
        <p:xfrm>
          <a:off x="4168775" y="6051669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598" name="Equation" r:id="rId14" imgW="266700" imgH="241300" progId="Equation.3">
                  <p:embed/>
                </p:oleObj>
              </mc:Choice>
              <mc:Fallback>
                <p:oleObj name="Equation" r:id="rId14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168775" y="6051669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0" name="Object 2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1028000"/>
              </p:ext>
            </p:extLst>
          </p:nvPr>
        </p:nvGraphicFramePr>
        <p:xfrm>
          <a:off x="3552825" y="6051669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599" name="Equation" r:id="rId16" imgW="266700" imgH="241300" progId="Equation.3">
                  <p:embed/>
                </p:oleObj>
              </mc:Choice>
              <mc:Fallback>
                <p:oleObj name="Equation" r:id="rId16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552825" y="6051669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9" name="Object 2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5189458"/>
              </p:ext>
            </p:extLst>
          </p:nvPr>
        </p:nvGraphicFramePr>
        <p:xfrm>
          <a:off x="6565900" y="4217988"/>
          <a:ext cx="439738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00" name="Equation" r:id="rId18" imgW="266700" imgH="228600" progId="Equation.3">
                  <p:embed/>
                </p:oleObj>
              </mc:Choice>
              <mc:Fallback>
                <p:oleObj name="Equation" r:id="rId18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565900" y="4217988"/>
                        <a:ext cx="439738" cy="37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0" name="Cube 20"/>
          <p:cNvSpPr>
            <a:spLocks noChangeArrowheads="1"/>
          </p:cNvSpPr>
          <p:nvPr/>
        </p:nvSpPr>
        <p:spPr bwMode="auto">
          <a:xfrm>
            <a:off x="3505049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91" name="Cube 20"/>
          <p:cNvSpPr>
            <a:spLocks noChangeArrowheads="1"/>
          </p:cNvSpPr>
          <p:nvPr/>
        </p:nvSpPr>
        <p:spPr bwMode="auto">
          <a:xfrm>
            <a:off x="4103692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92" name="Cube 20"/>
          <p:cNvSpPr>
            <a:spLocks noChangeArrowheads="1"/>
          </p:cNvSpPr>
          <p:nvPr/>
        </p:nvSpPr>
        <p:spPr bwMode="auto">
          <a:xfrm>
            <a:off x="4694242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graphicFrame>
        <p:nvGraphicFramePr>
          <p:cNvPr id="295" name="Object 2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387112"/>
              </p:ext>
            </p:extLst>
          </p:nvPr>
        </p:nvGraphicFramePr>
        <p:xfrm>
          <a:off x="4752975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01" name="Equation" r:id="rId20" imgW="266700" imgH="228600" progId="Equation.3">
                  <p:embed/>
                </p:oleObj>
              </mc:Choice>
              <mc:Fallback>
                <p:oleObj name="Equation" r:id="rId20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752975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6" name="Object 29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2066308"/>
              </p:ext>
            </p:extLst>
          </p:nvPr>
        </p:nvGraphicFramePr>
        <p:xfrm>
          <a:off x="4168775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02" name="Equation" r:id="rId22" imgW="266700" imgH="228600" progId="Equation.3">
                  <p:embed/>
                </p:oleObj>
              </mc:Choice>
              <mc:Fallback>
                <p:oleObj name="Equation" r:id="rId22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168775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" name="Object 2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3268705"/>
              </p:ext>
            </p:extLst>
          </p:nvPr>
        </p:nvGraphicFramePr>
        <p:xfrm>
          <a:off x="3552825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03" name="Equation" r:id="rId24" imgW="266700" imgH="228600" progId="Equation.3">
                  <p:embed/>
                </p:oleObj>
              </mc:Choice>
              <mc:Fallback>
                <p:oleObj name="Equation" r:id="rId24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3552825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8" name="Object 29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5615143"/>
              </p:ext>
            </p:extLst>
          </p:nvPr>
        </p:nvGraphicFramePr>
        <p:xfrm>
          <a:off x="6565900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04" name="Equation" r:id="rId26" imgW="266700" imgH="228600" progId="Equation.3">
                  <p:embed/>
                </p:oleObj>
              </mc:Choice>
              <mc:Fallback>
                <p:oleObj name="Equation" r:id="rId26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6565900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9" name="TextBox 298"/>
          <p:cNvSpPr txBox="1"/>
          <p:nvPr/>
        </p:nvSpPr>
        <p:spPr>
          <a:xfrm>
            <a:off x="2990277" y="611814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00" name="TextBox 299"/>
          <p:cNvSpPr txBox="1"/>
          <p:nvPr/>
        </p:nvSpPr>
        <p:spPr>
          <a:xfrm>
            <a:off x="3044025" y="222249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cxnSp>
        <p:nvCxnSpPr>
          <p:cNvPr id="304" name="Straight Arrow Connector 303"/>
          <p:cNvCxnSpPr/>
          <p:nvPr/>
        </p:nvCxnSpPr>
        <p:spPr>
          <a:xfrm>
            <a:off x="7972425" y="4634662"/>
            <a:ext cx="0" cy="825449"/>
          </a:xfrm>
          <a:prstGeom prst="straightConnector1">
            <a:avLst/>
          </a:prstGeom>
          <a:ln w="50800">
            <a:solidFill>
              <a:schemeClr val="accent4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Arrow Connector 306"/>
          <p:cNvCxnSpPr/>
          <p:nvPr/>
        </p:nvCxnSpPr>
        <p:spPr>
          <a:xfrm>
            <a:off x="7950200" y="2847614"/>
            <a:ext cx="0" cy="825449"/>
          </a:xfrm>
          <a:prstGeom prst="straightConnector1">
            <a:avLst/>
          </a:prstGeom>
          <a:ln w="50800">
            <a:solidFill>
              <a:schemeClr val="accent4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8" name="TextBox 307"/>
          <p:cNvSpPr txBox="1"/>
          <p:nvPr/>
        </p:nvSpPr>
        <p:spPr>
          <a:xfrm>
            <a:off x="7947224" y="2928659"/>
            <a:ext cx="882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C5A6A"/>
                </a:solidFill>
              </a:rPr>
              <a:t>HDFS</a:t>
            </a:r>
            <a:endParaRPr lang="en-US" sz="2000" b="1" dirty="0">
              <a:solidFill>
                <a:srgbClr val="4C5A6A"/>
              </a:solidFill>
            </a:endParaRPr>
          </a:p>
        </p:txBody>
      </p:sp>
      <p:sp>
        <p:nvSpPr>
          <p:cNvPr id="309" name="TextBox 308"/>
          <p:cNvSpPr txBox="1"/>
          <p:nvPr/>
        </p:nvSpPr>
        <p:spPr>
          <a:xfrm>
            <a:off x="7947224" y="4749849"/>
            <a:ext cx="882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C5A6A"/>
                </a:solidFill>
              </a:rPr>
              <a:t>HDFS</a:t>
            </a:r>
            <a:endParaRPr lang="en-US" sz="2000" b="1" dirty="0">
              <a:solidFill>
                <a:srgbClr val="4C5A6A"/>
              </a:solidFill>
            </a:endParaRPr>
          </a:p>
        </p:txBody>
      </p:sp>
      <p:cxnSp>
        <p:nvCxnSpPr>
          <p:cNvPr id="312" name="Elbow Connector 311"/>
          <p:cNvCxnSpPr/>
          <p:nvPr/>
        </p:nvCxnSpPr>
        <p:spPr bwMode="auto">
          <a:xfrm rot="5400000" flipH="1">
            <a:off x="5649189" y="4146693"/>
            <a:ext cx="4654263" cy="12700"/>
          </a:xfrm>
          <a:prstGeom prst="bentConnector5">
            <a:avLst>
              <a:gd name="adj1" fmla="val -5048"/>
              <a:gd name="adj2" fmla="val -7163717"/>
              <a:gd name="adj3" fmla="val 108414"/>
            </a:avLst>
          </a:prstGeom>
          <a:solidFill>
            <a:schemeClr val="accent1"/>
          </a:solidFill>
          <a:ln w="50800" cap="flat" cmpd="sng" algn="ctr">
            <a:solidFill>
              <a:schemeClr val="accent4"/>
            </a:solidFill>
            <a:prstDash val="solid"/>
            <a:round/>
            <a:headEnd type="none" w="sm" len="sm"/>
            <a:tailEnd type="stealth" w="lg" len="lg"/>
          </a:ln>
          <a:effectLst/>
        </p:spPr>
      </p:cxnSp>
      <p:pic>
        <p:nvPicPr>
          <p:cNvPr id="112" name="Picture 11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975" y="520120"/>
            <a:ext cx="1428039" cy="1532798"/>
          </a:xfrm>
          <a:prstGeom prst="rect">
            <a:avLst/>
          </a:prstGeom>
        </p:spPr>
      </p:pic>
      <p:pic>
        <p:nvPicPr>
          <p:cNvPr id="193" name="Picture 192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848" y="4039198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sp>
        <p:nvSpPr>
          <p:cNvPr id="196" name="TextBox 195"/>
          <p:cNvSpPr txBox="1"/>
          <p:nvPr/>
        </p:nvSpPr>
        <p:spPr>
          <a:xfrm>
            <a:off x="8174147" y="4153044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183" name="Picture 182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849" y="22551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sp>
        <p:nvSpPr>
          <p:cNvPr id="186" name="TextBox 185"/>
          <p:cNvSpPr txBox="1"/>
          <p:nvPr/>
        </p:nvSpPr>
        <p:spPr>
          <a:xfrm>
            <a:off x="8174148" y="236895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203" name="Picture 202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849" y="5882663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06" name="TextBox 205"/>
          <p:cNvSpPr txBox="1"/>
          <p:nvPr/>
        </p:nvSpPr>
        <p:spPr>
          <a:xfrm>
            <a:off x="8174148" y="5996509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4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26 0.26366 " pathEditMode="relative" ptsTypes="AA">
                                      <p:cBhvr>
                                        <p:cTn id="28" dur="3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26 0.26366 " pathEditMode="relative" ptsTypes="AA">
                                      <p:cBhvr>
                                        <p:cTn id="30" dur="3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39 0.27083 " pathEditMode="relative" ptsTypes="AA">
                                      <p:cBhvr>
                                        <p:cTn id="32" dur="3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39 0.27083 " pathEditMode="relative" ptsTypes="AA">
                                      <p:cBhvr>
                                        <p:cTn id="34" dur="3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8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209 L 0.04392 -0.14421 C 0.05365 -0.17453 0.05903 -0.22013 0.05903 -0.26782 C 0.05903 -0.32199 0.05365 -0.36551 0.04392 -0.39583 L 0.00139 -0.54143 " pathEditMode="relative" rAng="0" ptsTypes="FffFF">
                                      <p:cBhvr>
                                        <p:cTn id="36" dur="3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-2717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7.40741E-7 L 0.04149 -0.14305 C 0.05087 -0.17315 0.05625 -0.21782 0.05625 -0.26458 C 0.05625 -0.31782 0.05087 -0.36042 0.04149 -0.39051 L 1.38889E-6 -0.5331 " pathEditMode="relative" rAng="0" ptsTypes="FffFF">
                                      <p:cBhvr>
                                        <p:cTn id="38" dur="3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-2666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169F4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0013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07F20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" grpId="0"/>
      <p:bldP spid="309" grpId="0"/>
      <p:bldP spid="196" grpId="0"/>
      <p:bldP spid="186" grpId="0"/>
      <p:bldP spid="20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Limit storage and transfer of data and model</a:t>
            </a:r>
          </a:p>
          <a:p>
            <a:r>
              <a:rPr lang="en-US" dirty="0" smtClean="0"/>
              <a:t>Stock </a:t>
            </a:r>
            <a:r>
              <a:rPr lang="en-US" dirty="0" err="1" smtClean="0"/>
              <a:t>Hadoop</a:t>
            </a:r>
            <a:r>
              <a:rPr lang="en-US" dirty="0" smtClean="0"/>
              <a:t> can be used with HDFS for communication</a:t>
            </a:r>
          </a:p>
          <a:p>
            <a:r>
              <a:rPr lang="en-US" dirty="0" err="1" smtClean="0"/>
              <a:t>Hadoop</a:t>
            </a:r>
            <a:r>
              <a:rPr lang="en-US" dirty="0" smtClean="0"/>
              <a:t> makes the implementation highly portable</a:t>
            </a:r>
          </a:p>
          <a:p>
            <a:r>
              <a:rPr lang="en-US" dirty="0" smtClean="0"/>
              <a:t>Alternatively, could also implement on top of MPI or even a parameter server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53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5" t="53399" r="37172"/>
          <a:stretch/>
        </p:blipFill>
        <p:spPr>
          <a:xfrm>
            <a:off x="1105646" y="6231774"/>
            <a:ext cx="2267415" cy="608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0" t="72596" r="36341"/>
          <a:stretch/>
        </p:blipFill>
        <p:spPr>
          <a:xfrm>
            <a:off x="2092316" y="5724294"/>
            <a:ext cx="3123977" cy="4159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Normalization</a:t>
            </a:r>
            <a:endParaRPr lang="en-US" dirty="0"/>
          </a:p>
        </p:txBody>
      </p:sp>
      <p:pic>
        <p:nvPicPr>
          <p:cNvPr id="4" name="Picture 3" descr="grid4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441" y="1956585"/>
            <a:ext cx="3698489" cy="36984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305" y="4188548"/>
            <a:ext cx="1513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Documents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36846" y="1556016"/>
            <a:ext cx="1597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Words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93929" y="2155371"/>
            <a:ext cx="977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8" name="Right Brace 7"/>
          <p:cNvSpPr/>
          <p:nvPr/>
        </p:nvSpPr>
        <p:spPr>
          <a:xfrm rot="10800000">
            <a:off x="2092317" y="1965051"/>
            <a:ext cx="268273" cy="681954"/>
          </a:xfrm>
          <a:prstGeom prst="rightBrac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/>
          <p:cNvSpPr/>
          <p:nvPr/>
        </p:nvSpPr>
        <p:spPr>
          <a:xfrm rot="16200000">
            <a:off x="1691862" y="2377126"/>
            <a:ext cx="268273" cy="681954"/>
          </a:xfrm>
          <a:prstGeom prst="rightBrac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404009" y="2196237"/>
            <a:ext cx="2762921" cy="227580"/>
          </a:xfrm>
          <a:prstGeom prst="rect">
            <a:avLst/>
          </a:prstGeom>
          <a:solidFill>
            <a:schemeClr val="tx2">
              <a:alpha val="4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646136" y="1556016"/>
            <a:ext cx="1814286" cy="1584476"/>
          </a:xfrm>
          <a:prstGeom prst="rect">
            <a:avLst/>
          </a:prstGeom>
          <a:solidFill>
            <a:srgbClr val="3366FF">
              <a:alpha val="10000"/>
            </a:srgbClr>
          </a:solidFill>
          <a:ln w="3175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607" y="2477006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17" name="Picture 16" descr="1206565119364494834ericlemerdy_Server.svg.h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73" y="1625756"/>
            <a:ext cx="473733" cy="73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1206565119364494834ericlemerdy_Server.svg.h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044" y="3361424"/>
            <a:ext cx="473733" cy="73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1206565119364494834ericlemerdy_Server.svg.h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101" y="5110963"/>
            <a:ext cx="473733" cy="73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612" y="2477006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sp>
        <p:nvSpPr>
          <p:cNvPr id="22" name="Rectangle 21"/>
          <p:cNvSpPr/>
          <p:nvPr/>
        </p:nvSpPr>
        <p:spPr>
          <a:xfrm>
            <a:off x="6638983" y="3291684"/>
            <a:ext cx="1814286" cy="1584476"/>
          </a:xfrm>
          <a:prstGeom prst="rect">
            <a:avLst/>
          </a:prstGeom>
          <a:solidFill>
            <a:srgbClr val="008000">
              <a:alpha val="10000"/>
            </a:srgbClr>
          </a:solidFill>
          <a:ln w="3175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638983" y="5041223"/>
            <a:ext cx="1814286" cy="1584476"/>
          </a:xfrm>
          <a:prstGeom prst="rect">
            <a:avLst/>
          </a:prstGeom>
          <a:solidFill>
            <a:srgbClr val="FF0000">
              <a:alpha val="10000"/>
            </a:srgbClr>
          </a:solidFill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176463" y="2590852"/>
            <a:ext cx="429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π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02891" y="2598108"/>
            <a:ext cx="403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β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27" name="Picture 26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607" y="4201206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28" name="Picture 27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612" y="4201206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sp>
        <p:nvSpPr>
          <p:cNvPr id="30" name="TextBox 29"/>
          <p:cNvSpPr txBox="1"/>
          <p:nvPr/>
        </p:nvSpPr>
        <p:spPr>
          <a:xfrm>
            <a:off x="7176463" y="4315052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π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02891" y="4322308"/>
            <a:ext cx="403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β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33" name="Picture 32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607" y="5944424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34" name="Picture 33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612" y="5944424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36" name="TextBox 35"/>
          <p:cNvSpPr txBox="1"/>
          <p:nvPr/>
        </p:nvSpPr>
        <p:spPr>
          <a:xfrm>
            <a:off x="7176463" y="6058270"/>
            <a:ext cx="429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π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602891" y="6065526"/>
            <a:ext cx="403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β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44152" y="2477006"/>
            <a:ext cx="66271" cy="566928"/>
          </a:xfrm>
          <a:prstGeom prst="rect">
            <a:avLst/>
          </a:prstGeom>
          <a:solidFill>
            <a:schemeClr val="tx2">
              <a:lumMod val="60000"/>
              <a:lumOff val="40000"/>
              <a:alpha val="6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844152" y="4201206"/>
            <a:ext cx="66271" cy="566928"/>
          </a:xfrm>
          <a:prstGeom prst="rect">
            <a:avLst/>
          </a:prstGeom>
          <a:solidFill>
            <a:schemeClr val="tx2">
              <a:lumMod val="60000"/>
              <a:lumOff val="40000"/>
              <a:alpha val="6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844152" y="5944424"/>
            <a:ext cx="66271" cy="566928"/>
          </a:xfrm>
          <a:prstGeom prst="rect">
            <a:avLst/>
          </a:prstGeom>
          <a:solidFill>
            <a:schemeClr val="tx2">
              <a:lumMod val="60000"/>
              <a:lumOff val="40000"/>
              <a:alpha val="6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8" t="24589" r="40673"/>
          <a:stretch/>
        </p:blipFill>
        <p:spPr>
          <a:xfrm>
            <a:off x="4348977" y="6058270"/>
            <a:ext cx="1771804" cy="757433"/>
          </a:xfrm>
          <a:prstGeom prst="rect">
            <a:avLst/>
          </a:prstGeom>
        </p:spPr>
      </p:pic>
      <p:sp>
        <p:nvSpPr>
          <p:cNvPr id="43" name="Right Arrow 42"/>
          <p:cNvSpPr/>
          <p:nvPr/>
        </p:nvSpPr>
        <p:spPr>
          <a:xfrm>
            <a:off x="3655175" y="6409509"/>
            <a:ext cx="463254" cy="20368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22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2" grpId="0" animBg="1"/>
      <p:bldP spid="23" grpId="0" animBg="1"/>
      <p:bldP spid="24" grpId="0"/>
      <p:bldP spid="25" grpId="0"/>
      <p:bldP spid="30" grpId="0"/>
      <p:bldP spid="31" grpId="0"/>
      <p:bldP spid="36" grpId="0"/>
      <p:bldP spid="37" grpId="0"/>
      <p:bldP spid="3" grpId="0" animBg="1"/>
      <p:bldP spid="39" grpId="0" animBg="1"/>
      <p:bldP spid="40" grpId="0" animBg="1"/>
      <p:bldP spid="4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Normalization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498263" y="1563857"/>
            <a:ext cx="1814286" cy="1980048"/>
          </a:xfrm>
          <a:prstGeom prst="rect">
            <a:avLst/>
          </a:prstGeom>
          <a:solidFill>
            <a:srgbClr val="3366FF">
              <a:alpha val="10000"/>
            </a:srgbClr>
          </a:solidFill>
          <a:ln w="3175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small_gri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076" y="248484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17" name="Picture 16" descr="1206565119364494834ericlemerdy_Server.svg.h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242" y="1633597"/>
            <a:ext cx="473733" cy="73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1206565119364494834ericlemerdy_Server.svg.h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231" y="4432018"/>
            <a:ext cx="473733" cy="73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1206565119364494834ericlemerdy_Server.svg.h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851" y="4424177"/>
            <a:ext cx="473733" cy="73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small_gri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081" y="248484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sp>
        <p:nvSpPr>
          <p:cNvPr id="22" name="Rectangle 21"/>
          <p:cNvSpPr/>
          <p:nvPr/>
        </p:nvSpPr>
        <p:spPr>
          <a:xfrm>
            <a:off x="1348170" y="4362278"/>
            <a:ext cx="1814286" cy="1987722"/>
          </a:xfrm>
          <a:prstGeom prst="rect">
            <a:avLst/>
          </a:prstGeom>
          <a:solidFill>
            <a:srgbClr val="008000">
              <a:alpha val="10000"/>
            </a:srgbClr>
          </a:solidFill>
          <a:ln w="3175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629733" y="4354436"/>
            <a:ext cx="1814286" cy="1995563"/>
          </a:xfrm>
          <a:prstGeom prst="rect">
            <a:avLst/>
          </a:prstGeom>
          <a:solidFill>
            <a:srgbClr val="FF0000">
              <a:alpha val="10000"/>
            </a:srgbClr>
          </a:solidFill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32932" y="2598693"/>
            <a:ext cx="429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π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59360" y="2605949"/>
            <a:ext cx="403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β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27" name="Picture 26" descr="small_gri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794" y="5271800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28" name="Picture 27" descr="small_gri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99" y="5271800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sp>
        <p:nvSpPr>
          <p:cNvPr id="30" name="TextBox 29"/>
          <p:cNvSpPr txBox="1"/>
          <p:nvPr/>
        </p:nvSpPr>
        <p:spPr>
          <a:xfrm>
            <a:off x="1885650" y="5385646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π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312078" y="5392902"/>
            <a:ext cx="403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β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33" name="Picture 32" descr="small_gri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57" y="5257638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34" name="Picture 33" descr="small_gri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362" y="5257638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36" name="TextBox 35"/>
          <p:cNvSpPr txBox="1"/>
          <p:nvPr/>
        </p:nvSpPr>
        <p:spPr>
          <a:xfrm>
            <a:off x="6167213" y="5371484"/>
            <a:ext cx="429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π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593641" y="5378740"/>
            <a:ext cx="403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β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01546" y="2484847"/>
            <a:ext cx="66271" cy="566928"/>
          </a:xfrm>
          <a:prstGeom prst="rect">
            <a:avLst/>
          </a:prstGeom>
          <a:solidFill>
            <a:schemeClr val="tx2">
              <a:lumMod val="60000"/>
              <a:lumOff val="40000"/>
              <a:alpha val="6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555115" y="5271800"/>
            <a:ext cx="66271" cy="566928"/>
          </a:xfrm>
          <a:prstGeom prst="rect">
            <a:avLst/>
          </a:prstGeom>
          <a:solidFill>
            <a:schemeClr val="tx2">
              <a:lumMod val="60000"/>
              <a:lumOff val="40000"/>
              <a:alpha val="6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839897" y="5257638"/>
            <a:ext cx="66271" cy="566928"/>
          </a:xfrm>
          <a:prstGeom prst="rect">
            <a:avLst/>
          </a:prstGeom>
          <a:solidFill>
            <a:schemeClr val="tx2">
              <a:lumMod val="60000"/>
              <a:lumOff val="40000"/>
              <a:alpha val="6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46675" y="5904733"/>
            <a:ext cx="531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 smtClean="0"/>
              <a:t>σ</a:t>
            </a:r>
            <a:r>
              <a:rPr lang="en-US" baseline="30000" dirty="0" smtClean="0"/>
              <a:t>(1)</a:t>
            </a:r>
            <a:endParaRPr lang="en-US" baseline="30000" dirty="0"/>
          </a:p>
        </p:txBody>
      </p:sp>
      <p:sp>
        <p:nvSpPr>
          <p:cNvPr id="38" name="TextBox 37"/>
          <p:cNvSpPr txBox="1"/>
          <p:nvPr/>
        </p:nvSpPr>
        <p:spPr>
          <a:xfrm>
            <a:off x="4192217" y="3080168"/>
            <a:ext cx="531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 smtClean="0"/>
              <a:t>σ</a:t>
            </a:r>
            <a:r>
              <a:rPr lang="en-US" baseline="30000" dirty="0" smtClean="0"/>
              <a:t>(2)</a:t>
            </a:r>
            <a:endParaRPr lang="en-US" baseline="30000" dirty="0"/>
          </a:p>
        </p:txBody>
      </p:sp>
      <p:sp>
        <p:nvSpPr>
          <p:cNvPr id="41" name="TextBox 40"/>
          <p:cNvSpPr txBox="1"/>
          <p:nvPr/>
        </p:nvSpPr>
        <p:spPr>
          <a:xfrm>
            <a:off x="6855772" y="5904733"/>
            <a:ext cx="531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 smtClean="0"/>
              <a:t>σ</a:t>
            </a:r>
            <a:r>
              <a:rPr lang="en-US" baseline="30000" dirty="0" smtClean="0"/>
              <a:t>(3)</a:t>
            </a:r>
            <a:endParaRPr lang="en-US" baseline="30000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1527627"/>
              </p:ext>
            </p:extLst>
          </p:nvPr>
        </p:nvGraphicFramePr>
        <p:xfrm>
          <a:off x="1098438" y="2488083"/>
          <a:ext cx="1285352" cy="642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25" name="Equation" r:id="rId5" imgW="787400" imgH="393700" progId="Equation.3">
                  <p:embed/>
                </p:oleObj>
              </mc:Choice>
              <mc:Fallback>
                <p:oleObj name="Equation" r:id="rId5" imgW="7874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98438" y="2488083"/>
                        <a:ext cx="1285352" cy="6426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151853" y="1784126"/>
            <a:ext cx="3178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i="1" dirty="0" smtClean="0">
                <a:solidFill>
                  <a:srgbClr val="4C5A6A"/>
                </a:solidFill>
              </a:rPr>
              <a:t>σ</a:t>
            </a:r>
            <a:r>
              <a:rPr lang="en-US" baseline="30000" dirty="0" smtClean="0">
                <a:solidFill>
                  <a:srgbClr val="4C5A6A"/>
                </a:solidFill>
              </a:rPr>
              <a:t>(b)</a:t>
            </a:r>
            <a:r>
              <a:rPr lang="en-US" dirty="0" smtClean="0">
                <a:solidFill>
                  <a:srgbClr val="4C5A6A"/>
                </a:solidFill>
              </a:rPr>
              <a:t> is a k-dimensional vector, </a:t>
            </a:r>
            <a:br>
              <a:rPr lang="en-US" dirty="0" smtClean="0">
                <a:solidFill>
                  <a:srgbClr val="4C5A6A"/>
                </a:solidFill>
              </a:rPr>
            </a:br>
            <a:r>
              <a:rPr lang="en-US" dirty="0" smtClean="0">
                <a:solidFill>
                  <a:srgbClr val="4C5A6A"/>
                </a:solidFill>
              </a:rPr>
              <a:t>summing the terms of β</a:t>
            </a:r>
            <a:r>
              <a:rPr lang="en-US" baseline="-25000" dirty="0" smtClean="0">
                <a:solidFill>
                  <a:srgbClr val="4C5A6A"/>
                </a:solidFill>
              </a:rPr>
              <a:t>b</a:t>
            </a:r>
            <a:endParaRPr lang="en-US" baseline="-25000" dirty="0">
              <a:solidFill>
                <a:srgbClr val="4C5A6A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588251" y="5904733"/>
            <a:ext cx="531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 smtClean="0"/>
              <a:t>σ</a:t>
            </a:r>
            <a:r>
              <a:rPr lang="en-US" baseline="30000" dirty="0" smtClean="0"/>
              <a:t>(1)</a:t>
            </a:r>
            <a:endParaRPr lang="en-US" baseline="30000" dirty="0"/>
          </a:p>
        </p:txBody>
      </p:sp>
      <p:sp>
        <p:nvSpPr>
          <p:cNvPr id="46" name="TextBox 45"/>
          <p:cNvSpPr txBox="1"/>
          <p:nvPr/>
        </p:nvSpPr>
        <p:spPr>
          <a:xfrm>
            <a:off x="2587485" y="4415548"/>
            <a:ext cx="531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 smtClean="0"/>
              <a:t>σ</a:t>
            </a:r>
            <a:r>
              <a:rPr lang="en-US" baseline="30000" dirty="0" smtClean="0"/>
              <a:t>(1)</a:t>
            </a:r>
            <a:endParaRPr lang="en-US" baseline="30000" dirty="0"/>
          </a:p>
        </p:txBody>
      </p:sp>
      <p:sp>
        <p:nvSpPr>
          <p:cNvPr id="47" name="TextBox 46"/>
          <p:cNvSpPr txBox="1"/>
          <p:nvPr/>
        </p:nvSpPr>
        <p:spPr>
          <a:xfrm>
            <a:off x="5713713" y="5908627"/>
            <a:ext cx="531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 smtClean="0"/>
              <a:t>σ</a:t>
            </a:r>
            <a:r>
              <a:rPr lang="en-US" baseline="30000" dirty="0" smtClean="0"/>
              <a:t>(3)</a:t>
            </a:r>
            <a:endParaRPr lang="en-US" baseline="30000" dirty="0"/>
          </a:p>
        </p:txBody>
      </p:sp>
      <p:sp>
        <p:nvSpPr>
          <p:cNvPr id="48" name="TextBox 47"/>
          <p:cNvSpPr txBox="1"/>
          <p:nvPr/>
        </p:nvSpPr>
        <p:spPr>
          <a:xfrm>
            <a:off x="5712040" y="4432018"/>
            <a:ext cx="531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 smtClean="0"/>
              <a:t>σ</a:t>
            </a:r>
            <a:r>
              <a:rPr lang="en-US" baseline="30000" dirty="0" smtClean="0"/>
              <a:t>(3)</a:t>
            </a:r>
            <a:endParaRPr lang="en-US" baseline="30000" dirty="0"/>
          </a:p>
        </p:txBody>
      </p:sp>
      <p:sp>
        <p:nvSpPr>
          <p:cNvPr id="49" name="TextBox 48"/>
          <p:cNvSpPr txBox="1"/>
          <p:nvPr/>
        </p:nvSpPr>
        <p:spPr>
          <a:xfrm>
            <a:off x="3590688" y="3080168"/>
            <a:ext cx="531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 smtClean="0"/>
              <a:t>σ</a:t>
            </a:r>
            <a:r>
              <a:rPr lang="en-US" baseline="30000" dirty="0" smtClean="0"/>
              <a:t>(2)</a:t>
            </a:r>
            <a:endParaRPr lang="en-US" baseline="30000" dirty="0"/>
          </a:p>
        </p:txBody>
      </p:sp>
      <p:sp>
        <p:nvSpPr>
          <p:cNvPr id="50" name="TextBox 49"/>
          <p:cNvSpPr txBox="1"/>
          <p:nvPr/>
        </p:nvSpPr>
        <p:spPr>
          <a:xfrm>
            <a:off x="4723771" y="3089782"/>
            <a:ext cx="531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 smtClean="0"/>
              <a:t>σ</a:t>
            </a:r>
            <a:r>
              <a:rPr lang="en-US" baseline="30000" dirty="0" smtClean="0"/>
              <a:t>(2)</a:t>
            </a:r>
            <a:endParaRPr lang="en-US" baseline="30000" dirty="0"/>
          </a:p>
        </p:txBody>
      </p:sp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6493540"/>
              </p:ext>
            </p:extLst>
          </p:nvPr>
        </p:nvGraphicFramePr>
        <p:xfrm>
          <a:off x="6619362" y="1990873"/>
          <a:ext cx="1141413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26" name="Equation" r:id="rId7" imgW="698500" imgH="457200" progId="Equation.3">
                  <p:embed/>
                </p:oleObj>
              </mc:Choice>
              <mc:Fallback>
                <p:oleObj name="Equation" r:id="rId7" imgW="6985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19362" y="1990873"/>
                        <a:ext cx="1141413" cy="746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1984420"/>
              </p:ext>
            </p:extLst>
          </p:nvPr>
        </p:nvGraphicFramePr>
        <p:xfrm>
          <a:off x="7364413" y="2830513"/>
          <a:ext cx="103822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27" name="Equation" r:id="rId9" imgW="635000" imgH="444500" progId="Equation.3">
                  <p:embed/>
                </p:oleObj>
              </mc:Choice>
              <mc:Fallback>
                <p:oleObj name="Equation" r:id="rId9" imgW="6350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364413" y="2830513"/>
                        <a:ext cx="1038225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TextBox 52"/>
          <p:cNvSpPr txBox="1"/>
          <p:nvPr/>
        </p:nvSpPr>
        <p:spPr>
          <a:xfrm>
            <a:off x="5785959" y="1386192"/>
            <a:ext cx="3030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4C5A6A"/>
                </a:solidFill>
              </a:rPr>
              <a:t>Transfer </a:t>
            </a:r>
            <a:r>
              <a:rPr lang="el-GR" i="1" dirty="0" smtClean="0">
                <a:solidFill>
                  <a:srgbClr val="4C5A6A"/>
                </a:solidFill>
              </a:rPr>
              <a:t>σ</a:t>
            </a:r>
            <a:r>
              <a:rPr lang="en-US" baseline="30000" dirty="0" smtClean="0">
                <a:solidFill>
                  <a:srgbClr val="4C5A6A"/>
                </a:solidFill>
              </a:rPr>
              <a:t>(b)</a:t>
            </a:r>
            <a:r>
              <a:rPr lang="en-US" dirty="0" smtClean="0">
                <a:solidFill>
                  <a:srgbClr val="4C5A6A"/>
                </a:solidFill>
              </a:rPr>
              <a:t> to all machines</a:t>
            </a:r>
            <a:br>
              <a:rPr lang="en-US" dirty="0" smtClean="0">
                <a:solidFill>
                  <a:srgbClr val="4C5A6A"/>
                </a:solidFill>
              </a:rPr>
            </a:br>
            <a:r>
              <a:rPr lang="en-US" dirty="0" smtClean="0">
                <a:solidFill>
                  <a:srgbClr val="4C5A6A"/>
                </a:solidFill>
              </a:rPr>
              <a:t>Each machine calculates </a:t>
            </a:r>
            <a:r>
              <a:rPr lang="el-GR" i="1" dirty="0" smtClean="0">
                <a:solidFill>
                  <a:srgbClr val="4C5A6A"/>
                </a:solidFill>
              </a:rPr>
              <a:t>σ</a:t>
            </a:r>
            <a:r>
              <a:rPr lang="en-US" dirty="0" smtClean="0">
                <a:solidFill>
                  <a:srgbClr val="4C5A6A"/>
                </a:solidFill>
              </a:rPr>
              <a:t>:</a:t>
            </a:r>
            <a:endParaRPr lang="en-US" baseline="-25000" dirty="0">
              <a:solidFill>
                <a:srgbClr val="4C5A6A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895802" y="2975281"/>
            <a:ext cx="128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4C5A6A"/>
                </a:solidFill>
              </a:rPr>
              <a:t>Normalize: </a:t>
            </a:r>
            <a:endParaRPr lang="en-US" baseline="-25000" dirty="0">
              <a:solidFill>
                <a:srgbClr val="4C5A6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01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0.10781 -0.19398 " pathEditMode="relative" ptsTypes="AA">
                                      <p:cBhvr>
                                        <p:cTn id="4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-4.44444E-6 L -0.17795 0.40787 " pathEditMode="relative" ptsTypes="AA">
                                      <p:cBhvr>
                                        <p:cTn id="4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5.18519E-6 L 0.33941 5.18519E-6 " pathEditMode="relative" ptsTypes="AA">
                                      <p:cBhvr>
                                        <p:cTn id="4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8.51852E-6 L -0.33958 -8.51852E-6 " pathEditMode="relative" ptsTypes="AA">
                                      <p:cBhvr>
                                        <p:cTn id="4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81481E-6 L 0.17344 0.4113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2055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-5.18519E-6 L -0.10591 -0.19353 " pathEditMode="relative" ptsTypes="AA">
                                      <p:cBhvr>
                                        <p:cTn id="5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8" grpId="0"/>
      <p:bldP spid="41" grpId="0"/>
      <p:bldP spid="44" grpId="0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3" grpId="0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49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Bent Arrow 301"/>
          <p:cNvSpPr/>
          <p:nvPr/>
        </p:nvSpPr>
        <p:spPr>
          <a:xfrm rot="9358365" flipH="1" flipV="1">
            <a:off x="3236077" y="2555819"/>
            <a:ext cx="404626" cy="1029452"/>
          </a:xfrm>
          <a:prstGeom prst="bentArrow">
            <a:avLst/>
          </a:prstGeom>
          <a:solidFill>
            <a:schemeClr val="accent5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1" name="Cube 20"/>
          <p:cNvSpPr>
            <a:spLocks noChangeArrowheads="1"/>
          </p:cNvSpPr>
          <p:nvPr/>
        </p:nvSpPr>
        <p:spPr bwMode="auto">
          <a:xfrm>
            <a:off x="3505049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301" name="Bent Arrow 300"/>
          <p:cNvSpPr/>
          <p:nvPr/>
        </p:nvSpPr>
        <p:spPr>
          <a:xfrm rot="965367" flipV="1">
            <a:off x="3296932" y="4429058"/>
            <a:ext cx="389084" cy="1836470"/>
          </a:xfrm>
          <a:prstGeom prst="bentArrow">
            <a:avLst/>
          </a:prstGeom>
          <a:solidFill>
            <a:schemeClr val="accent5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2" name="Cube 20"/>
          <p:cNvSpPr>
            <a:spLocks noChangeArrowheads="1"/>
          </p:cNvSpPr>
          <p:nvPr/>
        </p:nvSpPr>
        <p:spPr bwMode="auto">
          <a:xfrm>
            <a:off x="4103692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83" name="Cube 20"/>
          <p:cNvSpPr>
            <a:spLocks noChangeArrowheads="1"/>
          </p:cNvSpPr>
          <p:nvPr/>
        </p:nvSpPr>
        <p:spPr bwMode="auto">
          <a:xfrm>
            <a:off x="4694242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graphicFrame>
        <p:nvGraphicFramePr>
          <p:cNvPr id="286" name="Object 28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5917478"/>
              </p:ext>
            </p:extLst>
          </p:nvPr>
        </p:nvGraphicFramePr>
        <p:xfrm>
          <a:off x="4752975" y="4217988"/>
          <a:ext cx="439738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23" name="Equation" r:id="rId3" imgW="266700" imgH="228600" progId="Equation.3">
                  <p:embed/>
                </p:oleObj>
              </mc:Choice>
              <mc:Fallback>
                <p:oleObj name="Equation" r:id="rId3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52975" y="4217988"/>
                        <a:ext cx="439738" cy="37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" name="Object 2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0784224"/>
              </p:ext>
            </p:extLst>
          </p:nvPr>
        </p:nvGraphicFramePr>
        <p:xfrm>
          <a:off x="4168775" y="4217988"/>
          <a:ext cx="43973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24" name="Equation" r:id="rId5" imgW="266700" imgH="228600" progId="Equation.3">
                  <p:embed/>
                </p:oleObj>
              </mc:Choice>
              <mc:Fallback>
                <p:oleObj name="Equation" r:id="rId5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68775" y="4217988"/>
                        <a:ext cx="439738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8" name="Object 2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5163692"/>
              </p:ext>
            </p:extLst>
          </p:nvPr>
        </p:nvGraphicFramePr>
        <p:xfrm>
          <a:off x="3552825" y="4217988"/>
          <a:ext cx="43973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25" name="Equation" r:id="rId7" imgW="266700" imgH="228600" progId="Equation.3">
                  <p:embed/>
                </p:oleObj>
              </mc:Choice>
              <mc:Fallback>
                <p:oleObj name="Equation" r:id="rId7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52825" y="4217988"/>
                        <a:ext cx="439738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9" name="Cube 20"/>
          <p:cNvSpPr>
            <a:spLocks noChangeArrowheads="1"/>
          </p:cNvSpPr>
          <p:nvPr/>
        </p:nvSpPr>
        <p:spPr bwMode="auto">
          <a:xfrm>
            <a:off x="3505049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74" name="Cube 20"/>
          <p:cNvSpPr>
            <a:spLocks noChangeArrowheads="1"/>
          </p:cNvSpPr>
          <p:nvPr/>
        </p:nvSpPr>
        <p:spPr bwMode="auto">
          <a:xfrm>
            <a:off x="4103692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73" name="Cube 20"/>
          <p:cNvSpPr>
            <a:spLocks noChangeArrowheads="1"/>
          </p:cNvSpPr>
          <p:nvPr/>
        </p:nvSpPr>
        <p:spPr bwMode="auto">
          <a:xfrm>
            <a:off x="4694242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Barriers &amp; Stragglers</a:t>
            </a:r>
            <a:endParaRPr lang="en-US" dirty="0"/>
          </a:p>
        </p:txBody>
      </p:sp>
      <p:sp>
        <p:nvSpPr>
          <p:cNvPr id="90" name="Rounded Rectangle 89"/>
          <p:cNvSpPr/>
          <p:nvPr/>
        </p:nvSpPr>
        <p:spPr>
          <a:xfrm>
            <a:off x="1065589" y="2262782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 points:</a:t>
            </a:r>
            <a:endParaRPr lang="en-US" dirty="0"/>
          </a:p>
        </p:txBody>
      </p:sp>
      <p:sp>
        <p:nvSpPr>
          <p:cNvPr id="177" name="Rounded Rectangle 176"/>
          <p:cNvSpPr/>
          <p:nvPr/>
        </p:nvSpPr>
        <p:spPr>
          <a:xfrm>
            <a:off x="1065589" y="3266689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Map each point</a:t>
            </a:r>
            <a:endParaRPr lang="en-US" dirty="0"/>
          </a:p>
        </p:txBody>
      </p:sp>
      <p:sp>
        <p:nvSpPr>
          <p:cNvPr id="178" name="Rounded Rectangle 177"/>
          <p:cNvSpPr/>
          <p:nvPr/>
        </p:nvSpPr>
        <p:spPr>
          <a:xfrm>
            <a:off x="1065589" y="4265756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 its block</a:t>
            </a:r>
            <a:endParaRPr lang="en-US" dirty="0"/>
          </a:p>
        </p:txBody>
      </p:sp>
      <p:sp>
        <p:nvSpPr>
          <p:cNvPr id="179" name="Rounded Rectangle 178"/>
          <p:cNvSpPr/>
          <p:nvPr/>
        </p:nvSpPr>
        <p:spPr>
          <a:xfrm>
            <a:off x="1065589" y="5270870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with necessary info to order</a:t>
            </a:r>
            <a:endParaRPr lang="en-US" sz="1600" dirty="0"/>
          </a:p>
        </p:txBody>
      </p:sp>
      <p:sp>
        <p:nvSpPr>
          <p:cNvPr id="180" name="Rounded Rectangle 179"/>
          <p:cNvSpPr/>
          <p:nvPr/>
        </p:nvSpPr>
        <p:spPr>
          <a:xfrm>
            <a:off x="6315749" y="1522403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Cube 20"/>
          <p:cNvSpPr>
            <a:spLocks noChangeArrowheads="1"/>
          </p:cNvSpPr>
          <p:nvPr/>
        </p:nvSpPr>
        <p:spPr bwMode="auto">
          <a:xfrm>
            <a:off x="6506411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188" name="TextBox 187"/>
          <p:cNvSpPr txBox="1"/>
          <p:nvPr/>
        </p:nvSpPr>
        <p:spPr>
          <a:xfrm>
            <a:off x="6315748" y="1544678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0" name="Rounded Rectangle 189"/>
          <p:cNvSpPr/>
          <p:nvPr/>
        </p:nvSpPr>
        <p:spPr>
          <a:xfrm>
            <a:off x="6315748" y="3306494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Cube 20"/>
          <p:cNvSpPr>
            <a:spLocks noChangeArrowheads="1"/>
          </p:cNvSpPr>
          <p:nvPr/>
        </p:nvSpPr>
        <p:spPr bwMode="auto">
          <a:xfrm>
            <a:off x="6506410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198" name="TextBox 197"/>
          <p:cNvSpPr txBox="1"/>
          <p:nvPr/>
        </p:nvSpPr>
        <p:spPr>
          <a:xfrm>
            <a:off x="6315747" y="3328769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0" name="Rounded Rectangle 199"/>
          <p:cNvSpPr/>
          <p:nvPr/>
        </p:nvSpPr>
        <p:spPr>
          <a:xfrm>
            <a:off x="6315749" y="5149959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Cube 20"/>
          <p:cNvSpPr>
            <a:spLocks noChangeArrowheads="1"/>
          </p:cNvSpPr>
          <p:nvPr/>
        </p:nvSpPr>
        <p:spPr bwMode="auto">
          <a:xfrm>
            <a:off x="6506411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208" name="TextBox 207"/>
          <p:cNvSpPr txBox="1"/>
          <p:nvPr/>
        </p:nvSpPr>
        <p:spPr>
          <a:xfrm>
            <a:off x="6315748" y="5172234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6829734" y="1009952"/>
            <a:ext cx="1392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</a:rPr>
              <a:t>Reducers</a:t>
            </a:r>
            <a:endParaRPr lang="en-US" sz="2200" dirty="0">
              <a:solidFill>
                <a:schemeClr val="accent4"/>
              </a:solidFill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1206658" y="1622032"/>
            <a:ext cx="12823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</a:rPr>
              <a:t>Mappers</a:t>
            </a:r>
            <a:endParaRPr lang="en-US" sz="2200" dirty="0">
              <a:solidFill>
                <a:schemeClr val="accent4"/>
              </a:solidFill>
            </a:endParaRPr>
          </a:p>
        </p:txBody>
      </p:sp>
      <p:cxnSp>
        <p:nvCxnSpPr>
          <p:cNvPr id="214" name="Straight Arrow Connector 213"/>
          <p:cNvCxnSpPr>
            <a:endCxn id="90" idx="1"/>
          </p:cNvCxnSpPr>
          <p:nvPr/>
        </p:nvCxnSpPr>
        <p:spPr>
          <a:xfrm>
            <a:off x="777875" y="2631688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7" name="Cube 20"/>
          <p:cNvSpPr>
            <a:spLocks noChangeArrowheads="1"/>
          </p:cNvSpPr>
          <p:nvPr/>
        </p:nvSpPr>
        <p:spPr bwMode="auto">
          <a:xfrm>
            <a:off x="399581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8" name="Cube 20"/>
          <p:cNvSpPr>
            <a:spLocks noChangeArrowheads="1"/>
          </p:cNvSpPr>
          <p:nvPr/>
        </p:nvSpPr>
        <p:spPr bwMode="auto">
          <a:xfrm>
            <a:off x="284344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9" name="Cube 20"/>
          <p:cNvSpPr>
            <a:spLocks noChangeArrowheads="1"/>
          </p:cNvSpPr>
          <p:nvPr/>
        </p:nvSpPr>
        <p:spPr bwMode="auto">
          <a:xfrm>
            <a:off x="169106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0" name="Cube 20"/>
          <p:cNvSpPr>
            <a:spLocks noChangeArrowheads="1"/>
          </p:cNvSpPr>
          <p:nvPr/>
        </p:nvSpPr>
        <p:spPr bwMode="auto">
          <a:xfrm>
            <a:off x="53869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cxnSp>
        <p:nvCxnSpPr>
          <p:cNvPr id="223" name="Straight Arrow Connector 222"/>
          <p:cNvCxnSpPr/>
          <p:nvPr/>
        </p:nvCxnSpPr>
        <p:spPr>
          <a:xfrm>
            <a:off x="777875" y="3609588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6" name="Cube 20"/>
          <p:cNvSpPr>
            <a:spLocks noChangeArrowheads="1"/>
          </p:cNvSpPr>
          <p:nvPr/>
        </p:nvSpPr>
        <p:spPr bwMode="auto">
          <a:xfrm>
            <a:off x="399581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7" name="Cube 20"/>
          <p:cNvSpPr>
            <a:spLocks noChangeArrowheads="1"/>
          </p:cNvSpPr>
          <p:nvPr/>
        </p:nvSpPr>
        <p:spPr bwMode="auto">
          <a:xfrm>
            <a:off x="284344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8" name="Cube 20"/>
          <p:cNvSpPr>
            <a:spLocks noChangeArrowheads="1"/>
          </p:cNvSpPr>
          <p:nvPr/>
        </p:nvSpPr>
        <p:spPr bwMode="auto">
          <a:xfrm>
            <a:off x="169106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9" name="Cube 20"/>
          <p:cNvSpPr>
            <a:spLocks noChangeArrowheads="1"/>
          </p:cNvSpPr>
          <p:nvPr/>
        </p:nvSpPr>
        <p:spPr bwMode="auto">
          <a:xfrm>
            <a:off x="53869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cxnSp>
        <p:nvCxnSpPr>
          <p:cNvPr id="230" name="Straight Arrow Connector 229"/>
          <p:cNvCxnSpPr/>
          <p:nvPr/>
        </p:nvCxnSpPr>
        <p:spPr>
          <a:xfrm>
            <a:off x="777875" y="4634662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/>
          <p:nvPr/>
        </p:nvCxnSpPr>
        <p:spPr>
          <a:xfrm>
            <a:off x="777875" y="5639776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8" name="Cube 20"/>
          <p:cNvSpPr>
            <a:spLocks noChangeArrowheads="1"/>
          </p:cNvSpPr>
          <p:nvPr/>
        </p:nvSpPr>
        <p:spPr bwMode="auto">
          <a:xfrm>
            <a:off x="399581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39" name="Cube 20"/>
          <p:cNvSpPr>
            <a:spLocks noChangeArrowheads="1"/>
          </p:cNvSpPr>
          <p:nvPr/>
        </p:nvSpPr>
        <p:spPr bwMode="auto">
          <a:xfrm>
            <a:off x="284344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0" name="Cube 20"/>
          <p:cNvSpPr>
            <a:spLocks noChangeArrowheads="1"/>
          </p:cNvSpPr>
          <p:nvPr/>
        </p:nvSpPr>
        <p:spPr bwMode="auto">
          <a:xfrm>
            <a:off x="169106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1" name="Cube 20"/>
          <p:cNvSpPr>
            <a:spLocks noChangeArrowheads="1"/>
          </p:cNvSpPr>
          <p:nvPr/>
        </p:nvSpPr>
        <p:spPr bwMode="auto">
          <a:xfrm>
            <a:off x="53869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4" name="Cube 20"/>
          <p:cNvSpPr>
            <a:spLocks noChangeArrowheads="1"/>
          </p:cNvSpPr>
          <p:nvPr/>
        </p:nvSpPr>
        <p:spPr bwMode="auto">
          <a:xfrm>
            <a:off x="399581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5" name="Cube 20"/>
          <p:cNvSpPr>
            <a:spLocks noChangeArrowheads="1"/>
          </p:cNvSpPr>
          <p:nvPr/>
        </p:nvSpPr>
        <p:spPr bwMode="auto">
          <a:xfrm>
            <a:off x="284344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6" name="Cube 20"/>
          <p:cNvSpPr>
            <a:spLocks noChangeArrowheads="1"/>
          </p:cNvSpPr>
          <p:nvPr/>
        </p:nvSpPr>
        <p:spPr bwMode="auto">
          <a:xfrm>
            <a:off x="169106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7" name="Cube 20"/>
          <p:cNvSpPr>
            <a:spLocks noChangeArrowheads="1"/>
          </p:cNvSpPr>
          <p:nvPr/>
        </p:nvSpPr>
        <p:spPr bwMode="auto">
          <a:xfrm>
            <a:off x="53869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8" name="Cloud 247"/>
          <p:cNvSpPr/>
          <p:nvPr/>
        </p:nvSpPr>
        <p:spPr>
          <a:xfrm>
            <a:off x="3102427" y="3162550"/>
            <a:ext cx="1741715" cy="1491888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Partition </a:t>
            </a:r>
            <a:r>
              <a:rPr lang="en-US" sz="1200" dirty="0" smtClean="0"/>
              <a:t>&amp;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Sort</a:t>
            </a:r>
            <a:endParaRPr lang="en-US" dirty="0"/>
          </a:p>
        </p:txBody>
      </p:sp>
      <p:cxnSp>
        <p:nvCxnSpPr>
          <p:cNvPr id="250" name="Straight Arrow Connector 249"/>
          <p:cNvCxnSpPr>
            <a:stCxn id="90" idx="3"/>
          </p:cNvCxnSpPr>
          <p:nvPr/>
        </p:nvCxnSpPr>
        <p:spPr>
          <a:xfrm>
            <a:off x="2674256" y="2631688"/>
            <a:ext cx="821268" cy="839645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/>
          <p:cNvCxnSpPr>
            <a:stCxn id="177" idx="3"/>
          </p:cNvCxnSpPr>
          <p:nvPr/>
        </p:nvCxnSpPr>
        <p:spPr>
          <a:xfrm>
            <a:off x="2674256" y="3635595"/>
            <a:ext cx="664030" cy="16231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/>
          <p:cNvCxnSpPr>
            <a:stCxn id="178" idx="3"/>
          </p:cNvCxnSpPr>
          <p:nvPr/>
        </p:nvCxnSpPr>
        <p:spPr>
          <a:xfrm flipV="1">
            <a:off x="2674256" y="4265756"/>
            <a:ext cx="664030" cy="368906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Arrow Connector 256"/>
          <p:cNvCxnSpPr>
            <a:stCxn id="179" idx="3"/>
          </p:cNvCxnSpPr>
          <p:nvPr/>
        </p:nvCxnSpPr>
        <p:spPr>
          <a:xfrm flipV="1">
            <a:off x="2674256" y="4438952"/>
            <a:ext cx="996649" cy="1200824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1" name="Cube 20"/>
          <p:cNvSpPr>
            <a:spLocks noChangeArrowheads="1"/>
          </p:cNvSpPr>
          <p:nvPr/>
        </p:nvSpPr>
        <p:spPr bwMode="auto">
          <a:xfrm>
            <a:off x="5303842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cxnSp>
        <p:nvCxnSpPr>
          <p:cNvPr id="263" name="Straight Arrow Connector 262"/>
          <p:cNvCxnSpPr/>
          <p:nvPr/>
        </p:nvCxnSpPr>
        <p:spPr>
          <a:xfrm>
            <a:off x="6041571" y="2522760"/>
            <a:ext cx="274178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Arrow Connector 265"/>
          <p:cNvCxnSpPr/>
          <p:nvPr/>
        </p:nvCxnSpPr>
        <p:spPr>
          <a:xfrm>
            <a:off x="6041571" y="4357651"/>
            <a:ext cx="274177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Arrow Connector 270"/>
          <p:cNvCxnSpPr/>
          <p:nvPr/>
        </p:nvCxnSpPr>
        <p:spPr>
          <a:xfrm>
            <a:off x="6041571" y="6213816"/>
            <a:ext cx="274178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75" name="Object 2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548111"/>
              </p:ext>
            </p:extLst>
          </p:nvPr>
        </p:nvGraphicFramePr>
        <p:xfrm>
          <a:off x="6575734" y="6051669"/>
          <a:ext cx="418864" cy="397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26" name="Equation" r:id="rId9" imgW="254000" imgH="241300" progId="Equation.3">
                  <p:embed/>
                </p:oleObj>
              </mc:Choice>
              <mc:Fallback>
                <p:oleObj name="Equation" r:id="rId9" imgW="254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575734" y="6051669"/>
                        <a:ext cx="418864" cy="3979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" name="Object 2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0404059"/>
              </p:ext>
            </p:extLst>
          </p:nvPr>
        </p:nvGraphicFramePr>
        <p:xfrm>
          <a:off x="5384800" y="6051550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27" name="Equation" r:id="rId11" imgW="266700" imgH="241300" progId="Equation.3">
                  <p:embed/>
                </p:oleObj>
              </mc:Choice>
              <mc:Fallback>
                <p:oleObj name="Equation" r:id="rId11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384800" y="6051550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7" name="Object 2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4673913"/>
              </p:ext>
            </p:extLst>
          </p:nvPr>
        </p:nvGraphicFramePr>
        <p:xfrm>
          <a:off x="4752975" y="6051127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28" name="Equation" r:id="rId13" imgW="266700" imgH="241300" progId="Equation.3">
                  <p:embed/>
                </p:oleObj>
              </mc:Choice>
              <mc:Fallback>
                <p:oleObj name="Equation" r:id="rId13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752975" y="6051127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8" name="Object 2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2271066"/>
              </p:ext>
            </p:extLst>
          </p:nvPr>
        </p:nvGraphicFramePr>
        <p:xfrm>
          <a:off x="4168775" y="6051669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29" name="Equation" r:id="rId15" imgW="266700" imgH="241300" progId="Equation.3">
                  <p:embed/>
                </p:oleObj>
              </mc:Choice>
              <mc:Fallback>
                <p:oleObj name="Equation" r:id="rId15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168775" y="6051669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0" name="Object 2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8497271"/>
              </p:ext>
            </p:extLst>
          </p:nvPr>
        </p:nvGraphicFramePr>
        <p:xfrm>
          <a:off x="3552825" y="6051669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30" name="Equation" r:id="rId17" imgW="266700" imgH="241300" progId="Equation.3">
                  <p:embed/>
                </p:oleObj>
              </mc:Choice>
              <mc:Fallback>
                <p:oleObj name="Equation" r:id="rId17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552825" y="6051669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9" name="Object 2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0498579"/>
              </p:ext>
            </p:extLst>
          </p:nvPr>
        </p:nvGraphicFramePr>
        <p:xfrm>
          <a:off x="6575425" y="4217988"/>
          <a:ext cx="419100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31" name="Equation" r:id="rId19" imgW="254000" imgH="228600" progId="Equation.3">
                  <p:embed/>
                </p:oleObj>
              </mc:Choice>
              <mc:Fallback>
                <p:oleObj name="Equation" r:id="rId19" imgW="254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575425" y="4217988"/>
                        <a:ext cx="419100" cy="37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0" name="Cube 20"/>
          <p:cNvSpPr>
            <a:spLocks noChangeArrowheads="1"/>
          </p:cNvSpPr>
          <p:nvPr/>
        </p:nvSpPr>
        <p:spPr bwMode="auto">
          <a:xfrm>
            <a:off x="3505049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91" name="Cube 20"/>
          <p:cNvSpPr>
            <a:spLocks noChangeArrowheads="1"/>
          </p:cNvSpPr>
          <p:nvPr/>
        </p:nvSpPr>
        <p:spPr bwMode="auto">
          <a:xfrm>
            <a:off x="4103692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92" name="Cube 20"/>
          <p:cNvSpPr>
            <a:spLocks noChangeArrowheads="1"/>
          </p:cNvSpPr>
          <p:nvPr/>
        </p:nvSpPr>
        <p:spPr bwMode="auto">
          <a:xfrm>
            <a:off x="4694242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293" name="Cube 20"/>
          <p:cNvSpPr>
            <a:spLocks noChangeArrowheads="1"/>
          </p:cNvSpPr>
          <p:nvPr/>
        </p:nvSpPr>
        <p:spPr bwMode="auto">
          <a:xfrm>
            <a:off x="5303842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graphicFrame>
        <p:nvGraphicFramePr>
          <p:cNvPr id="294" name="Object 29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720322"/>
              </p:ext>
            </p:extLst>
          </p:nvPr>
        </p:nvGraphicFramePr>
        <p:xfrm>
          <a:off x="5384800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32" name="Equation" r:id="rId21" imgW="266700" imgH="228600" progId="Equation.3">
                  <p:embed/>
                </p:oleObj>
              </mc:Choice>
              <mc:Fallback>
                <p:oleObj name="Equation" r:id="rId21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384800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5" name="Object 2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926708"/>
              </p:ext>
            </p:extLst>
          </p:nvPr>
        </p:nvGraphicFramePr>
        <p:xfrm>
          <a:off x="4752975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33" name="Equation" r:id="rId23" imgW="266700" imgH="228600" progId="Equation.3">
                  <p:embed/>
                </p:oleObj>
              </mc:Choice>
              <mc:Fallback>
                <p:oleObj name="Equation" r:id="rId23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752975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6" name="Object 29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3125770"/>
              </p:ext>
            </p:extLst>
          </p:nvPr>
        </p:nvGraphicFramePr>
        <p:xfrm>
          <a:off x="4168775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34" name="Equation" r:id="rId25" imgW="266700" imgH="228600" progId="Equation.3">
                  <p:embed/>
                </p:oleObj>
              </mc:Choice>
              <mc:Fallback>
                <p:oleObj name="Equation" r:id="rId25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168775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" name="Object 2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5858664"/>
              </p:ext>
            </p:extLst>
          </p:nvPr>
        </p:nvGraphicFramePr>
        <p:xfrm>
          <a:off x="3552825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35" name="Equation" r:id="rId27" imgW="266700" imgH="228600" progId="Equation.3">
                  <p:embed/>
                </p:oleObj>
              </mc:Choice>
              <mc:Fallback>
                <p:oleObj name="Equation" r:id="rId27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3552825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8" name="Object 29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362542"/>
              </p:ext>
            </p:extLst>
          </p:nvPr>
        </p:nvGraphicFramePr>
        <p:xfrm>
          <a:off x="6575734" y="2435225"/>
          <a:ext cx="419100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36" name="Equation" r:id="rId29" imgW="254000" imgH="228600" progId="Equation.3">
                  <p:embed/>
                </p:oleObj>
              </mc:Choice>
              <mc:Fallback>
                <p:oleObj name="Equation" r:id="rId29" imgW="254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6575734" y="2435225"/>
                        <a:ext cx="419100" cy="37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9" name="TextBox 298"/>
          <p:cNvSpPr txBox="1"/>
          <p:nvPr/>
        </p:nvSpPr>
        <p:spPr>
          <a:xfrm>
            <a:off x="2990277" y="611814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00" name="TextBox 299"/>
          <p:cNvSpPr txBox="1"/>
          <p:nvPr/>
        </p:nvSpPr>
        <p:spPr>
          <a:xfrm>
            <a:off x="3044025" y="222249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284" name="Cube 20"/>
          <p:cNvSpPr>
            <a:spLocks noChangeArrowheads="1"/>
          </p:cNvSpPr>
          <p:nvPr/>
        </p:nvSpPr>
        <p:spPr bwMode="auto">
          <a:xfrm>
            <a:off x="5303842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graphicFrame>
        <p:nvGraphicFramePr>
          <p:cNvPr id="285" name="Object 2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3135308"/>
              </p:ext>
            </p:extLst>
          </p:nvPr>
        </p:nvGraphicFramePr>
        <p:xfrm>
          <a:off x="5384800" y="4217988"/>
          <a:ext cx="43973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37" name="Equation" r:id="rId31" imgW="266700" imgH="228600" progId="Equation.3">
                  <p:embed/>
                </p:oleObj>
              </mc:Choice>
              <mc:Fallback>
                <p:oleObj name="Equation" r:id="rId31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5384800" y="4217988"/>
                        <a:ext cx="439738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9" name="Picture 98" descr="small_grid.pdf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81" y="22551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100" name="Picture 99" descr="small_grid.pdf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286" y="22551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sp>
        <p:nvSpPr>
          <p:cNvPr id="101" name="TextBox 100"/>
          <p:cNvSpPr txBox="1"/>
          <p:nvPr/>
        </p:nvSpPr>
        <p:spPr>
          <a:xfrm>
            <a:off x="7329137" y="2368953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755565" y="23762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7499681" y="1774487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4" name="Picture 103" descr="small_grid.pdf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80" y="4039198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105" name="Picture 104" descr="small_grid.pdf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285" y="4039198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sp>
        <p:nvSpPr>
          <p:cNvPr id="106" name="TextBox 105"/>
          <p:cNvSpPr txBox="1"/>
          <p:nvPr/>
        </p:nvSpPr>
        <p:spPr>
          <a:xfrm>
            <a:off x="7329136" y="4153044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755564" y="4160300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7499680" y="3558578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9" name="Picture 108" descr="small_grid.pdf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81" y="5882663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10" name="Picture 109" descr="small_grid.pdf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286" y="5882663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11" name="TextBox 110"/>
          <p:cNvSpPr txBox="1"/>
          <p:nvPr/>
        </p:nvSpPr>
        <p:spPr>
          <a:xfrm>
            <a:off x="7329137" y="59965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7755565" y="6003765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7499681" y="5402043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15" name="Straight Arrow Connector 114"/>
          <p:cNvCxnSpPr/>
          <p:nvPr/>
        </p:nvCxnSpPr>
        <p:spPr>
          <a:xfrm>
            <a:off x="7972425" y="4634662"/>
            <a:ext cx="0" cy="825449"/>
          </a:xfrm>
          <a:prstGeom prst="straightConnector1">
            <a:avLst/>
          </a:prstGeom>
          <a:ln w="50800">
            <a:solidFill>
              <a:schemeClr val="accent4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>
            <a:off x="7950200" y="2847614"/>
            <a:ext cx="0" cy="825449"/>
          </a:xfrm>
          <a:prstGeom prst="straightConnector1">
            <a:avLst/>
          </a:prstGeom>
          <a:ln w="50800">
            <a:solidFill>
              <a:schemeClr val="accent4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7947224" y="2928659"/>
            <a:ext cx="882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C5A6A"/>
                </a:solidFill>
              </a:rPr>
              <a:t>HDFS</a:t>
            </a:r>
            <a:endParaRPr lang="en-US" sz="2000" b="1" dirty="0">
              <a:solidFill>
                <a:srgbClr val="4C5A6A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7947224" y="4749849"/>
            <a:ext cx="882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C5A6A"/>
                </a:solidFill>
              </a:rPr>
              <a:t>HDFS</a:t>
            </a:r>
            <a:endParaRPr lang="en-US" sz="2000" b="1" dirty="0">
              <a:solidFill>
                <a:srgbClr val="4C5A6A"/>
              </a:solidFill>
            </a:endParaRPr>
          </a:p>
        </p:txBody>
      </p:sp>
      <p:cxnSp>
        <p:nvCxnSpPr>
          <p:cNvPr id="119" name="Elbow Connector 118"/>
          <p:cNvCxnSpPr/>
          <p:nvPr/>
        </p:nvCxnSpPr>
        <p:spPr bwMode="auto">
          <a:xfrm rot="5400000" flipH="1">
            <a:off x="5649189" y="4146693"/>
            <a:ext cx="4654263" cy="12700"/>
          </a:xfrm>
          <a:prstGeom prst="bentConnector5">
            <a:avLst>
              <a:gd name="adj1" fmla="val -5048"/>
              <a:gd name="adj2" fmla="val -7163717"/>
              <a:gd name="adj3" fmla="val 108414"/>
            </a:avLst>
          </a:prstGeom>
          <a:solidFill>
            <a:schemeClr val="accent1"/>
          </a:solidFill>
          <a:ln w="50800" cap="flat" cmpd="sng" algn="ctr">
            <a:solidFill>
              <a:schemeClr val="accent4"/>
            </a:solidFill>
            <a:prstDash val="solid"/>
            <a:round/>
            <a:headEnd type="none" w="sm" len="sm"/>
            <a:tailEnd type="stealth" w="lg" len="lg"/>
          </a:ln>
          <a:effectLst/>
        </p:spPr>
      </p:cxnSp>
      <p:pic>
        <p:nvPicPr>
          <p:cNvPr id="120" name="Picture 119" descr="small_grid.pdf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848" y="4039198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sp>
        <p:nvSpPr>
          <p:cNvPr id="121" name="TextBox 120"/>
          <p:cNvSpPr txBox="1"/>
          <p:nvPr/>
        </p:nvSpPr>
        <p:spPr>
          <a:xfrm>
            <a:off x="8174147" y="4153044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122" name="Picture 121" descr="small_grid.pdf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849" y="22551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sp>
        <p:nvSpPr>
          <p:cNvPr id="123" name="TextBox 122"/>
          <p:cNvSpPr txBox="1"/>
          <p:nvPr/>
        </p:nvSpPr>
        <p:spPr>
          <a:xfrm>
            <a:off x="8174148" y="236895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124" name="Picture 123" descr="small_grid.pdf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849" y="5882663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25" name="TextBox 124"/>
          <p:cNvSpPr txBox="1"/>
          <p:nvPr/>
        </p:nvSpPr>
        <p:spPr>
          <a:xfrm>
            <a:off x="8174148" y="5996509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08422" y="3095010"/>
            <a:ext cx="2167756" cy="861774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>
            <a:solidFill>
              <a:schemeClr val="tx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tx2">
                    <a:lumMod val="75000"/>
                  </a:schemeClr>
                </a:solidFill>
              </a:rPr>
              <a:t>Wasting time </a:t>
            </a:r>
          </a:p>
          <a:p>
            <a:r>
              <a:rPr lang="en-US" sz="2500" b="1" dirty="0" smtClean="0">
                <a:solidFill>
                  <a:schemeClr val="tx2">
                    <a:lumMod val="75000"/>
                  </a:schemeClr>
                </a:solidFill>
              </a:rPr>
              <a:t>waiting!</a:t>
            </a:r>
            <a:endParaRPr lang="en-US" sz="25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7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mph" presetSubtype="0" fill="hold" grpId="3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5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3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3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3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26 0.26366 " pathEditMode="relative" ptsTypes="AA">
                                      <p:cBhvr>
                                        <p:cTn id="30" dur="3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26 0.26366 " pathEditMode="relative" ptsTypes="AA">
                                      <p:cBhvr>
                                        <p:cTn id="32" dur="3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39 0.27083 " pathEditMode="relative" ptsTypes="AA">
                                      <p:cBhvr>
                                        <p:cTn id="34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39 0.27083 " pathEditMode="relative" ptsTypes="AA">
                                      <p:cBhvr>
                                        <p:cTn id="36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58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209 L 0.04392 -0.14421 C 0.05365 -0.17453 0.05903 -0.22013 0.05903 -0.26782 C 0.05903 -0.32199 0.05365 -0.36551 0.04392 -0.39583 L 0.00139 -0.54143 " pathEditMode="relative" rAng="0" ptsTypes="FffFF">
                                      <p:cBhvr>
                                        <p:cTn id="38" dur="3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-2717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7.40741E-7 L 0.04149 -0.14305 C 0.05087 -0.17315 0.05625 -0.21782 0.05625 -0.26458 C 0.05625 -0.31782 0.05087 -0.36042 0.04149 -0.39051 L 1.38889E-6 -0.5331 " pathEditMode="relative" rAng="0" ptsTypes="FffFF">
                                      <p:cBhvr>
                                        <p:cTn id="40" dur="3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-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169F4"/>
                                      </p:to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0013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07F20"/>
                                      </p:to>
                                    </p:animClr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 animBg="1"/>
      <p:bldP spid="197" grpId="0" animBg="1"/>
      <p:bldP spid="207" grpId="0" animBg="1"/>
      <p:bldP spid="121" grpId="0"/>
      <p:bldP spid="123" grpId="0"/>
      <p:bldP spid="125" grpId="0"/>
      <p:bldP spid="4" grpId="0" animBg="1"/>
      <p:bldP spid="4" grpId="1" animBg="1"/>
      <p:bldP spid="4" grpId="2" animBg="1"/>
      <p:bldP spid="4" grpId="3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“Always-On SGD”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1033"/>
            <a:ext cx="8229600" cy="4876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For each reducer:</a:t>
            </a:r>
          </a:p>
        </p:txBody>
      </p:sp>
      <p:sp>
        <p:nvSpPr>
          <p:cNvPr id="6" name="Alternate Process 5"/>
          <p:cNvSpPr/>
          <p:nvPr/>
        </p:nvSpPr>
        <p:spPr>
          <a:xfrm>
            <a:off x="2448984" y="1956472"/>
            <a:ext cx="3518370" cy="816045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Run SGD on all points in current block </a:t>
            </a:r>
            <a:r>
              <a:rPr lang="en-US" sz="2200" i="1" dirty="0" smtClean="0"/>
              <a:t>Z</a:t>
            </a:r>
            <a:endParaRPr lang="en-US" sz="2200" i="1" baseline="-25000" dirty="0"/>
          </a:p>
        </p:txBody>
      </p:sp>
      <p:sp>
        <p:nvSpPr>
          <p:cNvPr id="8" name="Alternate Process 7"/>
          <p:cNvSpPr/>
          <p:nvPr/>
        </p:nvSpPr>
        <p:spPr>
          <a:xfrm>
            <a:off x="696149" y="3336562"/>
            <a:ext cx="3518370" cy="816045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Shuffle points in </a:t>
            </a:r>
            <a:r>
              <a:rPr lang="en-US" sz="2200" i="1" dirty="0" smtClean="0"/>
              <a:t>Z</a:t>
            </a:r>
            <a:r>
              <a:rPr lang="en-US" sz="2200" dirty="0" smtClean="0"/>
              <a:t> and decrease step size</a:t>
            </a:r>
            <a:endParaRPr lang="en-US" sz="2200" i="1" baseline="-25000" dirty="0"/>
          </a:p>
        </p:txBody>
      </p:sp>
      <p:sp>
        <p:nvSpPr>
          <p:cNvPr id="9" name="Alternate Process 8"/>
          <p:cNvSpPr/>
          <p:nvPr/>
        </p:nvSpPr>
        <p:spPr>
          <a:xfrm>
            <a:off x="4456525" y="3744584"/>
            <a:ext cx="3518370" cy="816045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Check if other reducers are ready to sync</a:t>
            </a:r>
            <a:endParaRPr lang="en-US" sz="2200" i="1" baseline="-25000" dirty="0"/>
          </a:p>
        </p:txBody>
      </p:sp>
      <p:sp>
        <p:nvSpPr>
          <p:cNvPr id="10" name="Alternate Process 9"/>
          <p:cNvSpPr/>
          <p:nvPr/>
        </p:nvSpPr>
        <p:spPr>
          <a:xfrm>
            <a:off x="696149" y="4444991"/>
            <a:ext cx="3518370" cy="816045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Run SGD on points in </a:t>
            </a:r>
            <a:r>
              <a:rPr lang="en-US" sz="2200" i="1" dirty="0" smtClean="0"/>
              <a:t>Z</a:t>
            </a:r>
            <a:r>
              <a:rPr lang="en-US" sz="2200" dirty="0" smtClean="0"/>
              <a:t> </a:t>
            </a:r>
            <a:r>
              <a:rPr lang="en-US" sz="2200" u="sng" dirty="0" smtClean="0"/>
              <a:t>again</a:t>
            </a:r>
            <a:endParaRPr lang="en-US" sz="2200" i="1" u="sng" baseline="-25000" dirty="0"/>
          </a:p>
        </p:txBody>
      </p:sp>
      <p:cxnSp>
        <p:nvCxnSpPr>
          <p:cNvPr id="13" name="Straight Arrow Connector 12"/>
          <p:cNvCxnSpPr>
            <a:stCxn id="6" idx="2"/>
            <a:endCxn id="8" idx="0"/>
          </p:cNvCxnSpPr>
          <p:nvPr/>
        </p:nvCxnSpPr>
        <p:spPr>
          <a:xfrm flipH="1">
            <a:off x="2455334" y="2772517"/>
            <a:ext cx="1752835" cy="5640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6" idx="2"/>
            <a:endCxn id="9" idx="0"/>
          </p:cNvCxnSpPr>
          <p:nvPr/>
        </p:nvCxnSpPr>
        <p:spPr>
          <a:xfrm>
            <a:off x="4208169" y="2772517"/>
            <a:ext cx="2007541" cy="9720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2"/>
            <a:endCxn id="10" idx="0"/>
          </p:cNvCxnSpPr>
          <p:nvPr/>
        </p:nvCxnSpPr>
        <p:spPr>
          <a:xfrm>
            <a:off x="2455334" y="4152607"/>
            <a:ext cx="0" cy="2923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10" idx="2"/>
            <a:endCxn id="8" idx="0"/>
          </p:cNvCxnSpPr>
          <p:nvPr/>
        </p:nvCxnSpPr>
        <p:spPr>
          <a:xfrm rot="5400000" flipH="1">
            <a:off x="1493097" y="4298799"/>
            <a:ext cx="1924474" cy="12700"/>
          </a:xfrm>
          <a:prstGeom prst="bentConnector5">
            <a:avLst>
              <a:gd name="adj1" fmla="val -11879"/>
              <a:gd name="adj2" fmla="val 15651850"/>
              <a:gd name="adj3" fmla="val 111879"/>
            </a:avLst>
          </a:pr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475344" y="4230643"/>
            <a:ext cx="263" cy="6585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00298" y="5194507"/>
            <a:ext cx="2134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If not ready to sync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8" name="Alternate Process 77"/>
          <p:cNvSpPr/>
          <p:nvPr/>
        </p:nvSpPr>
        <p:spPr>
          <a:xfrm>
            <a:off x="8062265" y="3744584"/>
            <a:ext cx="930694" cy="816045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Wait</a:t>
            </a:r>
            <a:endParaRPr lang="en-US" sz="2200" i="1" baseline="-25000" dirty="0"/>
          </a:p>
        </p:txBody>
      </p:sp>
      <p:cxnSp>
        <p:nvCxnSpPr>
          <p:cNvPr id="82" name="Elbow Connector 81"/>
          <p:cNvCxnSpPr>
            <a:stCxn id="9" idx="2"/>
            <a:endCxn id="78" idx="2"/>
          </p:cNvCxnSpPr>
          <p:nvPr/>
        </p:nvCxnSpPr>
        <p:spPr>
          <a:xfrm rot="16200000" flipH="1">
            <a:off x="7371661" y="3404678"/>
            <a:ext cx="12700" cy="2311902"/>
          </a:xfrm>
          <a:prstGeom prst="bentConnector3">
            <a:avLst>
              <a:gd name="adj1" fmla="val 3038094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6222060" y="4637968"/>
            <a:ext cx="2318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If not ready to sync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86" name="Elbow Connector 85"/>
          <p:cNvCxnSpPr>
            <a:stCxn id="78" idx="0"/>
            <a:endCxn id="9" idx="0"/>
          </p:cNvCxnSpPr>
          <p:nvPr/>
        </p:nvCxnSpPr>
        <p:spPr>
          <a:xfrm rot="16200000" flipV="1">
            <a:off x="7371661" y="2588633"/>
            <a:ext cx="12700" cy="2311902"/>
          </a:xfrm>
          <a:prstGeom prst="bentConnector3">
            <a:avLst>
              <a:gd name="adj1" fmla="val 180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Alternate Process 86"/>
          <p:cNvSpPr/>
          <p:nvPr/>
        </p:nvSpPr>
        <p:spPr>
          <a:xfrm>
            <a:off x="2461684" y="5774071"/>
            <a:ext cx="3518370" cy="816045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Sync parameters </a:t>
            </a:r>
            <a:br>
              <a:rPr lang="en-US" sz="2200" dirty="0" smtClean="0"/>
            </a:br>
            <a:r>
              <a:rPr lang="en-US" sz="2200" dirty="0" smtClean="0"/>
              <a:t>and get new block </a:t>
            </a:r>
            <a:r>
              <a:rPr lang="en-US" sz="2200" i="1" dirty="0" smtClean="0"/>
              <a:t>Z</a:t>
            </a:r>
            <a:r>
              <a:rPr lang="en-US" sz="2200" dirty="0" smtClean="0"/>
              <a:t> </a:t>
            </a:r>
            <a:endParaRPr lang="en-US" sz="2200" i="1" baseline="-25000" dirty="0"/>
          </a:p>
        </p:txBody>
      </p:sp>
      <p:cxnSp>
        <p:nvCxnSpPr>
          <p:cNvPr id="92" name="Elbow Connector 91"/>
          <p:cNvCxnSpPr>
            <a:stCxn id="10" idx="2"/>
            <a:endCxn id="87" idx="0"/>
          </p:cNvCxnSpPr>
          <p:nvPr/>
        </p:nvCxnSpPr>
        <p:spPr>
          <a:xfrm rot="16200000" flipH="1">
            <a:off x="3081584" y="4634785"/>
            <a:ext cx="513035" cy="1765535"/>
          </a:xfrm>
          <a:prstGeom prst="bentConnector3">
            <a:avLst>
              <a:gd name="adj1" fmla="val 6414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Elbow Connector 95"/>
          <p:cNvCxnSpPr>
            <a:stCxn id="9" idx="2"/>
            <a:endCxn id="87" idx="0"/>
          </p:cNvCxnSpPr>
          <p:nvPr/>
        </p:nvCxnSpPr>
        <p:spPr>
          <a:xfrm rot="5400000">
            <a:off x="4611569" y="4169930"/>
            <a:ext cx="1213442" cy="1994841"/>
          </a:xfrm>
          <a:prstGeom prst="bentConnector3">
            <a:avLst>
              <a:gd name="adj1" fmla="val 84939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Elbow Connector 102"/>
          <p:cNvCxnSpPr>
            <a:stCxn id="87" idx="2"/>
            <a:endCxn id="6" idx="0"/>
          </p:cNvCxnSpPr>
          <p:nvPr/>
        </p:nvCxnSpPr>
        <p:spPr>
          <a:xfrm rot="5400000" flipH="1">
            <a:off x="1897697" y="4266944"/>
            <a:ext cx="4633644" cy="12700"/>
          </a:xfrm>
          <a:prstGeom prst="bentConnector5">
            <a:avLst>
              <a:gd name="adj1" fmla="val -3367"/>
              <a:gd name="adj2" fmla="val -38248142"/>
              <a:gd name="adj3" fmla="val 104933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14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50" grpId="0"/>
      <p:bldP spid="78" grpId="0" animBg="1"/>
      <p:bldP spid="84" grpId="0"/>
      <p:bldP spid="8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Bent Arrow 301"/>
          <p:cNvSpPr/>
          <p:nvPr/>
        </p:nvSpPr>
        <p:spPr>
          <a:xfrm rot="9358365" flipH="1" flipV="1">
            <a:off x="3236077" y="2555819"/>
            <a:ext cx="404626" cy="1029452"/>
          </a:xfrm>
          <a:prstGeom prst="bentArrow">
            <a:avLst/>
          </a:prstGeom>
          <a:solidFill>
            <a:schemeClr val="accent5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1" name="Cube 20"/>
          <p:cNvSpPr>
            <a:spLocks noChangeArrowheads="1"/>
          </p:cNvSpPr>
          <p:nvPr/>
        </p:nvSpPr>
        <p:spPr bwMode="auto">
          <a:xfrm>
            <a:off x="3505049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301" name="Bent Arrow 300"/>
          <p:cNvSpPr/>
          <p:nvPr/>
        </p:nvSpPr>
        <p:spPr>
          <a:xfrm rot="965367" flipV="1">
            <a:off x="3296932" y="4429058"/>
            <a:ext cx="389084" cy="1836470"/>
          </a:xfrm>
          <a:prstGeom prst="bentArrow">
            <a:avLst/>
          </a:prstGeom>
          <a:solidFill>
            <a:schemeClr val="accent5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2" name="Cube 20"/>
          <p:cNvSpPr>
            <a:spLocks noChangeArrowheads="1"/>
          </p:cNvSpPr>
          <p:nvPr/>
        </p:nvSpPr>
        <p:spPr bwMode="auto">
          <a:xfrm>
            <a:off x="4103692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83" name="Cube 20"/>
          <p:cNvSpPr>
            <a:spLocks noChangeArrowheads="1"/>
          </p:cNvSpPr>
          <p:nvPr/>
        </p:nvSpPr>
        <p:spPr bwMode="auto">
          <a:xfrm>
            <a:off x="4694242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graphicFrame>
        <p:nvGraphicFramePr>
          <p:cNvPr id="286" name="Object 28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9895566"/>
              </p:ext>
            </p:extLst>
          </p:nvPr>
        </p:nvGraphicFramePr>
        <p:xfrm>
          <a:off x="4752975" y="4217988"/>
          <a:ext cx="439738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96" name="Equation" r:id="rId3" imgW="266700" imgH="228600" progId="Equation.3">
                  <p:embed/>
                </p:oleObj>
              </mc:Choice>
              <mc:Fallback>
                <p:oleObj name="Equation" r:id="rId3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52975" y="4217988"/>
                        <a:ext cx="439738" cy="37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" name="Object 2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2538695"/>
              </p:ext>
            </p:extLst>
          </p:nvPr>
        </p:nvGraphicFramePr>
        <p:xfrm>
          <a:off x="4168775" y="4217988"/>
          <a:ext cx="43973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97" name="Equation" r:id="rId5" imgW="266700" imgH="228600" progId="Equation.3">
                  <p:embed/>
                </p:oleObj>
              </mc:Choice>
              <mc:Fallback>
                <p:oleObj name="Equation" r:id="rId5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68775" y="4217988"/>
                        <a:ext cx="439738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8" name="Object 2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3575829"/>
              </p:ext>
            </p:extLst>
          </p:nvPr>
        </p:nvGraphicFramePr>
        <p:xfrm>
          <a:off x="3552825" y="4217988"/>
          <a:ext cx="43973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98" name="Equation" r:id="rId7" imgW="266700" imgH="228600" progId="Equation.3">
                  <p:embed/>
                </p:oleObj>
              </mc:Choice>
              <mc:Fallback>
                <p:oleObj name="Equation" r:id="rId7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52825" y="4217988"/>
                        <a:ext cx="439738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9" name="Cube 20"/>
          <p:cNvSpPr>
            <a:spLocks noChangeArrowheads="1"/>
          </p:cNvSpPr>
          <p:nvPr/>
        </p:nvSpPr>
        <p:spPr bwMode="auto">
          <a:xfrm>
            <a:off x="3505049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74" name="Cube 20"/>
          <p:cNvSpPr>
            <a:spLocks noChangeArrowheads="1"/>
          </p:cNvSpPr>
          <p:nvPr/>
        </p:nvSpPr>
        <p:spPr bwMode="auto">
          <a:xfrm>
            <a:off x="4103692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73" name="Cube 20"/>
          <p:cNvSpPr>
            <a:spLocks noChangeArrowheads="1"/>
          </p:cNvSpPr>
          <p:nvPr/>
        </p:nvSpPr>
        <p:spPr bwMode="auto">
          <a:xfrm>
            <a:off x="4694242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“Always-On SGD”</a:t>
            </a:r>
            <a:endParaRPr lang="en-US" dirty="0"/>
          </a:p>
        </p:txBody>
      </p:sp>
      <p:sp>
        <p:nvSpPr>
          <p:cNvPr id="90" name="Rounded Rectangle 89"/>
          <p:cNvSpPr/>
          <p:nvPr/>
        </p:nvSpPr>
        <p:spPr>
          <a:xfrm>
            <a:off x="1065589" y="2262782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 points:</a:t>
            </a:r>
            <a:endParaRPr lang="en-US" dirty="0"/>
          </a:p>
        </p:txBody>
      </p:sp>
      <p:sp>
        <p:nvSpPr>
          <p:cNvPr id="177" name="Rounded Rectangle 176"/>
          <p:cNvSpPr/>
          <p:nvPr/>
        </p:nvSpPr>
        <p:spPr>
          <a:xfrm>
            <a:off x="1065589" y="3266689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Map each point</a:t>
            </a:r>
            <a:endParaRPr lang="en-US" dirty="0"/>
          </a:p>
        </p:txBody>
      </p:sp>
      <p:sp>
        <p:nvSpPr>
          <p:cNvPr id="178" name="Rounded Rectangle 177"/>
          <p:cNvSpPr/>
          <p:nvPr/>
        </p:nvSpPr>
        <p:spPr>
          <a:xfrm>
            <a:off x="1065589" y="4265756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 its block</a:t>
            </a:r>
            <a:endParaRPr lang="en-US" dirty="0"/>
          </a:p>
        </p:txBody>
      </p:sp>
      <p:sp>
        <p:nvSpPr>
          <p:cNvPr id="179" name="Rounded Rectangle 178"/>
          <p:cNvSpPr/>
          <p:nvPr/>
        </p:nvSpPr>
        <p:spPr>
          <a:xfrm>
            <a:off x="1065589" y="5270870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with necessary info to order</a:t>
            </a:r>
            <a:endParaRPr lang="en-US" sz="1600" dirty="0"/>
          </a:p>
        </p:txBody>
      </p:sp>
      <p:sp>
        <p:nvSpPr>
          <p:cNvPr id="180" name="Rounded Rectangle 179"/>
          <p:cNvSpPr/>
          <p:nvPr/>
        </p:nvSpPr>
        <p:spPr>
          <a:xfrm>
            <a:off x="6315749" y="1522403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Cube 20"/>
          <p:cNvSpPr>
            <a:spLocks noChangeArrowheads="1"/>
          </p:cNvSpPr>
          <p:nvPr/>
        </p:nvSpPr>
        <p:spPr bwMode="auto">
          <a:xfrm>
            <a:off x="6506411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188" name="TextBox 187"/>
          <p:cNvSpPr txBox="1"/>
          <p:nvPr/>
        </p:nvSpPr>
        <p:spPr>
          <a:xfrm>
            <a:off x="6315748" y="1544678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0" name="Rounded Rectangle 189"/>
          <p:cNvSpPr/>
          <p:nvPr/>
        </p:nvSpPr>
        <p:spPr>
          <a:xfrm>
            <a:off x="6315748" y="3306494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Cube 20"/>
          <p:cNvSpPr>
            <a:spLocks noChangeArrowheads="1"/>
          </p:cNvSpPr>
          <p:nvPr/>
        </p:nvSpPr>
        <p:spPr bwMode="auto">
          <a:xfrm>
            <a:off x="6506410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198" name="TextBox 197"/>
          <p:cNvSpPr txBox="1"/>
          <p:nvPr/>
        </p:nvSpPr>
        <p:spPr>
          <a:xfrm>
            <a:off x="6315747" y="3328769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0" name="Rounded Rectangle 199"/>
          <p:cNvSpPr/>
          <p:nvPr/>
        </p:nvSpPr>
        <p:spPr>
          <a:xfrm>
            <a:off x="6315749" y="5149959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Cube 20"/>
          <p:cNvSpPr>
            <a:spLocks noChangeArrowheads="1"/>
          </p:cNvSpPr>
          <p:nvPr/>
        </p:nvSpPr>
        <p:spPr bwMode="auto">
          <a:xfrm>
            <a:off x="6506411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208" name="TextBox 207"/>
          <p:cNvSpPr txBox="1"/>
          <p:nvPr/>
        </p:nvSpPr>
        <p:spPr>
          <a:xfrm>
            <a:off x="6315748" y="5172234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6829734" y="1009952"/>
            <a:ext cx="1392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</a:rPr>
              <a:t>Reducers</a:t>
            </a:r>
            <a:endParaRPr lang="en-US" sz="2200" dirty="0">
              <a:solidFill>
                <a:schemeClr val="accent4"/>
              </a:solidFill>
            </a:endParaRPr>
          </a:p>
        </p:txBody>
      </p:sp>
      <p:cxnSp>
        <p:nvCxnSpPr>
          <p:cNvPr id="214" name="Straight Arrow Connector 213"/>
          <p:cNvCxnSpPr>
            <a:endCxn id="90" idx="1"/>
          </p:cNvCxnSpPr>
          <p:nvPr/>
        </p:nvCxnSpPr>
        <p:spPr>
          <a:xfrm>
            <a:off x="777875" y="2631688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7" name="Cube 20"/>
          <p:cNvSpPr>
            <a:spLocks noChangeArrowheads="1"/>
          </p:cNvSpPr>
          <p:nvPr/>
        </p:nvSpPr>
        <p:spPr bwMode="auto">
          <a:xfrm>
            <a:off x="399581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8" name="Cube 20"/>
          <p:cNvSpPr>
            <a:spLocks noChangeArrowheads="1"/>
          </p:cNvSpPr>
          <p:nvPr/>
        </p:nvSpPr>
        <p:spPr bwMode="auto">
          <a:xfrm>
            <a:off x="284344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9" name="Cube 20"/>
          <p:cNvSpPr>
            <a:spLocks noChangeArrowheads="1"/>
          </p:cNvSpPr>
          <p:nvPr/>
        </p:nvSpPr>
        <p:spPr bwMode="auto">
          <a:xfrm>
            <a:off x="169106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0" name="Cube 20"/>
          <p:cNvSpPr>
            <a:spLocks noChangeArrowheads="1"/>
          </p:cNvSpPr>
          <p:nvPr/>
        </p:nvSpPr>
        <p:spPr bwMode="auto">
          <a:xfrm>
            <a:off x="53869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cxnSp>
        <p:nvCxnSpPr>
          <p:cNvPr id="223" name="Straight Arrow Connector 222"/>
          <p:cNvCxnSpPr/>
          <p:nvPr/>
        </p:nvCxnSpPr>
        <p:spPr>
          <a:xfrm>
            <a:off x="777875" y="3609588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6" name="Cube 20"/>
          <p:cNvSpPr>
            <a:spLocks noChangeArrowheads="1"/>
          </p:cNvSpPr>
          <p:nvPr/>
        </p:nvSpPr>
        <p:spPr bwMode="auto">
          <a:xfrm>
            <a:off x="399581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7" name="Cube 20"/>
          <p:cNvSpPr>
            <a:spLocks noChangeArrowheads="1"/>
          </p:cNvSpPr>
          <p:nvPr/>
        </p:nvSpPr>
        <p:spPr bwMode="auto">
          <a:xfrm>
            <a:off x="284344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8" name="Cube 20"/>
          <p:cNvSpPr>
            <a:spLocks noChangeArrowheads="1"/>
          </p:cNvSpPr>
          <p:nvPr/>
        </p:nvSpPr>
        <p:spPr bwMode="auto">
          <a:xfrm>
            <a:off x="169106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9" name="Cube 20"/>
          <p:cNvSpPr>
            <a:spLocks noChangeArrowheads="1"/>
          </p:cNvSpPr>
          <p:nvPr/>
        </p:nvSpPr>
        <p:spPr bwMode="auto">
          <a:xfrm>
            <a:off x="53869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cxnSp>
        <p:nvCxnSpPr>
          <p:cNvPr id="230" name="Straight Arrow Connector 229"/>
          <p:cNvCxnSpPr/>
          <p:nvPr/>
        </p:nvCxnSpPr>
        <p:spPr>
          <a:xfrm>
            <a:off x="777875" y="4634662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/>
          <p:nvPr/>
        </p:nvCxnSpPr>
        <p:spPr>
          <a:xfrm>
            <a:off x="777875" y="5639776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8" name="Cube 20"/>
          <p:cNvSpPr>
            <a:spLocks noChangeArrowheads="1"/>
          </p:cNvSpPr>
          <p:nvPr/>
        </p:nvSpPr>
        <p:spPr bwMode="auto">
          <a:xfrm>
            <a:off x="399581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39" name="Cube 20"/>
          <p:cNvSpPr>
            <a:spLocks noChangeArrowheads="1"/>
          </p:cNvSpPr>
          <p:nvPr/>
        </p:nvSpPr>
        <p:spPr bwMode="auto">
          <a:xfrm>
            <a:off x="284344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0" name="Cube 20"/>
          <p:cNvSpPr>
            <a:spLocks noChangeArrowheads="1"/>
          </p:cNvSpPr>
          <p:nvPr/>
        </p:nvSpPr>
        <p:spPr bwMode="auto">
          <a:xfrm>
            <a:off x="169106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1" name="Cube 20"/>
          <p:cNvSpPr>
            <a:spLocks noChangeArrowheads="1"/>
          </p:cNvSpPr>
          <p:nvPr/>
        </p:nvSpPr>
        <p:spPr bwMode="auto">
          <a:xfrm>
            <a:off x="53869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4" name="Cube 20"/>
          <p:cNvSpPr>
            <a:spLocks noChangeArrowheads="1"/>
          </p:cNvSpPr>
          <p:nvPr/>
        </p:nvSpPr>
        <p:spPr bwMode="auto">
          <a:xfrm>
            <a:off x="399581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5" name="Cube 20"/>
          <p:cNvSpPr>
            <a:spLocks noChangeArrowheads="1"/>
          </p:cNvSpPr>
          <p:nvPr/>
        </p:nvSpPr>
        <p:spPr bwMode="auto">
          <a:xfrm>
            <a:off x="284344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6" name="Cube 20"/>
          <p:cNvSpPr>
            <a:spLocks noChangeArrowheads="1"/>
          </p:cNvSpPr>
          <p:nvPr/>
        </p:nvSpPr>
        <p:spPr bwMode="auto">
          <a:xfrm>
            <a:off x="169106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7" name="Cube 20"/>
          <p:cNvSpPr>
            <a:spLocks noChangeArrowheads="1"/>
          </p:cNvSpPr>
          <p:nvPr/>
        </p:nvSpPr>
        <p:spPr bwMode="auto">
          <a:xfrm>
            <a:off x="53869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8" name="Cloud 247"/>
          <p:cNvSpPr/>
          <p:nvPr/>
        </p:nvSpPr>
        <p:spPr>
          <a:xfrm>
            <a:off x="3102427" y="3162550"/>
            <a:ext cx="1741715" cy="1491888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Partition </a:t>
            </a:r>
            <a:r>
              <a:rPr lang="en-US" sz="1200" dirty="0" smtClean="0"/>
              <a:t>&amp;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Sort</a:t>
            </a:r>
            <a:endParaRPr lang="en-US" dirty="0"/>
          </a:p>
        </p:txBody>
      </p:sp>
      <p:cxnSp>
        <p:nvCxnSpPr>
          <p:cNvPr id="250" name="Straight Arrow Connector 249"/>
          <p:cNvCxnSpPr>
            <a:stCxn id="90" idx="3"/>
          </p:cNvCxnSpPr>
          <p:nvPr/>
        </p:nvCxnSpPr>
        <p:spPr>
          <a:xfrm>
            <a:off x="2674256" y="2631688"/>
            <a:ext cx="821268" cy="839645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/>
          <p:cNvCxnSpPr>
            <a:stCxn id="177" idx="3"/>
          </p:cNvCxnSpPr>
          <p:nvPr/>
        </p:nvCxnSpPr>
        <p:spPr>
          <a:xfrm>
            <a:off x="2674256" y="3635595"/>
            <a:ext cx="664030" cy="16231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/>
          <p:cNvCxnSpPr>
            <a:stCxn id="178" idx="3"/>
          </p:cNvCxnSpPr>
          <p:nvPr/>
        </p:nvCxnSpPr>
        <p:spPr>
          <a:xfrm flipV="1">
            <a:off x="2674256" y="4265756"/>
            <a:ext cx="664030" cy="368906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Arrow Connector 256"/>
          <p:cNvCxnSpPr>
            <a:stCxn id="179" idx="3"/>
          </p:cNvCxnSpPr>
          <p:nvPr/>
        </p:nvCxnSpPr>
        <p:spPr>
          <a:xfrm flipV="1">
            <a:off x="2674256" y="4438952"/>
            <a:ext cx="996649" cy="1200824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1" name="Cube 20"/>
          <p:cNvSpPr>
            <a:spLocks noChangeArrowheads="1"/>
          </p:cNvSpPr>
          <p:nvPr/>
        </p:nvSpPr>
        <p:spPr bwMode="auto">
          <a:xfrm>
            <a:off x="5303842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cxnSp>
        <p:nvCxnSpPr>
          <p:cNvPr id="263" name="Straight Arrow Connector 262"/>
          <p:cNvCxnSpPr/>
          <p:nvPr/>
        </p:nvCxnSpPr>
        <p:spPr>
          <a:xfrm>
            <a:off x="6041571" y="2522760"/>
            <a:ext cx="274178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Arrow Connector 265"/>
          <p:cNvCxnSpPr/>
          <p:nvPr/>
        </p:nvCxnSpPr>
        <p:spPr>
          <a:xfrm>
            <a:off x="6041571" y="4357651"/>
            <a:ext cx="274177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Arrow Connector 270"/>
          <p:cNvCxnSpPr/>
          <p:nvPr/>
        </p:nvCxnSpPr>
        <p:spPr>
          <a:xfrm>
            <a:off x="6041571" y="6213816"/>
            <a:ext cx="274178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75" name="Object 2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0164842"/>
              </p:ext>
            </p:extLst>
          </p:nvPr>
        </p:nvGraphicFramePr>
        <p:xfrm>
          <a:off x="6575734" y="6051669"/>
          <a:ext cx="418864" cy="397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99" name="Equation" r:id="rId9" imgW="254000" imgH="241300" progId="Equation.3">
                  <p:embed/>
                </p:oleObj>
              </mc:Choice>
              <mc:Fallback>
                <p:oleObj name="Equation" r:id="rId9" imgW="254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575734" y="6051669"/>
                        <a:ext cx="418864" cy="3979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" name="Object 2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6407429"/>
              </p:ext>
            </p:extLst>
          </p:nvPr>
        </p:nvGraphicFramePr>
        <p:xfrm>
          <a:off x="5384800" y="6051550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0" name="Equation" r:id="rId11" imgW="266700" imgH="241300" progId="Equation.3">
                  <p:embed/>
                </p:oleObj>
              </mc:Choice>
              <mc:Fallback>
                <p:oleObj name="Equation" r:id="rId11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384800" y="6051550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7" name="Object 2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2531134"/>
              </p:ext>
            </p:extLst>
          </p:nvPr>
        </p:nvGraphicFramePr>
        <p:xfrm>
          <a:off x="4752975" y="6051127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1" name="Equation" r:id="rId13" imgW="266700" imgH="241300" progId="Equation.3">
                  <p:embed/>
                </p:oleObj>
              </mc:Choice>
              <mc:Fallback>
                <p:oleObj name="Equation" r:id="rId13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752975" y="6051127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8" name="Object 2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7268703"/>
              </p:ext>
            </p:extLst>
          </p:nvPr>
        </p:nvGraphicFramePr>
        <p:xfrm>
          <a:off x="4168775" y="6051669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2" name="Equation" r:id="rId15" imgW="266700" imgH="241300" progId="Equation.3">
                  <p:embed/>
                </p:oleObj>
              </mc:Choice>
              <mc:Fallback>
                <p:oleObj name="Equation" r:id="rId15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168775" y="6051669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0" name="Object 2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9352738"/>
              </p:ext>
            </p:extLst>
          </p:nvPr>
        </p:nvGraphicFramePr>
        <p:xfrm>
          <a:off x="3552825" y="6051669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3" name="Equation" r:id="rId17" imgW="266700" imgH="241300" progId="Equation.3">
                  <p:embed/>
                </p:oleObj>
              </mc:Choice>
              <mc:Fallback>
                <p:oleObj name="Equation" r:id="rId17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552825" y="6051669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9" name="Object 2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7240024"/>
              </p:ext>
            </p:extLst>
          </p:nvPr>
        </p:nvGraphicFramePr>
        <p:xfrm>
          <a:off x="6575425" y="4217988"/>
          <a:ext cx="419100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4" name="Equation" r:id="rId19" imgW="254000" imgH="228600" progId="Equation.3">
                  <p:embed/>
                </p:oleObj>
              </mc:Choice>
              <mc:Fallback>
                <p:oleObj name="Equation" r:id="rId19" imgW="254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575425" y="4217988"/>
                        <a:ext cx="419100" cy="37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0" name="Cube 20"/>
          <p:cNvSpPr>
            <a:spLocks noChangeArrowheads="1"/>
          </p:cNvSpPr>
          <p:nvPr/>
        </p:nvSpPr>
        <p:spPr bwMode="auto">
          <a:xfrm>
            <a:off x="3505049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91" name="Cube 20"/>
          <p:cNvSpPr>
            <a:spLocks noChangeArrowheads="1"/>
          </p:cNvSpPr>
          <p:nvPr/>
        </p:nvSpPr>
        <p:spPr bwMode="auto">
          <a:xfrm>
            <a:off x="4103692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92" name="Cube 20"/>
          <p:cNvSpPr>
            <a:spLocks noChangeArrowheads="1"/>
          </p:cNvSpPr>
          <p:nvPr/>
        </p:nvSpPr>
        <p:spPr bwMode="auto">
          <a:xfrm>
            <a:off x="4694242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293" name="Cube 20"/>
          <p:cNvSpPr>
            <a:spLocks noChangeArrowheads="1"/>
          </p:cNvSpPr>
          <p:nvPr/>
        </p:nvSpPr>
        <p:spPr bwMode="auto">
          <a:xfrm>
            <a:off x="5303842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graphicFrame>
        <p:nvGraphicFramePr>
          <p:cNvPr id="294" name="Object 29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6475533"/>
              </p:ext>
            </p:extLst>
          </p:nvPr>
        </p:nvGraphicFramePr>
        <p:xfrm>
          <a:off x="5384800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5" name="Equation" r:id="rId21" imgW="266700" imgH="228600" progId="Equation.3">
                  <p:embed/>
                </p:oleObj>
              </mc:Choice>
              <mc:Fallback>
                <p:oleObj name="Equation" r:id="rId21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384800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5" name="Object 2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9637746"/>
              </p:ext>
            </p:extLst>
          </p:nvPr>
        </p:nvGraphicFramePr>
        <p:xfrm>
          <a:off x="4752975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6" name="Equation" r:id="rId23" imgW="266700" imgH="228600" progId="Equation.3">
                  <p:embed/>
                </p:oleObj>
              </mc:Choice>
              <mc:Fallback>
                <p:oleObj name="Equation" r:id="rId23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752975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6" name="Object 29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0363029"/>
              </p:ext>
            </p:extLst>
          </p:nvPr>
        </p:nvGraphicFramePr>
        <p:xfrm>
          <a:off x="4168775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7" name="Equation" r:id="rId25" imgW="266700" imgH="228600" progId="Equation.3">
                  <p:embed/>
                </p:oleObj>
              </mc:Choice>
              <mc:Fallback>
                <p:oleObj name="Equation" r:id="rId25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168775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" name="Object 2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4535931"/>
              </p:ext>
            </p:extLst>
          </p:nvPr>
        </p:nvGraphicFramePr>
        <p:xfrm>
          <a:off x="3552825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8" name="Equation" r:id="rId27" imgW="266700" imgH="228600" progId="Equation.3">
                  <p:embed/>
                </p:oleObj>
              </mc:Choice>
              <mc:Fallback>
                <p:oleObj name="Equation" r:id="rId27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3552825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8" name="Object 29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3177587"/>
              </p:ext>
            </p:extLst>
          </p:nvPr>
        </p:nvGraphicFramePr>
        <p:xfrm>
          <a:off x="6575734" y="2435225"/>
          <a:ext cx="419100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9" name="Equation" r:id="rId29" imgW="254000" imgH="228600" progId="Equation.3">
                  <p:embed/>
                </p:oleObj>
              </mc:Choice>
              <mc:Fallback>
                <p:oleObj name="Equation" r:id="rId29" imgW="254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6575734" y="2435225"/>
                        <a:ext cx="419100" cy="37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9" name="TextBox 298"/>
          <p:cNvSpPr txBox="1"/>
          <p:nvPr/>
        </p:nvSpPr>
        <p:spPr>
          <a:xfrm>
            <a:off x="2990277" y="611814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00" name="TextBox 299"/>
          <p:cNvSpPr txBox="1"/>
          <p:nvPr/>
        </p:nvSpPr>
        <p:spPr>
          <a:xfrm>
            <a:off x="3044025" y="222249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284" name="Cube 20"/>
          <p:cNvSpPr>
            <a:spLocks noChangeArrowheads="1"/>
          </p:cNvSpPr>
          <p:nvPr/>
        </p:nvSpPr>
        <p:spPr bwMode="auto">
          <a:xfrm>
            <a:off x="5303842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graphicFrame>
        <p:nvGraphicFramePr>
          <p:cNvPr id="285" name="Object 2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9149671"/>
              </p:ext>
            </p:extLst>
          </p:nvPr>
        </p:nvGraphicFramePr>
        <p:xfrm>
          <a:off x="5384800" y="4217988"/>
          <a:ext cx="43973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0" name="Equation" r:id="rId31" imgW="266700" imgH="228600" progId="Equation.3">
                  <p:embed/>
                </p:oleObj>
              </mc:Choice>
              <mc:Fallback>
                <p:oleObj name="Equation" r:id="rId31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5384800" y="4217988"/>
                        <a:ext cx="439738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9" name="Picture 98" descr="small_grid.pdf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81" y="22551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100" name="Picture 99" descr="small_grid.pdf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286" y="22551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sp>
        <p:nvSpPr>
          <p:cNvPr id="101" name="TextBox 100"/>
          <p:cNvSpPr txBox="1"/>
          <p:nvPr/>
        </p:nvSpPr>
        <p:spPr>
          <a:xfrm>
            <a:off x="7329137" y="2368953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755565" y="23762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7499681" y="1774487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4" name="Picture 103" descr="small_grid.pdf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80" y="4039198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105" name="Picture 104" descr="small_grid.pdf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285" y="4039198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sp>
        <p:nvSpPr>
          <p:cNvPr id="106" name="TextBox 105"/>
          <p:cNvSpPr txBox="1"/>
          <p:nvPr/>
        </p:nvSpPr>
        <p:spPr>
          <a:xfrm>
            <a:off x="7329136" y="4153044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755564" y="4160300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7499680" y="3558578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9" name="Picture 108" descr="small_grid.pdf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81" y="5882663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10" name="Picture 109" descr="small_grid.pdf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286" y="5882663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11" name="TextBox 110"/>
          <p:cNvSpPr txBox="1"/>
          <p:nvPr/>
        </p:nvSpPr>
        <p:spPr>
          <a:xfrm>
            <a:off x="7329137" y="59965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7755565" y="6003765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7499681" y="5402043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15" name="Straight Arrow Connector 114"/>
          <p:cNvCxnSpPr/>
          <p:nvPr/>
        </p:nvCxnSpPr>
        <p:spPr>
          <a:xfrm>
            <a:off x="7972425" y="4634662"/>
            <a:ext cx="0" cy="825449"/>
          </a:xfrm>
          <a:prstGeom prst="straightConnector1">
            <a:avLst/>
          </a:prstGeom>
          <a:ln w="50800">
            <a:solidFill>
              <a:schemeClr val="accent4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>
            <a:off x="7950200" y="2847614"/>
            <a:ext cx="0" cy="825449"/>
          </a:xfrm>
          <a:prstGeom prst="straightConnector1">
            <a:avLst/>
          </a:prstGeom>
          <a:ln w="50800">
            <a:solidFill>
              <a:schemeClr val="accent4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7947224" y="2928659"/>
            <a:ext cx="882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C5A6A"/>
                </a:solidFill>
              </a:rPr>
              <a:t>HDFS</a:t>
            </a:r>
            <a:endParaRPr lang="en-US" sz="2000" b="1" dirty="0">
              <a:solidFill>
                <a:srgbClr val="4C5A6A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7947224" y="4749849"/>
            <a:ext cx="882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C5A6A"/>
                </a:solidFill>
              </a:rPr>
              <a:t>HDFS</a:t>
            </a:r>
            <a:endParaRPr lang="en-US" sz="2000" b="1" dirty="0">
              <a:solidFill>
                <a:srgbClr val="4C5A6A"/>
              </a:solidFill>
            </a:endParaRPr>
          </a:p>
        </p:txBody>
      </p:sp>
      <p:cxnSp>
        <p:nvCxnSpPr>
          <p:cNvPr id="119" name="Elbow Connector 118"/>
          <p:cNvCxnSpPr/>
          <p:nvPr/>
        </p:nvCxnSpPr>
        <p:spPr bwMode="auto">
          <a:xfrm rot="5400000" flipH="1">
            <a:off x="5649189" y="4146693"/>
            <a:ext cx="4654263" cy="12700"/>
          </a:xfrm>
          <a:prstGeom prst="bentConnector5">
            <a:avLst>
              <a:gd name="adj1" fmla="val -5048"/>
              <a:gd name="adj2" fmla="val -7163717"/>
              <a:gd name="adj3" fmla="val 108414"/>
            </a:avLst>
          </a:prstGeom>
          <a:solidFill>
            <a:schemeClr val="accent1"/>
          </a:solidFill>
          <a:ln w="50800" cap="flat" cmpd="sng" algn="ctr">
            <a:solidFill>
              <a:schemeClr val="accent4"/>
            </a:solidFill>
            <a:prstDash val="solid"/>
            <a:round/>
            <a:headEnd type="none" w="sm" len="sm"/>
            <a:tailEnd type="stealth" w="lg" len="lg"/>
          </a:ln>
          <a:effectLst/>
        </p:spPr>
      </p:cxnSp>
      <p:pic>
        <p:nvPicPr>
          <p:cNvPr id="120" name="Picture 119" descr="small_grid.pdf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848" y="4039198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sp>
        <p:nvSpPr>
          <p:cNvPr id="121" name="TextBox 120"/>
          <p:cNvSpPr txBox="1"/>
          <p:nvPr/>
        </p:nvSpPr>
        <p:spPr>
          <a:xfrm>
            <a:off x="8174147" y="4153044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122" name="Picture 121" descr="small_grid.pdf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849" y="22551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sp>
        <p:nvSpPr>
          <p:cNvPr id="123" name="TextBox 122"/>
          <p:cNvSpPr txBox="1"/>
          <p:nvPr/>
        </p:nvSpPr>
        <p:spPr>
          <a:xfrm>
            <a:off x="8174148" y="236895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124" name="Picture 123" descr="small_grid.pdf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849" y="5882663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25" name="TextBox 124"/>
          <p:cNvSpPr txBox="1"/>
          <p:nvPr/>
        </p:nvSpPr>
        <p:spPr>
          <a:xfrm>
            <a:off x="8174148" y="5996509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4818" y="1420057"/>
            <a:ext cx="56140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E3932"/>
                </a:solidFill>
              </a:rPr>
              <a:t>Run SGD on old points again!</a:t>
            </a:r>
            <a:r>
              <a:rPr lang="en-US" dirty="0" smtClean="0">
                <a:solidFill>
                  <a:srgbClr val="CE3932"/>
                </a:solidFill>
              </a:rPr>
              <a:t> </a:t>
            </a:r>
            <a:endParaRPr lang="en-US" dirty="0">
              <a:solidFill>
                <a:srgbClr val="CE393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6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5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5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5B782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5B782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F7E3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26 0.26366 " pathEditMode="relative" ptsTypes="AA">
                                      <p:cBhvr>
                                        <p:cTn id="35" dur="3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26 0.26366 " pathEditMode="relative" ptsTypes="AA">
                                      <p:cBhvr>
                                        <p:cTn id="37" dur="3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39 0.27083 " pathEditMode="relative" ptsTypes="AA">
                                      <p:cBhvr>
                                        <p:cTn id="39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39 0.27083 " pathEditMode="relative" ptsTypes="AA">
                                      <p:cBhvr>
                                        <p:cTn id="41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58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209 L 0.04392 -0.14421 C 0.05365 -0.17453 0.05903 -0.22013 0.05903 -0.26782 C 0.05903 -0.32199 0.05365 -0.36551 0.04392 -0.39583 L 0.00139 -0.54143 " pathEditMode="relative" rAng="0" ptsTypes="FffFF">
                                      <p:cBhvr>
                                        <p:cTn id="43" dur="3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-2717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7.40741E-7 L 0.04149 -0.14305 C 0.05087 -0.17315 0.05625 -0.21782 0.05625 -0.26458 C 0.05625 -0.31782 0.05087 -0.36042 0.04149 -0.39051 L 1.38889E-6 -0.5331 " pathEditMode="relative" rAng="0" ptsTypes="FffFF">
                                      <p:cBhvr>
                                        <p:cTn id="45" dur="3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-2666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169F4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0013"/>
                                      </p:to>
                                    </p:animClr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07F20"/>
                                      </p:to>
                                    </p:animClr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 animBg="1"/>
      <p:bldP spid="197" grpId="0" animBg="1"/>
      <p:bldP spid="207" grpId="0" animBg="1"/>
      <p:bldP spid="121" grpId="0"/>
      <p:bldP spid="123" grpId="0"/>
      <p:bldP spid="12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Proof Sketch</a:t>
            </a:r>
            <a:endParaRPr lang="en-US" dirty="0"/>
          </a:p>
        </p:txBody>
      </p:sp>
      <p:sp>
        <p:nvSpPr>
          <p:cNvPr id="167" name="Content Placeholder 16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Martingale Difference Sequence: At the beginning of each epoch, the expected number of times each point will be processed is equal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26574" y="792408"/>
            <a:ext cx="16670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[Details]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Cube 20"/>
          <p:cNvSpPr>
            <a:spLocks noChangeArrowheads="1"/>
          </p:cNvSpPr>
          <p:nvPr/>
        </p:nvSpPr>
        <p:spPr bwMode="auto">
          <a:xfrm>
            <a:off x="2257688" y="3014020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6" name="Cube 20"/>
          <p:cNvSpPr>
            <a:spLocks noChangeArrowheads="1"/>
          </p:cNvSpPr>
          <p:nvPr/>
        </p:nvSpPr>
        <p:spPr bwMode="auto">
          <a:xfrm>
            <a:off x="6223218" y="3014020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8027634"/>
              </p:ext>
            </p:extLst>
          </p:nvPr>
        </p:nvGraphicFramePr>
        <p:xfrm>
          <a:off x="6313701" y="3258236"/>
          <a:ext cx="419100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54" name="Equation" r:id="rId3" imgW="254000" imgH="228600" progId="Equation.3">
                  <p:embed/>
                </p:oleObj>
              </mc:Choice>
              <mc:Fallback>
                <p:oleObj name="Equation" r:id="rId3" imgW="254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13701" y="3258236"/>
                        <a:ext cx="419100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371554"/>
              </p:ext>
            </p:extLst>
          </p:nvPr>
        </p:nvGraphicFramePr>
        <p:xfrm>
          <a:off x="2316421" y="3258236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55" name="Equation" r:id="rId5" imgW="266700" imgH="228600" progId="Equation.3">
                  <p:embed/>
                </p:oleObj>
              </mc:Choice>
              <mc:Fallback>
                <p:oleObj name="Equation" r:id="rId5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16421" y="3258236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ube 20"/>
          <p:cNvSpPr>
            <a:spLocks noChangeArrowheads="1"/>
          </p:cNvSpPr>
          <p:nvPr/>
        </p:nvSpPr>
        <p:spPr bwMode="auto">
          <a:xfrm>
            <a:off x="2257688" y="5243813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10" name="Cube 20"/>
          <p:cNvSpPr>
            <a:spLocks noChangeArrowheads="1"/>
          </p:cNvSpPr>
          <p:nvPr/>
        </p:nvSpPr>
        <p:spPr bwMode="auto">
          <a:xfrm>
            <a:off x="6223218" y="5243813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4138211"/>
              </p:ext>
            </p:extLst>
          </p:nvPr>
        </p:nvGraphicFramePr>
        <p:xfrm>
          <a:off x="6313701" y="5486701"/>
          <a:ext cx="41910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56" name="Equation" r:id="rId7" imgW="254000" imgH="228600" progId="Equation.3">
                  <p:embed/>
                </p:oleObj>
              </mc:Choice>
              <mc:Fallback>
                <p:oleObj name="Equation" r:id="rId7" imgW="254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13701" y="5486701"/>
                        <a:ext cx="419100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5333796"/>
              </p:ext>
            </p:extLst>
          </p:nvPr>
        </p:nvGraphicFramePr>
        <p:xfrm>
          <a:off x="2316421" y="5486701"/>
          <a:ext cx="439738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57" name="Equation" r:id="rId9" imgW="266700" imgH="228600" progId="Equation.3">
                  <p:embed/>
                </p:oleObj>
              </mc:Choice>
              <mc:Fallback>
                <p:oleObj name="Equation" r:id="rId9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316421" y="5486701"/>
                        <a:ext cx="439738" cy="37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" name="Cube 20"/>
          <p:cNvSpPr>
            <a:spLocks noChangeArrowheads="1"/>
          </p:cNvSpPr>
          <p:nvPr/>
        </p:nvSpPr>
        <p:spPr bwMode="auto">
          <a:xfrm>
            <a:off x="7550410" y="40721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87" name="Cube 20"/>
          <p:cNvSpPr>
            <a:spLocks noChangeArrowheads="1"/>
          </p:cNvSpPr>
          <p:nvPr/>
        </p:nvSpPr>
        <p:spPr bwMode="auto">
          <a:xfrm>
            <a:off x="7435173" y="40721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88" name="Cube 20"/>
          <p:cNvSpPr>
            <a:spLocks noChangeArrowheads="1"/>
          </p:cNvSpPr>
          <p:nvPr/>
        </p:nvSpPr>
        <p:spPr bwMode="auto">
          <a:xfrm>
            <a:off x="7322278" y="40721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89" name="Cube 20"/>
          <p:cNvSpPr>
            <a:spLocks noChangeArrowheads="1"/>
          </p:cNvSpPr>
          <p:nvPr/>
        </p:nvSpPr>
        <p:spPr bwMode="auto">
          <a:xfrm>
            <a:off x="7207041" y="40721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90" name="Cube 20"/>
          <p:cNvSpPr>
            <a:spLocks noChangeArrowheads="1"/>
          </p:cNvSpPr>
          <p:nvPr/>
        </p:nvSpPr>
        <p:spPr bwMode="auto">
          <a:xfrm>
            <a:off x="7091803" y="40721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91" name="Cube 20"/>
          <p:cNvSpPr>
            <a:spLocks noChangeArrowheads="1"/>
          </p:cNvSpPr>
          <p:nvPr/>
        </p:nvSpPr>
        <p:spPr bwMode="auto">
          <a:xfrm>
            <a:off x="6976566" y="40721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92" name="Cube 20"/>
          <p:cNvSpPr>
            <a:spLocks noChangeArrowheads="1"/>
          </p:cNvSpPr>
          <p:nvPr/>
        </p:nvSpPr>
        <p:spPr bwMode="auto">
          <a:xfrm>
            <a:off x="6861329" y="40721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93" name="Cube 92"/>
          <p:cNvSpPr>
            <a:spLocks noChangeArrowheads="1"/>
          </p:cNvSpPr>
          <p:nvPr/>
        </p:nvSpPr>
        <p:spPr bwMode="auto">
          <a:xfrm>
            <a:off x="6746092" y="40721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94" name="Cube 20"/>
          <p:cNvSpPr>
            <a:spLocks noChangeArrowheads="1"/>
          </p:cNvSpPr>
          <p:nvPr/>
        </p:nvSpPr>
        <p:spPr bwMode="auto">
          <a:xfrm>
            <a:off x="6633197" y="40721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95" name="Cube 20"/>
          <p:cNvSpPr>
            <a:spLocks noChangeArrowheads="1"/>
          </p:cNvSpPr>
          <p:nvPr/>
        </p:nvSpPr>
        <p:spPr bwMode="auto">
          <a:xfrm>
            <a:off x="6517960" y="40721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96" name="Cube 20"/>
          <p:cNvSpPr>
            <a:spLocks noChangeArrowheads="1"/>
          </p:cNvSpPr>
          <p:nvPr/>
        </p:nvSpPr>
        <p:spPr bwMode="auto">
          <a:xfrm>
            <a:off x="6402722" y="40721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97" name="Cube 20"/>
          <p:cNvSpPr>
            <a:spLocks noChangeArrowheads="1"/>
          </p:cNvSpPr>
          <p:nvPr/>
        </p:nvSpPr>
        <p:spPr bwMode="auto">
          <a:xfrm>
            <a:off x="6287485" y="40721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98" name="Cube 20"/>
          <p:cNvSpPr>
            <a:spLocks noChangeArrowheads="1"/>
          </p:cNvSpPr>
          <p:nvPr/>
        </p:nvSpPr>
        <p:spPr bwMode="auto">
          <a:xfrm>
            <a:off x="6172248" y="40721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99" name="Cube 20"/>
          <p:cNvSpPr>
            <a:spLocks noChangeArrowheads="1"/>
          </p:cNvSpPr>
          <p:nvPr/>
        </p:nvSpPr>
        <p:spPr bwMode="auto">
          <a:xfrm>
            <a:off x="6057011" y="40721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00" name="Cube 20"/>
          <p:cNvSpPr>
            <a:spLocks noChangeArrowheads="1"/>
          </p:cNvSpPr>
          <p:nvPr/>
        </p:nvSpPr>
        <p:spPr bwMode="auto">
          <a:xfrm>
            <a:off x="5944116" y="40721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01" name="Cube 20"/>
          <p:cNvSpPr>
            <a:spLocks noChangeArrowheads="1"/>
          </p:cNvSpPr>
          <p:nvPr/>
        </p:nvSpPr>
        <p:spPr bwMode="auto">
          <a:xfrm>
            <a:off x="5828879" y="40721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02" name="Cube 20"/>
          <p:cNvSpPr>
            <a:spLocks noChangeArrowheads="1"/>
          </p:cNvSpPr>
          <p:nvPr/>
        </p:nvSpPr>
        <p:spPr bwMode="auto">
          <a:xfrm>
            <a:off x="5713641" y="40721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03" name="Cube 20"/>
          <p:cNvSpPr>
            <a:spLocks noChangeArrowheads="1"/>
          </p:cNvSpPr>
          <p:nvPr/>
        </p:nvSpPr>
        <p:spPr bwMode="auto">
          <a:xfrm>
            <a:off x="5598404" y="40721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04" name="Cube 20"/>
          <p:cNvSpPr>
            <a:spLocks noChangeArrowheads="1"/>
          </p:cNvSpPr>
          <p:nvPr/>
        </p:nvSpPr>
        <p:spPr bwMode="auto">
          <a:xfrm>
            <a:off x="5483167" y="40721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10" name="Cube 20"/>
          <p:cNvSpPr>
            <a:spLocks noChangeArrowheads="1"/>
          </p:cNvSpPr>
          <p:nvPr/>
        </p:nvSpPr>
        <p:spPr bwMode="auto">
          <a:xfrm>
            <a:off x="7550410" y="631161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11" name="Cube 20"/>
          <p:cNvSpPr>
            <a:spLocks noChangeArrowheads="1"/>
          </p:cNvSpPr>
          <p:nvPr/>
        </p:nvSpPr>
        <p:spPr bwMode="auto">
          <a:xfrm>
            <a:off x="7435173" y="631161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12" name="Cube 20"/>
          <p:cNvSpPr>
            <a:spLocks noChangeArrowheads="1"/>
          </p:cNvSpPr>
          <p:nvPr/>
        </p:nvSpPr>
        <p:spPr bwMode="auto">
          <a:xfrm>
            <a:off x="7322278" y="631161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13" name="Cube 20"/>
          <p:cNvSpPr>
            <a:spLocks noChangeArrowheads="1"/>
          </p:cNvSpPr>
          <p:nvPr/>
        </p:nvSpPr>
        <p:spPr bwMode="auto">
          <a:xfrm>
            <a:off x="7207041" y="631161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14" name="Cube 20"/>
          <p:cNvSpPr>
            <a:spLocks noChangeArrowheads="1"/>
          </p:cNvSpPr>
          <p:nvPr/>
        </p:nvSpPr>
        <p:spPr bwMode="auto">
          <a:xfrm>
            <a:off x="7091803" y="631161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15" name="Cube 20"/>
          <p:cNvSpPr>
            <a:spLocks noChangeArrowheads="1"/>
          </p:cNvSpPr>
          <p:nvPr/>
        </p:nvSpPr>
        <p:spPr bwMode="auto">
          <a:xfrm>
            <a:off x="6976566" y="631161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16" name="Cube 20"/>
          <p:cNvSpPr>
            <a:spLocks noChangeArrowheads="1"/>
          </p:cNvSpPr>
          <p:nvPr/>
        </p:nvSpPr>
        <p:spPr bwMode="auto">
          <a:xfrm>
            <a:off x="6861329" y="631161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17" name="Cube 116"/>
          <p:cNvSpPr>
            <a:spLocks noChangeArrowheads="1"/>
          </p:cNvSpPr>
          <p:nvPr/>
        </p:nvSpPr>
        <p:spPr bwMode="auto">
          <a:xfrm>
            <a:off x="6746092" y="631161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18" name="Cube 20"/>
          <p:cNvSpPr>
            <a:spLocks noChangeArrowheads="1"/>
          </p:cNvSpPr>
          <p:nvPr/>
        </p:nvSpPr>
        <p:spPr bwMode="auto">
          <a:xfrm>
            <a:off x="6633197" y="631161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19" name="Cube 20"/>
          <p:cNvSpPr>
            <a:spLocks noChangeArrowheads="1"/>
          </p:cNvSpPr>
          <p:nvPr/>
        </p:nvSpPr>
        <p:spPr bwMode="auto">
          <a:xfrm>
            <a:off x="6517960" y="631161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20" name="Cube 20"/>
          <p:cNvSpPr>
            <a:spLocks noChangeArrowheads="1"/>
          </p:cNvSpPr>
          <p:nvPr/>
        </p:nvSpPr>
        <p:spPr bwMode="auto">
          <a:xfrm>
            <a:off x="6402722" y="631161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21" name="Cube 20"/>
          <p:cNvSpPr>
            <a:spLocks noChangeArrowheads="1"/>
          </p:cNvSpPr>
          <p:nvPr/>
        </p:nvSpPr>
        <p:spPr bwMode="auto">
          <a:xfrm>
            <a:off x="6287485" y="631161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22" name="Cube 20"/>
          <p:cNvSpPr>
            <a:spLocks noChangeArrowheads="1"/>
          </p:cNvSpPr>
          <p:nvPr/>
        </p:nvSpPr>
        <p:spPr bwMode="auto">
          <a:xfrm>
            <a:off x="6172248" y="631161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23" name="Cube 20"/>
          <p:cNvSpPr>
            <a:spLocks noChangeArrowheads="1"/>
          </p:cNvSpPr>
          <p:nvPr/>
        </p:nvSpPr>
        <p:spPr bwMode="auto">
          <a:xfrm>
            <a:off x="6057011" y="631161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24" name="Cube 20"/>
          <p:cNvSpPr>
            <a:spLocks noChangeArrowheads="1"/>
          </p:cNvSpPr>
          <p:nvPr/>
        </p:nvSpPr>
        <p:spPr bwMode="auto">
          <a:xfrm>
            <a:off x="5944116" y="631161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25" name="Cube 20"/>
          <p:cNvSpPr>
            <a:spLocks noChangeArrowheads="1"/>
          </p:cNvSpPr>
          <p:nvPr/>
        </p:nvSpPr>
        <p:spPr bwMode="auto">
          <a:xfrm>
            <a:off x="5828879" y="631161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26" name="Cube 20"/>
          <p:cNvSpPr>
            <a:spLocks noChangeArrowheads="1"/>
          </p:cNvSpPr>
          <p:nvPr/>
        </p:nvSpPr>
        <p:spPr bwMode="auto">
          <a:xfrm>
            <a:off x="5713641" y="631161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27" name="Cube 20"/>
          <p:cNvSpPr>
            <a:spLocks noChangeArrowheads="1"/>
          </p:cNvSpPr>
          <p:nvPr/>
        </p:nvSpPr>
        <p:spPr bwMode="auto">
          <a:xfrm>
            <a:off x="5598404" y="631161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28" name="Cube 20"/>
          <p:cNvSpPr>
            <a:spLocks noChangeArrowheads="1"/>
          </p:cNvSpPr>
          <p:nvPr/>
        </p:nvSpPr>
        <p:spPr bwMode="auto">
          <a:xfrm>
            <a:off x="5483167" y="631161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29" name="Cube 20"/>
          <p:cNvSpPr>
            <a:spLocks noChangeArrowheads="1"/>
          </p:cNvSpPr>
          <p:nvPr/>
        </p:nvSpPr>
        <p:spPr bwMode="auto">
          <a:xfrm>
            <a:off x="3573005" y="40721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30" name="Cube 20"/>
          <p:cNvSpPr>
            <a:spLocks noChangeArrowheads="1"/>
          </p:cNvSpPr>
          <p:nvPr/>
        </p:nvSpPr>
        <p:spPr bwMode="auto">
          <a:xfrm>
            <a:off x="3457768" y="40721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31" name="Cube 20"/>
          <p:cNvSpPr>
            <a:spLocks noChangeArrowheads="1"/>
          </p:cNvSpPr>
          <p:nvPr/>
        </p:nvSpPr>
        <p:spPr bwMode="auto">
          <a:xfrm>
            <a:off x="3344873" y="40721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32" name="Cube 20"/>
          <p:cNvSpPr>
            <a:spLocks noChangeArrowheads="1"/>
          </p:cNvSpPr>
          <p:nvPr/>
        </p:nvSpPr>
        <p:spPr bwMode="auto">
          <a:xfrm>
            <a:off x="3229636" y="40721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33" name="Cube 20"/>
          <p:cNvSpPr>
            <a:spLocks noChangeArrowheads="1"/>
          </p:cNvSpPr>
          <p:nvPr/>
        </p:nvSpPr>
        <p:spPr bwMode="auto">
          <a:xfrm>
            <a:off x="3114398" y="40721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34" name="Cube 20"/>
          <p:cNvSpPr>
            <a:spLocks noChangeArrowheads="1"/>
          </p:cNvSpPr>
          <p:nvPr/>
        </p:nvSpPr>
        <p:spPr bwMode="auto">
          <a:xfrm>
            <a:off x="2999161" y="40721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35" name="Cube 20"/>
          <p:cNvSpPr>
            <a:spLocks noChangeArrowheads="1"/>
          </p:cNvSpPr>
          <p:nvPr/>
        </p:nvSpPr>
        <p:spPr bwMode="auto">
          <a:xfrm>
            <a:off x="2883924" y="40721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36" name="Cube 135"/>
          <p:cNvSpPr>
            <a:spLocks noChangeArrowheads="1"/>
          </p:cNvSpPr>
          <p:nvPr/>
        </p:nvSpPr>
        <p:spPr bwMode="auto">
          <a:xfrm>
            <a:off x="2768687" y="40721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37" name="Cube 20"/>
          <p:cNvSpPr>
            <a:spLocks noChangeArrowheads="1"/>
          </p:cNvSpPr>
          <p:nvPr/>
        </p:nvSpPr>
        <p:spPr bwMode="auto">
          <a:xfrm>
            <a:off x="2655792" y="40721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38" name="Cube 20"/>
          <p:cNvSpPr>
            <a:spLocks noChangeArrowheads="1"/>
          </p:cNvSpPr>
          <p:nvPr/>
        </p:nvSpPr>
        <p:spPr bwMode="auto">
          <a:xfrm>
            <a:off x="2540555" y="40721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39" name="Cube 20"/>
          <p:cNvSpPr>
            <a:spLocks noChangeArrowheads="1"/>
          </p:cNvSpPr>
          <p:nvPr/>
        </p:nvSpPr>
        <p:spPr bwMode="auto">
          <a:xfrm>
            <a:off x="2425317" y="40721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40" name="Cube 20"/>
          <p:cNvSpPr>
            <a:spLocks noChangeArrowheads="1"/>
          </p:cNvSpPr>
          <p:nvPr/>
        </p:nvSpPr>
        <p:spPr bwMode="auto">
          <a:xfrm>
            <a:off x="2310080" y="40721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41" name="Cube 20"/>
          <p:cNvSpPr>
            <a:spLocks noChangeArrowheads="1"/>
          </p:cNvSpPr>
          <p:nvPr/>
        </p:nvSpPr>
        <p:spPr bwMode="auto">
          <a:xfrm>
            <a:off x="2194843" y="40721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42" name="Cube 20"/>
          <p:cNvSpPr>
            <a:spLocks noChangeArrowheads="1"/>
          </p:cNvSpPr>
          <p:nvPr/>
        </p:nvSpPr>
        <p:spPr bwMode="auto">
          <a:xfrm>
            <a:off x="2079606" y="40721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43" name="Cube 20"/>
          <p:cNvSpPr>
            <a:spLocks noChangeArrowheads="1"/>
          </p:cNvSpPr>
          <p:nvPr/>
        </p:nvSpPr>
        <p:spPr bwMode="auto">
          <a:xfrm>
            <a:off x="1966711" y="40721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44" name="Cube 20"/>
          <p:cNvSpPr>
            <a:spLocks noChangeArrowheads="1"/>
          </p:cNvSpPr>
          <p:nvPr/>
        </p:nvSpPr>
        <p:spPr bwMode="auto">
          <a:xfrm>
            <a:off x="1851474" y="40721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45" name="Cube 20"/>
          <p:cNvSpPr>
            <a:spLocks noChangeArrowheads="1"/>
          </p:cNvSpPr>
          <p:nvPr/>
        </p:nvSpPr>
        <p:spPr bwMode="auto">
          <a:xfrm>
            <a:off x="1736236" y="40721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46" name="Cube 20"/>
          <p:cNvSpPr>
            <a:spLocks noChangeArrowheads="1"/>
          </p:cNvSpPr>
          <p:nvPr/>
        </p:nvSpPr>
        <p:spPr bwMode="auto">
          <a:xfrm>
            <a:off x="1620999" y="40721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47" name="Cube 20"/>
          <p:cNvSpPr>
            <a:spLocks noChangeArrowheads="1"/>
          </p:cNvSpPr>
          <p:nvPr/>
        </p:nvSpPr>
        <p:spPr bwMode="auto">
          <a:xfrm>
            <a:off x="1505762" y="40721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48" name="Cube 20"/>
          <p:cNvSpPr>
            <a:spLocks noChangeArrowheads="1"/>
          </p:cNvSpPr>
          <p:nvPr/>
        </p:nvSpPr>
        <p:spPr bwMode="auto">
          <a:xfrm>
            <a:off x="3633185" y="631161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49" name="Cube 20"/>
          <p:cNvSpPr>
            <a:spLocks noChangeArrowheads="1"/>
          </p:cNvSpPr>
          <p:nvPr/>
        </p:nvSpPr>
        <p:spPr bwMode="auto">
          <a:xfrm>
            <a:off x="3517948" y="631161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50" name="Cube 20"/>
          <p:cNvSpPr>
            <a:spLocks noChangeArrowheads="1"/>
          </p:cNvSpPr>
          <p:nvPr/>
        </p:nvSpPr>
        <p:spPr bwMode="auto">
          <a:xfrm>
            <a:off x="3405053" y="631161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51" name="Cube 20"/>
          <p:cNvSpPr>
            <a:spLocks noChangeArrowheads="1"/>
          </p:cNvSpPr>
          <p:nvPr/>
        </p:nvSpPr>
        <p:spPr bwMode="auto">
          <a:xfrm>
            <a:off x="3289816" y="631161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52" name="Cube 20"/>
          <p:cNvSpPr>
            <a:spLocks noChangeArrowheads="1"/>
          </p:cNvSpPr>
          <p:nvPr/>
        </p:nvSpPr>
        <p:spPr bwMode="auto">
          <a:xfrm>
            <a:off x="3174578" y="631161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53" name="Cube 20"/>
          <p:cNvSpPr>
            <a:spLocks noChangeArrowheads="1"/>
          </p:cNvSpPr>
          <p:nvPr/>
        </p:nvSpPr>
        <p:spPr bwMode="auto">
          <a:xfrm>
            <a:off x="3059341" y="631161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54" name="Cube 20"/>
          <p:cNvSpPr>
            <a:spLocks noChangeArrowheads="1"/>
          </p:cNvSpPr>
          <p:nvPr/>
        </p:nvSpPr>
        <p:spPr bwMode="auto">
          <a:xfrm>
            <a:off x="2944104" y="631161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55" name="Cube 154"/>
          <p:cNvSpPr>
            <a:spLocks noChangeArrowheads="1"/>
          </p:cNvSpPr>
          <p:nvPr/>
        </p:nvSpPr>
        <p:spPr bwMode="auto">
          <a:xfrm>
            <a:off x="2828867" y="631161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56" name="Cube 20"/>
          <p:cNvSpPr>
            <a:spLocks noChangeArrowheads="1"/>
          </p:cNvSpPr>
          <p:nvPr/>
        </p:nvSpPr>
        <p:spPr bwMode="auto">
          <a:xfrm>
            <a:off x="2715972" y="631161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57" name="Cube 20"/>
          <p:cNvSpPr>
            <a:spLocks noChangeArrowheads="1"/>
          </p:cNvSpPr>
          <p:nvPr/>
        </p:nvSpPr>
        <p:spPr bwMode="auto">
          <a:xfrm>
            <a:off x="2600735" y="631161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58" name="Cube 20"/>
          <p:cNvSpPr>
            <a:spLocks noChangeArrowheads="1"/>
          </p:cNvSpPr>
          <p:nvPr/>
        </p:nvSpPr>
        <p:spPr bwMode="auto">
          <a:xfrm>
            <a:off x="2485497" y="631161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59" name="Cube 20"/>
          <p:cNvSpPr>
            <a:spLocks noChangeArrowheads="1"/>
          </p:cNvSpPr>
          <p:nvPr/>
        </p:nvSpPr>
        <p:spPr bwMode="auto">
          <a:xfrm>
            <a:off x="2370260" y="631161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60" name="Cube 20"/>
          <p:cNvSpPr>
            <a:spLocks noChangeArrowheads="1"/>
          </p:cNvSpPr>
          <p:nvPr/>
        </p:nvSpPr>
        <p:spPr bwMode="auto">
          <a:xfrm>
            <a:off x="2255023" y="631161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61" name="Cube 20"/>
          <p:cNvSpPr>
            <a:spLocks noChangeArrowheads="1"/>
          </p:cNvSpPr>
          <p:nvPr/>
        </p:nvSpPr>
        <p:spPr bwMode="auto">
          <a:xfrm>
            <a:off x="2139786" y="631161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62" name="Cube 20"/>
          <p:cNvSpPr>
            <a:spLocks noChangeArrowheads="1"/>
          </p:cNvSpPr>
          <p:nvPr/>
        </p:nvSpPr>
        <p:spPr bwMode="auto">
          <a:xfrm>
            <a:off x="2026891" y="631161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63" name="Cube 20"/>
          <p:cNvSpPr>
            <a:spLocks noChangeArrowheads="1"/>
          </p:cNvSpPr>
          <p:nvPr/>
        </p:nvSpPr>
        <p:spPr bwMode="auto">
          <a:xfrm>
            <a:off x="1911654" y="631161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64" name="Cube 20"/>
          <p:cNvSpPr>
            <a:spLocks noChangeArrowheads="1"/>
          </p:cNvSpPr>
          <p:nvPr/>
        </p:nvSpPr>
        <p:spPr bwMode="auto">
          <a:xfrm>
            <a:off x="1796416" y="631161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65" name="Cube 20"/>
          <p:cNvSpPr>
            <a:spLocks noChangeArrowheads="1"/>
          </p:cNvSpPr>
          <p:nvPr/>
        </p:nvSpPr>
        <p:spPr bwMode="auto">
          <a:xfrm>
            <a:off x="1681179" y="631161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166" name="Cube 20"/>
          <p:cNvSpPr>
            <a:spLocks noChangeArrowheads="1"/>
          </p:cNvSpPr>
          <p:nvPr/>
        </p:nvSpPr>
        <p:spPr bwMode="auto">
          <a:xfrm>
            <a:off x="1565942" y="631161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cxnSp>
        <p:nvCxnSpPr>
          <p:cNvPr id="169" name="Straight Connector 168"/>
          <p:cNvCxnSpPr/>
          <p:nvPr/>
        </p:nvCxnSpPr>
        <p:spPr>
          <a:xfrm>
            <a:off x="4603515" y="2820237"/>
            <a:ext cx="0" cy="3800791"/>
          </a:xfrm>
          <a:prstGeom prst="line">
            <a:avLst/>
          </a:prstGeom>
          <a:ln w="4191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0" name="Slide Number Placeholder 16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5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0" dur="250" autoRev="1" fill="remov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1" dur="250" autoRev="1" fill="remove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2" dur="250" autoRev="1" fill="remove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250" autoRev="1" fill="remove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27" presetClass="emph" presetSubtype="0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5" dur="250" autoRev="1" fill="remove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6" dur="250" autoRev="1" fill="remove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7" dur="250" autoRev="1" fill="remove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8" dur="250" autoRev="1" fill="remove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7" presetClass="emph" presetSubtype="0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0" dur="250" autoRev="1" fill="remove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1" dur="250" autoRev="1" fill="remove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2" dur="250" autoRev="1" fill="remove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3" dur="250" autoRev="1" fill="remove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27" presetClass="emph" presetSubtype="0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5" dur="250" autoRev="1" fill="remove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6" dur="250" autoRev="1" fill="remove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7" dur="250" autoRev="1" fill="remove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8" dur="250" autoRev="1" fill="remove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27" presetClass="emph" presetSubtype="0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0" dur="25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1" dur="25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2" dur="25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25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27" presetClass="emph" presetSubtype="0" fill="remove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5" dur="250" autoRev="1" fill="remove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6" dur="250" autoRev="1" fill="remove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7" dur="250" autoRev="1" fill="remove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8" dur="250" autoRev="1" fill="remove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7" presetClass="emph" presetSubtype="0" fill="remove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0" dur="250" autoRev="1" fill="remov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1" dur="250" autoRev="1" fill="remove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2" dur="250" autoRev="1" fill="remove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3" dur="250" autoRev="1" fill="remove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27" presetClass="emph" presetSubtype="0" fill="remove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5" dur="250" autoRev="1" fill="remove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6" dur="250" autoRev="1" fill="remove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7" dur="250" autoRev="1" fill="remove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8" dur="250" autoRev="1" fill="remove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27" presetClass="emph" presetSubtype="0" fill="remove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0" dur="250" autoRev="1" fill="remove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1" dur="250" autoRev="1" fill="remove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2" dur="250" autoRev="1" fill="remove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3" dur="250" autoRev="1" fill="remove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27" presetClass="emph" presetSubtype="0" fill="remove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5" dur="250" autoRev="1" fill="remove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6" dur="250" autoRev="1" fill="remove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7" dur="250" autoRev="1" fill="remove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8" dur="250" autoRev="1" fill="remove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7" presetClass="emph" presetSubtype="0" fill="remove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0" dur="250" autoRev="1" fill="remove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1" dur="250" autoRev="1" fill="remove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2" dur="250" autoRev="1" fill="remove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3" dur="250" autoRev="1" fill="remove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27" presetClass="emph" presetSubtype="0" fill="remove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5" dur="250" autoRev="1" fill="remove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6" dur="250" autoRev="1" fill="remove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7" dur="250" autoRev="1" fill="remove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8" dur="250" autoRev="1" fill="remove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27" presetClass="emph" presetSubtype="0" fill="remove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0" dur="250" autoRev="1" fill="remove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1" dur="250" autoRev="1" fill="remove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2" dur="250" autoRev="1" fill="remove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3" dur="250" autoRev="1" fill="remove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27" presetClass="emph" presetSubtype="0" fill="remove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5" dur="250" autoRev="1" fill="remove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6" dur="250" autoRev="1" fill="remove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7" dur="250" autoRev="1" fill="remove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8" dur="250" autoRev="1" fill="remove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27" presetClass="emph" presetSubtype="0" fill="remove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0" dur="250" autoRev="1" fill="remove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1" dur="250" autoRev="1" fill="remove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2" dur="250" autoRev="1" fill="remove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3" dur="250" autoRev="1" fill="remove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27" presetClass="emph" presetSubtype="0" fill="remove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5" dur="250" autoRev="1" fill="remove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6" dur="250" autoRev="1" fill="remove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7" dur="250" autoRev="1" fill="remove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8" dur="250" autoRev="1" fill="remove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27" presetClass="emph" presetSubtype="0" fill="remove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0" dur="250" autoRev="1" fill="remove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1" dur="250" autoRev="1" fill="remove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2" dur="250" autoRev="1" fill="remove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3" dur="250" autoRev="1" fill="remove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27" presetClass="emph" presetSubtype="0" fill="remove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5" dur="250" autoRev="1" fill="remove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6" dur="250" autoRev="1" fill="remove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7" dur="250" autoRev="1" fill="remove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8" dur="250" autoRev="1" fill="remove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27" presetClass="emph" presetSubtype="0" fill="remove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0" dur="250" autoRev="1" fill="remove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1" dur="250" autoRev="1" fill="remove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2" dur="250" autoRev="1" fill="remove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3" dur="250" autoRev="1" fill="remove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5" dur="500" autoRev="1" fill="remov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6" dur="500" autoRev="1" fill="remov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7" dur="500" autoRev="1" fill="remov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8" dur="500" autoRev="1" fill="remov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27" presetClass="emph" presetSubtype="0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0" dur="500" autoRev="1" fill="remove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1" dur="500" autoRev="1" fill="remove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2" dur="500" autoRev="1" fill="remove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3" dur="500" autoRev="1" fill="remove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27" presetClass="emph" presetSubtype="0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5" dur="500" autoRev="1" fill="remove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6" dur="500" autoRev="1" fill="remove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7" dur="500" autoRev="1" fill="remove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8" dur="500" autoRev="1" fill="remove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27" presetClass="emph" presetSubtype="0" fill="remove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0" dur="500" autoRev="1" fill="remove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1" dur="500" autoRev="1" fill="remove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2" dur="500" autoRev="1" fill="remove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3" dur="500" autoRev="1" fill="remove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27" presetClass="emph" presetSubtype="0" fill="remove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5" dur="500" autoRev="1" fill="remove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6" dur="500" autoRev="1" fill="remove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7" dur="500" autoRev="1" fill="remove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8" dur="500" autoRev="1" fill="remove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27" presetClass="emph" presetSubtype="0" fill="remove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0" dur="500" autoRev="1" fill="remove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1" dur="500" autoRev="1" fill="remove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2" dur="500" autoRev="1" fill="remove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3" dur="500" autoRev="1" fill="remove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27" presetClass="emph" presetSubtype="0" fill="remove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5" dur="250" autoRev="1" fill="remove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6" dur="250" autoRev="1" fill="remove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7" dur="250" autoRev="1" fill="remove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8" dur="250" autoRev="1" fill="remove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27" presetClass="emph" presetSubtype="0" fill="remove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0" dur="250" autoRev="1" fill="remove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1" dur="250" autoRev="1" fill="remove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2" dur="250" autoRev="1" fill="remove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3" dur="250" autoRev="1" fill="remove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27" presetClass="emph" presetSubtype="0" fill="remove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5" dur="500" autoRev="1" fill="remove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6" dur="500" autoRev="1" fill="remove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7" dur="500" autoRev="1" fill="remove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8" dur="500" autoRev="1" fill="remove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27" presetClass="emph" presetSubtype="0" fill="remove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0" dur="500" autoRev="1" fill="remove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1" dur="500" autoRev="1" fill="remove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2" dur="500" autoRev="1" fill="remove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3" dur="500" autoRev="1" fill="remove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27" presetClass="emph" presetSubtype="0" fill="remove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5" dur="500" autoRev="1" fill="remov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6" dur="500" autoRev="1" fill="remov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7" dur="500" autoRev="1" fill="remov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8" dur="500" autoRev="1" fill="remov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27" presetClass="emph" presetSubtype="0" fill="remove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0" dur="500" autoRev="1" fill="remov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1" dur="500" autoRev="1" fill="remov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2" dur="500" autoRev="1" fill="remov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3" dur="500" autoRev="1" fill="remov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27" presetClass="emph" presetSubtype="0" fill="remove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5" dur="500" autoRev="1" fill="remove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6" dur="500" autoRev="1" fill="remove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7" dur="500" autoRev="1" fill="remove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8" dur="500" autoRev="1" fill="remove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27" presetClass="emph" presetSubtype="0" fill="remove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0" dur="250" autoRev="1" fill="remov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1" dur="250" autoRev="1" fill="remov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2" dur="250" autoRev="1" fill="remov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3" dur="250" autoRev="1" fill="remov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27" presetClass="emph" presetSubtype="0" fill="remove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5" dur="250" autoRev="1" fill="remove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6" dur="250" autoRev="1" fill="remove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7" dur="250" autoRev="1" fill="remove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8" dur="250" autoRev="1" fill="remove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27" presetClass="emph" presetSubtype="0" fill="remove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0" dur="250" autoRev="1" fill="remove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1" dur="250" autoRev="1" fill="remove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2" dur="250" autoRev="1" fill="remove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3" dur="250" autoRev="1" fill="remove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27" presetClass="emph" presetSubtype="0" fill="remove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5" dur="250" autoRev="1" fill="remove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6" dur="250" autoRev="1" fill="remove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7" dur="250" autoRev="1" fill="remove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8" dur="250" autoRev="1" fill="remove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27" presetClass="emph" presetSubtype="0" fill="remove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0" dur="250" autoRev="1" fill="remove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51" dur="250" autoRev="1" fill="remove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2" dur="250" autoRev="1" fill="remove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3" dur="250" autoRev="1" fill="remove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27" presetClass="emph" presetSubtype="0" fill="remove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5" dur="250" autoRev="1" fill="remove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56" dur="250" autoRev="1" fill="remove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7" dur="250" autoRev="1" fill="remove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8" dur="250" autoRev="1" fill="remove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27" presetClass="emph" presetSubtype="0" fill="remove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0" dur="50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1" dur="50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2" dur="50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3" dur="50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27" presetClass="emph" presetSubtype="0" fill="remove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5" dur="500" autoRev="1" fill="remove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6" dur="500" autoRev="1" fill="remove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7" dur="500" autoRev="1" fill="remove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8" dur="500" autoRev="1" fill="remove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27" presetClass="emph" presetSubtype="0" fill="remove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0" dur="500" autoRev="1" fill="remove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1" dur="500" autoRev="1" fill="remove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2" dur="500" autoRev="1" fill="remove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3" dur="500" autoRev="1" fill="remove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27" presetClass="emph" presetSubtype="0" fill="remove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5" dur="500" autoRev="1" fill="remove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6" dur="500" autoRev="1" fill="remove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7" dur="500" autoRev="1" fill="remove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8" dur="500" autoRev="1" fill="remove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27" presetClass="emph" presetSubtype="0" fill="remove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0" dur="500" autoRev="1" fill="remove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1" dur="500" autoRev="1" fill="remove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2" dur="500" autoRev="1" fill="remove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3" dur="500" autoRev="1" fill="remove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4" fill="hold">
                      <p:stCondLst>
                        <p:cond delay="indefinite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7" dur="250" autoRev="1" fill="remove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8" dur="250" autoRev="1" fill="remove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9" dur="250" autoRev="1" fill="remove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0" dur="250" autoRev="1" fill="remove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27" presetClass="emph" presetSubtype="0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2" dur="250" autoRev="1" fill="remov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3" dur="250" autoRev="1" fill="remov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4" dur="250" autoRev="1" fill="remov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5" dur="250" autoRev="1" fill="remov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27" presetClass="emph" presetSubtype="0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7" dur="250" autoRev="1" fill="remove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8" dur="250" autoRev="1" fill="remove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9" dur="250" autoRev="1" fill="remove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0" dur="250" autoRev="1" fill="remove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27" presetClass="emph" presetSubtype="0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2" dur="250" autoRev="1" fill="remove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3" dur="250" autoRev="1" fill="remove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4" dur="250" autoRev="1" fill="remove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5" dur="250" autoRev="1" fill="remove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27" presetClass="emph" presetSubtype="0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7" dur="250" autoRev="1" fill="remov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8" dur="250" autoRev="1" fill="remov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9" dur="250" autoRev="1" fill="remov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0" dur="250" autoRev="1" fill="remov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27" presetClass="emph" presetSubtype="0" fill="remove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2" dur="250" autoRev="1" fill="remove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3" dur="250" autoRev="1" fill="remove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4" dur="250" autoRev="1" fill="remove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5" dur="250" autoRev="1" fill="remove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27" presetClass="emph" presetSubtype="0" fill="remove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7" dur="250" autoRev="1" fill="remove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8" dur="250" autoRev="1" fill="remove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9" dur="250" autoRev="1" fill="remove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0" dur="250" autoRev="1" fill="remove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27" presetClass="emph" presetSubtype="0" fill="remove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2" dur="250" autoRev="1" fill="remove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3" dur="250" autoRev="1" fill="remove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4" dur="250" autoRev="1" fill="remove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5" dur="250" autoRev="1" fill="remove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6" presetID="27" presetClass="emph" presetSubtype="0" fill="remove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7" dur="250" autoRev="1" fill="remove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8" dur="250" autoRev="1" fill="remove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9" dur="250" autoRev="1" fill="remove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0" dur="250" autoRev="1" fill="remove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27" presetClass="emph" presetSubtype="0" fill="remove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2" dur="250" autoRev="1" fill="remove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33" dur="250" autoRev="1" fill="remove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4" dur="250" autoRev="1" fill="remove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5" dur="250" autoRev="1" fill="remove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27" presetClass="emph" presetSubtype="0" fill="remove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7" dur="250" autoRev="1" fill="remove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38" dur="250" autoRev="1" fill="remove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9" dur="250" autoRev="1" fill="remove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0" dur="250" autoRev="1" fill="remove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27" presetClass="emph" presetSubtype="0" fill="remove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2" dur="250" autoRev="1" fill="remove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43" dur="250" autoRev="1" fill="remove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4" dur="250" autoRev="1" fill="remove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5" dur="250" autoRev="1" fill="remove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27" presetClass="emph" presetSubtype="0" fill="remove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7" dur="250" autoRev="1" fill="remove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48" dur="250" autoRev="1" fill="remove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9" dur="250" autoRev="1" fill="remove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0" dur="250" autoRev="1" fill="remove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27" presetClass="emph" presetSubtype="0" fill="remove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2" dur="250" autoRev="1" fill="remove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3" dur="250" autoRev="1" fill="remove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54" dur="250" autoRev="1" fill="remove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5" dur="250" autoRev="1" fill="remove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27" presetClass="emph" presetSubtype="0" fill="remove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7" dur="250" autoRev="1" fill="remove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8" dur="250" autoRev="1" fill="remove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59" dur="250" autoRev="1" fill="remove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0" dur="250" autoRev="1" fill="remove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27" presetClass="emph" presetSubtype="0" fill="remove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2" dur="250" autoRev="1" fill="remove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63" dur="250" autoRev="1" fill="remove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4" dur="250" autoRev="1" fill="remove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5" dur="250" autoRev="1" fill="remove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27" presetClass="emph" presetSubtype="0" fill="remove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7" dur="250" autoRev="1" fill="remove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68" dur="250" autoRev="1" fill="remove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9" dur="250" autoRev="1" fill="remove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0" dur="250" autoRev="1" fill="remove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27" presetClass="emph" presetSubtype="0" fill="remove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2" dur="250" autoRev="1" fill="remove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3" dur="250" autoRev="1" fill="remove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74" dur="250" autoRev="1" fill="remove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5" dur="250" autoRev="1" fill="remove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6" presetID="27" presetClass="emph" presetSubtype="0" fill="remove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7" dur="250" autoRev="1" fill="remove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8" dur="250" autoRev="1" fill="remove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79" dur="250" autoRev="1" fill="remove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0" dur="250" autoRev="1" fill="remove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27" presetClass="emph" presetSubtype="0" fill="remove" grpId="1" nodeType="withEffect">
                                  <p:stCondLst>
                                    <p:cond delay="9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2" dur="500" autoRev="1" fill="remove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3" dur="500" autoRev="1" fill="remove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4" dur="500" autoRev="1" fill="remove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5" dur="500" autoRev="1" fill="remove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6" presetID="27" presetClass="emph" presetSubtype="0" fill="remove" grpId="1" nodeType="withEffect">
                                  <p:stCondLst>
                                    <p:cond delay="10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7" dur="500" autoRev="1" fill="remove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8" dur="500" autoRev="1" fill="remove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9" dur="500" autoRev="1" fill="remove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0" dur="500" autoRev="1" fill="remove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27" presetClass="emph" presetSubtype="0" fill="remove" grpId="1" nodeType="withEffect">
                                  <p:stCondLst>
                                    <p:cond delay="1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2" dur="500" autoRev="1" fill="remov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3" dur="500" autoRev="1" fill="remov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4" dur="500" autoRev="1" fill="remov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5" dur="500" autoRev="1" fill="remov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27" presetClass="emph" presetSubtype="0" fill="remove" grpId="1" nodeType="withEffect">
                                  <p:stCondLst>
                                    <p:cond delay="12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7" dur="500" autoRev="1" fill="remove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8" dur="500" autoRev="1" fill="remove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9" dur="500" autoRev="1" fill="remove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0" dur="500" autoRev="1" fill="remove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27" presetClass="emph" presetSubtype="0" fill="remove" grpId="1" nodeType="withEffect">
                                  <p:stCondLst>
                                    <p:cond delay="1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2" dur="500" autoRev="1" fill="remove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3" dur="500" autoRev="1" fill="remove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4" dur="500" autoRev="1" fill="remove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5" dur="500" autoRev="1" fill="remove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7" dur="500" autoRev="1" fill="remove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8" dur="500" autoRev="1" fill="remove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9" dur="500" autoRev="1" fill="remove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0" dur="500" autoRev="1" fill="remove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1" presetID="27" presetClass="emph" presetSubtype="0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2" dur="500" autoRev="1" fill="remove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13" dur="500" autoRev="1" fill="remove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4" dur="500" autoRev="1" fill="remove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5" dur="500" autoRev="1" fill="remove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27" presetClass="emph" presetSubtype="0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7" dur="500" autoRev="1" fill="remove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18" dur="500" autoRev="1" fill="remove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9" dur="500" autoRev="1" fill="remove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0" dur="500" autoRev="1" fill="remove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27" presetClass="emph" presetSubtype="0" fill="remove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2" dur="500" autoRev="1" fill="remove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23" dur="500" autoRev="1" fill="remove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24" dur="500" autoRev="1" fill="remove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5" dur="500" autoRev="1" fill="remove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6" presetID="27" presetClass="emph" presetSubtype="0" fill="remove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7" dur="500" autoRev="1" fill="remove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28" dur="500" autoRev="1" fill="remove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29" dur="500" autoRev="1" fill="remove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0" dur="500" autoRev="1" fill="remove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27" presetClass="emph" presetSubtype="0" fill="remove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2" dur="500" autoRev="1" fill="remove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3" dur="500" autoRev="1" fill="remove"/>
                                        <p:tgtEl>
                                          <p:spTgt spid="1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4" dur="500" autoRev="1" fill="remove"/>
                                        <p:tgtEl>
                                          <p:spTgt spid="1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5" dur="500" autoRev="1" fill="remove"/>
                                        <p:tgtEl>
                                          <p:spTgt spid="1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6" presetID="27" presetClass="emph" presetSubtype="0" fill="remove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7" dur="250" autoRev="1" fill="remove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8" dur="250" autoRev="1" fill="remove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9" dur="250" autoRev="1" fill="remove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0" dur="250" autoRev="1" fill="remove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27" presetClass="emph" presetSubtype="0" fill="remove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2" dur="250" autoRev="1" fill="remove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3" dur="250" autoRev="1" fill="remove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4" dur="250" autoRev="1" fill="remove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5" dur="250" autoRev="1" fill="remove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6" presetID="27" presetClass="emph" presetSubtype="0" fill="remove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7" dur="500" autoRev="1" fill="remove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8" dur="500" autoRev="1" fill="remove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9" dur="500" autoRev="1" fill="remove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0" dur="500" autoRev="1" fill="remove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1" presetID="27" presetClass="emph" presetSubtype="0" fill="remove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2" dur="500" autoRev="1" fill="remove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53" dur="500" autoRev="1" fill="remove"/>
                                        <p:tgtEl>
                                          <p:spTgt spid="1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4" dur="500" autoRev="1" fill="remove"/>
                                        <p:tgtEl>
                                          <p:spTgt spid="1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5" dur="500" autoRev="1" fill="remove"/>
                                        <p:tgtEl>
                                          <p:spTgt spid="1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27" presetClass="emph" presetSubtype="0" fill="remove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7" dur="500" autoRev="1" fill="remove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58" dur="500" autoRev="1" fill="remove"/>
                                        <p:tgtEl>
                                          <p:spTgt spid="1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9" dur="500" autoRev="1" fill="remove"/>
                                        <p:tgtEl>
                                          <p:spTgt spid="1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0" dur="500" autoRev="1" fill="remove"/>
                                        <p:tgtEl>
                                          <p:spTgt spid="1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1" presetID="27" presetClass="emph" presetSubtype="0" fill="remove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2" dur="500" autoRev="1" fill="remove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63" dur="500" autoRev="1" fill="remove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4" dur="500" autoRev="1" fill="remove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5" dur="500" autoRev="1" fill="remove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27" presetClass="emph" presetSubtype="0" fill="remove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7" dur="500" autoRev="1" fill="remove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68" dur="500" autoRev="1" fill="remove"/>
                                        <p:tgtEl>
                                          <p:spTgt spid="1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9" dur="500" autoRev="1" fill="remove"/>
                                        <p:tgtEl>
                                          <p:spTgt spid="1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0" dur="500" autoRev="1" fill="remove"/>
                                        <p:tgtEl>
                                          <p:spTgt spid="1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1" presetID="27" presetClass="emph" presetSubtype="0" fill="remove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2" dur="250" autoRev="1" fill="remove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3" dur="250" autoRev="1" fill="remove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4" dur="250" autoRev="1" fill="remove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5" dur="250" autoRev="1" fill="remove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6" presetID="27" presetClass="emph" presetSubtype="0" fill="remove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7" dur="250" autoRev="1" fill="remove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8" dur="250" autoRev="1" fill="remove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9" dur="250" autoRev="1" fill="remove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0" dur="250" autoRev="1" fill="remove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27" presetClass="emph" presetSubtype="0" fill="remove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2" dur="250" autoRev="1" fill="remove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3" dur="250" autoRev="1" fill="remove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4" dur="250" autoRev="1" fill="remove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5" dur="250" autoRev="1" fill="remove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6" presetID="27" presetClass="emph" presetSubtype="0" fill="remove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7" dur="250" autoRev="1" fill="remove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8" dur="250" autoRev="1" fill="remove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9" dur="250" autoRev="1" fill="remove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0" dur="250" autoRev="1" fill="remove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27" presetClass="emph" presetSubtype="0" fill="remove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2" dur="250" autoRev="1" fill="remove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3" dur="250" autoRev="1" fill="remove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4" dur="250" autoRev="1" fill="remove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5" dur="250" autoRev="1" fill="remove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6" presetID="27" presetClass="emph" presetSubtype="0" fill="remove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7" dur="250" autoRev="1" fill="remove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8" dur="250" autoRev="1" fill="remove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9" dur="250" autoRev="1" fill="remove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0" dur="250" autoRev="1" fill="remove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86" grpId="0" animBg="1"/>
      <p:bldP spid="86" grpId="1" animBg="1"/>
      <p:bldP spid="87" grpId="0" animBg="1"/>
      <p:bldP spid="87" grpId="1" animBg="1"/>
      <p:bldP spid="87" grpId="2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0" grpId="2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6" grpId="2" animBg="1"/>
      <p:bldP spid="97" grpId="0" animBg="1"/>
      <p:bldP spid="97" grpId="1" animBg="1"/>
      <p:bldP spid="98" grpId="0" animBg="1"/>
      <p:bldP spid="98" grpId="1" animBg="1"/>
      <p:bldP spid="98" grpId="2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2" grpId="2" animBg="1"/>
      <p:bldP spid="103" grpId="0" animBg="1"/>
      <p:bldP spid="103" grpId="1" animBg="1"/>
      <p:bldP spid="104" grpId="0" animBg="1"/>
      <p:bldP spid="104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29" grpId="2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2" grpId="2" animBg="1"/>
      <p:bldP spid="133" grpId="0" animBg="1"/>
      <p:bldP spid="133" grpId="1" animBg="1"/>
      <p:bldP spid="133" grpId="2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39" grpId="2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6" grpId="2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156" grpId="0" animBg="1"/>
      <p:bldP spid="156" grpId="1" animBg="1"/>
      <p:bldP spid="157" grpId="0" animBg="1"/>
      <p:bldP spid="157" grpId="1" animBg="1"/>
      <p:bldP spid="158" grpId="0" animBg="1"/>
      <p:bldP spid="158" grpId="1" animBg="1"/>
      <p:bldP spid="159" grpId="0" animBg="1"/>
      <p:bldP spid="159" grpId="1" animBg="1"/>
      <p:bldP spid="160" grpId="0" animBg="1"/>
      <p:bldP spid="160" grpId="1" animBg="1"/>
      <p:bldP spid="161" grpId="0" animBg="1"/>
      <p:bldP spid="161" grpId="1" animBg="1"/>
      <p:bldP spid="162" grpId="0" animBg="1"/>
      <p:bldP spid="162" grpId="1" animBg="1"/>
      <p:bldP spid="163" grpId="0" animBg="1"/>
      <p:bldP spid="163" grpId="1" animBg="1"/>
      <p:bldP spid="164" grpId="0" animBg="1"/>
      <p:bldP spid="164" grpId="1" animBg="1"/>
      <p:bldP spid="165" grpId="0" animBg="1"/>
      <p:bldP spid="165" grpId="1" animBg="1"/>
      <p:bldP spid="166" grpId="0" animBg="1"/>
      <p:bldP spid="166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Proof Sketch</a:t>
            </a:r>
            <a:endParaRPr lang="en-US" dirty="0"/>
          </a:p>
        </p:txBody>
      </p:sp>
      <p:sp>
        <p:nvSpPr>
          <p:cNvPr id="167" name="Content Placeholder 16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Martingale Difference Sequence: At the beginning of each epoch, the expected number of times each point will be processed is equal</a:t>
            </a:r>
          </a:p>
          <a:p>
            <a:r>
              <a:rPr lang="en-US" dirty="0" smtClean="0"/>
              <a:t>Can use properties of SGD and MDS to show variance decreases with more points used</a:t>
            </a:r>
          </a:p>
          <a:p>
            <a:r>
              <a:rPr lang="en-US" dirty="0" smtClean="0"/>
              <a:t>Extra updates are valuable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26574" y="792408"/>
            <a:ext cx="16670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[Details]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73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“Always-On SGD”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674" y="1807234"/>
            <a:ext cx="7675515" cy="3315245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939790" y="5560606"/>
            <a:ext cx="3211974" cy="369332"/>
          </a:xfrm>
          <a:prstGeom prst="rect">
            <a:avLst/>
          </a:prstGeom>
          <a:solidFill>
            <a:srgbClr val="A6B5F9"/>
          </a:solidFill>
          <a:ln>
            <a:solidFill>
              <a:srgbClr val="737FB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First SGD pass of block </a:t>
            </a:r>
            <a:r>
              <a:rPr lang="en-US" i="1" dirty="0" smtClean="0"/>
              <a:t>Z 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939790" y="6126577"/>
            <a:ext cx="3211974" cy="369332"/>
          </a:xfrm>
          <a:prstGeom prst="rect">
            <a:avLst/>
          </a:prstGeom>
          <a:solidFill>
            <a:srgbClr val="FEAEAC"/>
          </a:solidFill>
          <a:ln>
            <a:solidFill>
              <a:srgbClr val="A8727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Extra SGD Updates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89491" y="5560606"/>
            <a:ext cx="3211975" cy="369332"/>
          </a:xfrm>
          <a:prstGeom prst="rect">
            <a:avLst/>
          </a:prstGeom>
          <a:solidFill>
            <a:srgbClr val="A6FFB8"/>
          </a:solidFill>
          <a:ln>
            <a:solidFill>
              <a:srgbClr val="689F75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Read Parameters from HDFS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89492" y="6126577"/>
            <a:ext cx="3211974" cy="369332"/>
          </a:xfrm>
          <a:prstGeom prst="rect">
            <a:avLst/>
          </a:prstGeom>
          <a:solidFill>
            <a:srgbClr val="FEFBB9"/>
          </a:solidFill>
          <a:ln>
            <a:solidFill>
              <a:srgbClr val="B1B08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Write Parameters to HDFS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043841"/>
            <a:ext cx="12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Reducer 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2855635"/>
            <a:ext cx="118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Reducer2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704061"/>
            <a:ext cx="12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Reducer 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4583015"/>
            <a:ext cx="12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Reducer 4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2619503"/>
            <a:ext cx="9144000" cy="0"/>
          </a:xfrm>
          <a:prstGeom prst="line">
            <a:avLst/>
          </a:prstGeom>
          <a:ln w="635">
            <a:solidFill>
              <a:srgbClr val="B8B8B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3455719"/>
            <a:ext cx="9144000" cy="0"/>
          </a:xfrm>
          <a:prstGeom prst="line">
            <a:avLst/>
          </a:prstGeom>
          <a:ln w="635">
            <a:solidFill>
              <a:srgbClr val="B8B8B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106" y="4304146"/>
            <a:ext cx="9144000" cy="0"/>
          </a:xfrm>
          <a:prstGeom prst="line">
            <a:avLst/>
          </a:prstGeom>
          <a:ln w="635">
            <a:solidFill>
              <a:srgbClr val="B8B8B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106" y="1764496"/>
            <a:ext cx="9144000" cy="0"/>
          </a:xfrm>
          <a:prstGeom prst="line">
            <a:avLst/>
          </a:prstGeom>
          <a:ln w="635">
            <a:solidFill>
              <a:srgbClr val="B8B8B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106" y="5165021"/>
            <a:ext cx="9144000" cy="0"/>
          </a:xfrm>
          <a:prstGeom prst="line">
            <a:avLst/>
          </a:prstGeom>
          <a:ln w="635">
            <a:solidFill>
              <a:srgbClr val="B8B8B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38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75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FlexiFaCT</a:t>
            </a:r>
            <a:r>
              <a:rPr lang="en-US" dirty="0" smtClean="0"/>
              <a:t> (Tensor Decomposition)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34730"/>
            <a:ext cx="2930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5"/>
                </a:solidFill>
              </a:rPr>
              <a:t>Convergence</a:t>
            </a:r>
            <a:endParaRPr lang="en-US" sz="3600" dirty="0">
              <a:solidFill>
                <a:schemeClr val="accent5"/>
              </a:solidFill>
            </a:endParaRPr>
          </a:p>
        </p:txBody>
      </p:sp>
      <p:pic>
        <p:nvPicPr>
          <p:cNvPr id="5" name="Picture 4" descr="convergence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214" y="2250079"/>
            <a:ext cx="5411796" cy="378825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271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FlexiFaCT</a:t>
            </a:r>
            <a:r>
              <a:rPr lang="en-US" dirty="0" smtClean="0"/>
              <a:t> (Tensor Decomposition)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34730"/>
            <a:ext cx="4880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5"/>
                </a:solidFill>
              </a:rPr>
              <a:t>Scalability in Data Size</a:t>
            </a:r>
            <a:endParaRPr lang="en-US" sz="3600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214" y="2250079"/>
            <a:ext cx="5411795" cy="378825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13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FlexiFaCT</a:t>
            </a:r>
            <a:r>
              <a:rPr lang="en-US" dirty="0" smtClean="0"/>
              <a:t> (Tensor Decomposition)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34730"/>
            <a:ext cx="6565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5"/>
                </a:solidFill>
              </a:rPr>
              <a:t>Scalability in Tensor Dimension</a:t>
            </a:r>
            <a:endParaRPr lang="en-US" sz="3600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214" y="2250079"/>
            <a:ext cx="5411795" cy="37882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1738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4"/>
                </a:solidFill>
              </a:rPr>
              <a:t>Handles up to 2 billion parameters!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66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9845"/>
            <a:ext cx="8229600" cy="990600"/>
          </a:xfrm>
        </p:spPr>
        <p:txBody>
          <a:bodyPr/>
          <a:lstStyle/>
          <a:p>
            <a:r>
              <a:rPr lang="en-US" dirty="0" smtClean="0"/>
              <a:t>Stochastic Gradient Descent (SGD)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840" y="906100"/>
            <a:ext cx="3085159" cy="59518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1625" y="2517642"/>
            <a:ext cx="9417042" cy="281146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5541832" y="3730385"/>
            <a:ext cx="173318" cy="109018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715150" y="2270765"/>
            <a:ext cx="0" cy="4406825"/>
          </a:xfrm>
          <a:prstGeom prst="line">
            <a:avLst/>
          </a:prstGeom>
          <a:ln>
            <a:solidFill>
              <a:schemeClr val="accent4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715150" y="6030140"/>
            <a:ext cx="134701" cy="481341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>
            <a:spLocks noChangeAspect="1"/>
          </p:cNvSpPr>
          <p:nvPr/>
        </p:nvSpPr>
        <p:spPr>
          <a:xfrm>
            <a:off x="5466526" y="3643228"/>
            <a:ext cx="116279" cy="112555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5661243" y="4695311"/>
            <a:ext cx="116279" cy="112555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5656394" y="5973862"/>
            <a:ext cx="116279" cy="112555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5866933" y="6398926"/>
            <a:ext cx="116279" cy="112555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0198945"/>
              </p:ext>
            </p:extLst>
          </p:nvPr>
        </p:nvGraphicFramePr>
        <p:xfrm>
          <a:off x="7477125" y="3014663"/>
          <a:ext cx="130175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16" name="Equation" r:id="rId5" imgW="711200" imgH="457200" progId="Equation.3">
                  <p:embed/>
                </p:oleObj>
              </mc:Choice>
              <mc:Fallback>
                <p:oleObj name="Equation" r:id="rId5" imgW="7112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477125" y="3014663"/>
                        <a:ext cx="1301750" cy="838200"/>
                      </a:xfrm>
                      <a:prstGeom prst="rect">
                        <a:avLst/>
                      </a:prstGeom>
                      <a:ln>
                        <a:solidFill>
                          <a:srgbClr val="3366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9767935"/>
              </p:ext>
            </p:extLst>
          </p:nvPr>
        </p:nvGraphicFramePr>
        <p:xfrm>
          <a:off x="7435850" y="5099050"/>
          <a:ext cx="1384300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17" name="Equation" r:id="rId7" imgW="698500" imgH="457200" progId="Equation.3">
                  <p:embed/>
                </p:oleObj>
              </mc:Choice>
              <mc:Fallback>
                <p:oleObj name="Equation" r:id="rId7" imgW="6985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435850" y="5099050"/>
                        <a:ext cx="1384300" cy="904875"/>
                      </a:xfrm>
                      <a:prstGeom prst="rect">
                        <a:avLst/>
                      </a:prstGeom>
                      <a:ln>
                        <a:solidFill>
                          <a:srgbClr val="008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6404977"/>
              </p:ext>
            </p:extLst>
          </p:nvPr>
        </p:nvGraphicFramePr>
        <p:xfrm>
          <a:off x="6759623" y="1158364"/>
          <a:ext cx="2343054" cy="417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18" name="Equation" r:id="rId9" imgW="1282700" imgH="228600" progId="Equation.3">
                  <p:embed/>
                </p:oleObj>
              </mc:Choice>
              <mc:Fallback>
                <p:oleObj name="Equation" r:id="rId9" imgW="1282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759623" y="1158364"/>
                        <a:ext cx="2343054" cy="417574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Straight Connector 21"/>
          <p:cNvCxnSpPr/>
          <p:nvPr/>
        </p:nvCxnSpPr>
        <p:spPr>
          <a:xfrm flipV="1">
            <a:off x="5922734" y="2274998"/>
            <a:ext cx="0" cy="4406825"/>
          </a:xfrm>
          <a:prstGeom prst="line">
            <a:avLst/>
          </a:prstGeom>
          <a:ln>
            <a:solidFill>
              <a:schemeClr val="accent4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915861" y="5457396"/>
            <a:ext cx="134701" cy="629021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>
            <a:spLocks noChangeAspect="1"/>
          </p:cNvSpPr>
          <p:nvPr/>
        </p:nvSpPr>
        <p:spPr>
          <a:xfrm>
            <a:off x="5866933" y="5387159"/>
            <a:ext cx="116279" cy="112555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6050562" y="6030139"/>
            <a:ext cx="116279" cy="112555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6050858" y="6565035"/>
            <a:ext cx="116279" cy="112555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6108998" y="2270765"/>
            <a:ext cx="0" cy="4406825"/>
          </a:xfrm>
          <a:prstGeom prst="line">
            <a:avLst/>
          </a:prstGeom>
          <a:ln>
            <a:solidFill>
              <a:schemeClr val="accent4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108998" y="6644160"/>
            <a:ext cx="107114" cy="6686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>
            <a:spLocks noChangeAspect="1"/>
          </p:cNvSpPr>
          <p:nvPr/>
        </p:nvSpPr>
        <p:spPr>
          <a:xfrm>
            <a:off x="6157972" y="6625545"/>
            <a:ext cx="116279" cy="112555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6229648" y="2283465"/>
            <a:ext cx="0" cy="4406825"/>
          </a:xfrm>
          <a:prstGeom prst="line">
            <a:avLst/>
          </a:prstGeom>
          <a:ln>
            <a:solidFill>
              <a:schemeClr val="accent4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>
            <a:spLocks noChangeAspect="1"/>
          </p:cNvSpPr>
          <p:nvPr/>
        </p:nvSpPr>
        <p:spPr>
          <a:xfrm>
            <a:off x="6171508" y="6270811"/>
            <a:ext cx="116279" cy="112555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6229648" y="6309546"/>
            <a:ext cx="215466" cy="380744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>
            <a:spLocks noChangeAspect="1"/>
          </p:cNvSpPr>
          <p:nvPr/>
        </p:nvSpPr>
        <p:spPr>
          <a:xfrm>
            <a:off x="6409633" y="6587882"/>
            <a:ext cx="116279" cy="112555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6409633" y="6455203"/>
            <a:ext cx="116279" cy="112555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6311466" y="6520648"/>
            <a:ext cx="133648" cy="19037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>
            <a:spLocks noChangeAspect="1"/>
          </p:cNvSpPr>
          <p:nvPr/>
        </p:nvSpPr>
        <p:spPr>
          <a:xfrm>
            <a:off x="6253326" y="6598465"/>
            <a:ext cx="116279" cy="112555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6253326" y="6383366"/>
            <a:ext cx="116279" cy="112555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6313895" y="6448359"/>
            <a:ext cx="131219" cy="229231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187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4" grpId="0" animBg="1"/>
      <p:bldP spid="24" grpId="1" animBg="1"/>
      <p:bldP spid="26" grpId="0" animBg="1"/>
      <p:bldP spid="26" grpId="1" animBg="1"/>
      <p:bldP spid="27" grpId="0" animBg="1"/>
      <p:bldP spid="27" grpId="1" animBg="1"/>
      <p:bldP spid="32" grpId="0" animBg="1"/>
      <p:bldP spid="32" grpId="1" animBg="1"/>
      <p:bldP spid="34" grpId="0" animBg="1"/>
      <p:bldP spid="34" grpId="1" animBg="1"/>
      <p:bldP spid="38" grpId="0" animBg="1"/>
      <p:bldP spid="38" grpId="1" animBg="1"/>
      <p:bldP spid="39" grpId="0" animBg="1"/>
      <p:bldP spid="39" grpId="1" animBg="1"/>
      <p:bldP spid="42" grpId="0" animBg="1"/>
      <p:bldP spid="42" grpId="1" animBg="1"/>
      <p:bldP spid="4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FlexiFaCT</a:t>
            </a:r>
            <a:r>
              <a:rPr lang="en-US" dirty="0" smtClean="0"/>
              <a:t> (Tensor Decomposition)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34730"/>
            <a:ext cx="7651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5"/>
                </a:solidFill>
              </a:rPr>
              <a:t>Scalability in Rank of Decomposition</a:t>
            </a:r>
            <a:endParaRPr lang="en-US" sz="3600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214" y="2250079"/>
            <a:ext cx="5411794" cy="37882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21738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4"/>
                </a:solidFill>
              </a:rPr>
              <a:t>Handles up to 4 billion parameters!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76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46318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Fugue (Using  “Always-On SGD”)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34730"/>
            <a:ext cx="7164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5"/>
                </a:solidFill>
              </a:rPr>
              <a:t>Dictionary Learning: Convergence</a:t>
            </a:r>
            <a:endParaRPr lang="en-US" sz="3600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215" y="2250079"/>
            <a:ext cx="5411792" cy="378825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959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46318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Fugue (Using  “Always-On SGD”)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34730"/>
            <a:ext cx="7882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5"/>
                </a:solidFill>
              </a:rPr>
              <a:t>Community Detection: Convergence</a:t>
            </a:r>
            <a:endParaRPr lang="en-US" sz="3600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215" y="2250079"/>
            <a:ext cx="5411792" cy="378825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74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46318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Fugue (Using  “Always-On SGD”)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34730"/>
            <a:ext cx="6266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5"/>
                </a:solidFill>
              </a:rPr>
              <a:t>Topic Modeling: Convergence</a:t>
            </a:r>
            <a:endParaRPr lang="en-US" sz="3600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215" y="2250079"/>
            <a:ext cx="5411792" cy="378825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74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46318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Fugue (Using  “Always-On SGD”)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34730"/>
            <a:ext cx="8216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5"/>
                </a:solidFill>
              </a:rPr>
              <a:t>Topic Modeling: Scalability in Data Size</a:t>
            </a:r>
            <a:endParaRPr lang="en-US" sz="3600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215" y="2250079"/>
            <a:ext cx="5411792" cy="378825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106003" y="3089976"/>
            <a:ext cx="1814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GraphLab</a:t>
            </a:r>
            <a:r>
              <a:rPr lang="en-US" dirty="0" smtClean="0"/>
              <a:t> cannot spill to disk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794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46318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Fugue (Using  “Always-On SGD”)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34730"/>
            <a:ext cx="7301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5"/>
                </a:solidFill>
              </a:rPr>
              <a:t>Topic Modeling: Scalability in Rank </a:t>
            </a:r>
            <a:endParaRPr lang="en-US" sz="3600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15" y="2436368"/>
            <a:ext cx="8389912" cy="293646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90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46318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Fugue (Using  “Always-On SGD”)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34730"/>
            <a:ext cx="8729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5"/>
                </a:solidFill>
              </a:rPr>
              <a:t>Topic Modeling: Scalability over Machines</a:t>
            </a:r>
            <a:endParaRPr lang="en-US" sz="3600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215" y="2250079"/>
            <a:ext cx="5411792" cy="378825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94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46318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Fugue (Using  “Always-On SGD”)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34730"/>
            <a:ext cx="7780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5"/>
                </a:solidFill>
              </a:rPr>
              <a:t>Topic Modeling: Number of Machines</a:t>
            </a:r>
            <a:endParaRPr lang="en-US" sz="3600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215" y="2250079"/>
            <a:ext cx="5411792" cy="378825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94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46318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Fugue (Using  “Always-On SGD”)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81770"/>
            <a:ext cx="4238058" cy="29666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054" y="2381770"/>
            <a:ext cx="4238058" cy="296664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55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forward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99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840" y="906100"/>
            <a:ext cx="3085158" cy="59518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1625" y="2517642"/>
            <a:ext cx="9417042" cy="2811464"/>
          </a:xfrm>
          <a:prstGeom prst="rect">
            <a:avLst/>
          </a:prstGeom>
        </p:spPr>
      </p:pic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9727678"/>
              </p:ext>
            </p:extLst>
          </p:nvPr>
        </p:nvGraphicFramePr>
        <p:xfrm>
          <a:off x="7477125" y="3014663"/>
          <a:ext cx="130175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37" name="Equation" r:id="rId5" imgW="711200" imgH="457200" progId="Equation.3">
                  <p:embed/>
                </p:oleObj>
              </mc:Choice>
              <mc:Fallback>
                <p:oleObj name="Equation" r:id="rId5" imgW="7112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477125" y="3014663"/>
                        <a:ext cx="1301750" cy="838200"/>
                      </a:xfrm>
                      <a:prstGeom prst="rect">
                        <a:avLst/>
                      </a:prstGeom>
                      <a:ln>
                        <a:solidFill>
                          <a:srgbClr val="3366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8233985"/>
              </p:ext>
            </p:extLst>
          </p:nvPr>
        </p:nvGraphicFramePr>
        <p:xfrm>
          <a:off x="7435850" y="5099050"/>
          <a:ext cx="1384300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38" name="Equation" r:id="rId7" imgW="698500" imgH="457200" progId="Equation.3">
                  <p:embed/>
                </p:oleObj>
              </mc:Choice>
              <mc:Fallback>
                <p:oleObj name="Equation" r:id="rId7" imgW="6985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435850" y="5099050"/>
                        <a:ext cx="1384300" cy="904875"/>
                      </a:xfrm>
                      <a:prstGeom prst="rect">
                        <a:avLst/>
                      </a:prstGeom>
                      <a:ln>
                        <a:solidFill>
                          <a:srgbClr val="008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0953174"/>
              </p:ext>
            </p:extLst>
          </p:nvPr>
        </p:nvGraphicFramePr>
        <p:xfrm>
          <a:off x="6759623" y="1158364"/>
          <a:ext cx="2343054" cy="417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39" name="Equation" r:id="rId9" imgW="1282700" imgH="228600" progId="Equation.3">
                  <p:embed/>
                </p:oleObj>
              </mc:Choice>
              <mc:Fallback>
                <p:oleObj name="Equation" r:id="rId9" imgW="1282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759623" y="1158364"/>
                        <a:ext cx="2343054" cy="417574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itle 1"/>
          <p:cNvSpPr txBox="1">
            <a:spLocks/>
          </p:cNvSpPr>
          <p:nvPr/>
        </p:nvSpPr>
        <p:spPr>
          <a:xfrm>
            <a:off x="457200" y="229845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Stochastic Gradient Descent (SGD)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22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Questions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“extra updates” work on other techniques, e.g. Gibbs sampling?  Other iterative algorithms?</a:t>
            </a:r>
          </a:p>
          <a:p>
            <a:r>
              <a:rPr lang="en-US" dirty="0" smtClean="0"/>
              <a:t>What other problems can be partitioned well? (Model &amp; Data)</a:t>
            </a:r>
          </a:p>
          <a:p>
            <a:r>
              <a:rPr lang="en-US" dirty="0" smtClean="0"/>
              <a:t>Can we better choose certain data for extra updates?</a:t>
            </a:r>
          </a:p>
          <a:p>
            <a:r>
              <a:rPr lang="en-US" dirty="0" smtClean="0"/>
              <a:t>How can we store large models on disk for I/O efficient updates?</a:t>
            </a:r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Points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57200" y="1372744"/>
            <a:ext cx="8229600" cy="5403513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Flexible </a:t>
            </a:r>
            <a:r>
              <a:rPr lang="en-US" dirty="0" smtClean="0"/>
              <a:t>method for tensors &amp; ML models</a:t>
            </a:r>
          </a:p>
          <a:p>
            <a:r>
              <a:rPr lang="en-US" dirty="0" smtClean="0"/>
              <a:t>Partition both </a:t>
            </a:r>
            <a:r>
              <a:rPr lang="en-US" dirty="0" smtClean="0">
                <a:solidFill>
                  <a:srgbClr val="D2533C"/>
                </a:solidFill>
              </a:rPr>
              <a:t>data and model together </a:t>
            </a:r>
            <a:r>
              <a:rPr lang="en-US" dirty="0" smtClean="0"/>
              <a:t>for efficiency and scalability</a:t>
            </a:r>
          </a:p>
          <a:p>
            <a:r>
              <a:rPr lang="en-US" dirty="0" smtClean="0"/>
              <a:t>When waiting for slower machines, </a:t>
            </a:r>
            <a:r>
              <a:rPr lang="en-US" dirty="0" smtClean="0">
                <a:solidFill>
                  <a:srgbClr val="D2533C"/>
                </a:solidFill>
              </a:rPr>
              <a:t>run extra updates </a:t>
            </a:r>
            <a:r>
              <a:rPr lang="en-US" dirty="0" smtClean="0"/>
              <a:t>on old data again</a:t>
            </a:r>
          </a:p>
          <a:p>
            <a:r>
              <a:rPr lang="en-US" dirty="0" smtClean="0"/>
              <a:t>Algorithmic &amp; systems challenges in scaling ML can be addressed through statistical innovation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65" y="4753556"/>
            <a:ext cx="2544243" cy="19151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688" y="4756548"/>
            <a:ext cx="2537618" cy="1909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226" y="4754555"/>
            <a:ext cx="2545574" cy="19131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V="1">
            <a:off x="0" y="4597433"/>
            <a:ext cx="9144000" cy="0"/>
          </a:xfrm>
          <a:prstGeom prst="line">
            <a:avLst/>
          </a:prstGeom>
          <a:ln>
            <a:solidFill>
              <a:schemeClr val="accent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8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865" y="-743831"/>
            <a:ext cx="7772400" cy="2200275"/>
          </a:xfrm>
        </p:spPr>
        <p:txBody>
          <a:bodyPr/>
          <a:lstStyle/>
          <a:p>
            <a:r>
              <a:rPr lang="en-US" cap="none" dirty="0" smtClean="0"/>
              <a:t>Questions?</a:t>
            </a:r>
            <a:endParaRPr lang="en-US" cap="none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9282" y="2199570"/>
            <a:ext cx="8229600" cy="2647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+mn-lt"/>
              </a:rPr>
              <a:t>Alex Beutel</a:t>
            </a:r>
          </a:p>
          <a:p>
            <a:r>
              <a:rPr lang="en-US" sz="3200" dirty="0" smtClean="0">
                <a:latin typeface="+mn-lt"/>
              </a:rPr>
              <a:t>abeutel@cs.cmu.edu</a:t>
            </a:r>
          </a:p>
          <a:p>
            <a:r>
              <a:rPr lang="en-US" sz="3200" dirty="0" smtClean="0">
                <a:latin typeface="+mn-lt"/>
              </a:rPr>
              <a:t>http://alexbeutel.com</a:t>
            </a:r>
          </a:p>
          <a:p>
            <a:r>
              <a:rPr lang="en-US" sz="3200" dirty="0" smtClean="0">
                <a:latin typeface="+mn-lt"/>
              </a:rPr>
              <a:t>Source code available at </a:t>
            </a:r>
            <a:r>
              <a:rPr lang="en-US" sz="3200" spc="0" dirty="0" smtClean="0">
                <a:latin typeface="+mn-lt"/>
              </a:rPr>
              <a:t>http://</a:t>
            </a:r>
            <a:r>
              <a:rPr lang="en-US" sz="3200" spc="0" dirty="0" err="1" smtClean="0">
                <a:latin typeface="+mn-lt"/>
              </a:rPr>
              <a:t>beu.tl</a:t>
            </a:r>
            <a:r>
              <a:rPr lang="en-US" sz="3200" spc="0" dirty="0" smtClean="0">
                <a:latin typeface="+mn-lt"/>
              </a:rPr>
              <a:t>/</a:t>
            </a:r>
            <a:r>
              <a:rPr lang="en-US" sz="3200" spc="0" dirty="0" err="1" smtClean="0">
                <a:latin typeface="+mn-lt"/>
              </a:rPr>
              <a:t>flexifact</a:t>
            </a:r>
            <a:endParaRPr lang="en-US" sz="3200" spc="0" dirty="0">
              <a:latin typeface="+mn-lt"/>
            </a:endParaRPr>
          </a:p>
        </p:txBody>
      </p:sp>
      <p:pic>
        <p:nvPicPr>
          <p:cNvPr id="6" name="Picture 5" descr="abhi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859" y="818082"/>
            <a:ext cx="841053" cy="111644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929" y="814311"/>
            <a:ext cx="903639" cy="112021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747" y="818082"/>
            <a:ext cx="1482003" cy="111644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173" y="814311"/>
            <a:ext cx="729408" cy="111644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10" y="1993710"/>
            <a:ext cx="986569" cy="11126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756" y="1993710"/>
            <a:ext cx="815958" cy="11126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65" y="4753556"/>
            <a:ext cx="2544243" cy="191516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688" y="4756548"/>
            <a:ext cx="2537618" cy="190918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226" y="4754555"/>
            <a:ext cx="2545574" cy="191316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6" name="Straight Connector 15"/>
          <p:cNvCxnSpPr/>
          <p:nvPr/>
        </p:nvCxnSpPr>
        <p:spPr>
          <a:xfrm flipV="1">
            <a:off x="0" y="4597433"/>
            <a:ext cx="9144000" cy="0"/>
          </a:xfrm>
          <a:prstGeom prst="line">
            <a:avLst/>
          </a:prstGeom>
          <a:ln>
            <a:solidFill>
              <a:srgbClr val="F0F0D7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cmu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82" y="3251683"/>
            <a:ext cx="2764323" cy="399391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98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SGD for Matrix Factorization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4515553"/>
            <a:ext cx="7485232" cy="21913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85" y="1524000"/>
            <a:ext cx="2797195" cy="2797195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9" name="TextBox 8"/>
          <p:cNvSpPr txBox="1"/>
          <p:nvPr/>
        </p:nvSpPr>
        <p:spPr>
          <a:xfrm>
            <a:off x="6796959" y="2464743"/>
            <a:ext cx="620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X</a:t>
            </a:r>
            <a:endParaRPr lang="en-US" sz="3600" i="1" dirty="0">
              <a:solidFill>
                <a:schemeClr val="bg1"/>
              </a:solidFill>
            </a:endParaRPr>
          </a:p>
        </p:txBody>
      </p:sp>
      <p:pic>
        <p:nvPicPr>
          <p:cNvPr id="10" name="Picture 9" descr="little_gri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76" y="1587581"/>
            <a:ext cx="582749" cy="2797195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11" name="Picture 10" descr="little_gri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85879" y="480358"/>
            <a:ext cx="582749" cy="2797195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12" name="TextBox 11"/>
          <p:cNvSpPr txBox="1"/>
          <p:nvPr/>
        </p:nvSpPr>
        <p:spPr>
          <a:xfrm>
            <a:off x="386727" y="2528324"/>
            <a:ext cx="632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U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00759" y="1523999"/>
            <a:ext cx="606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V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75851" y="2613072"/>
            <a:ext cx="6721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 smtClean="0">
                <a:solidFill>
                  <a:schemeClr val="accent5"/>
                </a:solidFill>
              </a:rPr>
              <a:t>≈</a:t>
            </a:r>
            <a:endParaRPr lang="en-US" sz="4800" i="1" dirty="0">
              <a:solidFill>
                <a:schemeClr val="accent5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26705" y="2343658"/>
            <a:ext cx="78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C5A6A"/>
                </a:solidFill>
              </a:rPr>
              <a:t>Users</a:t>
            </a:r>
            <a:endParaRPr lang="en-US" dirty="0">
              <a:solidFill>
                <a:srgbClr val="4C5A6A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30347" y="1154667"/>
            <a:ext cx="915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C5A6A"/>
                </a:solidFill>
              </a:rPr>
              <a:t>Movies</a:t>
            </a:r>
            <a:endParaRPr lang="en-US" dirty="0">
              <a:solidFill>
                <a:srgbClr val="4C5A6A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5778" y="4781405"/>
            <a:ext cx="941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C5A6A"/>
                </a:solidFill>
              </a:rPr>
              <a:t>Genres</a:t>
            </a:r>
            <a:endParaRPr lang="en-US" dirty="0">
              <a:solidFill>
                <a:srgbClr val="4C5A6A"/>
              </a:solidFill>
            </a:endParaRPr>
          </a:p>
        </p:txBody>
      </p:sp>
      <p:sp>
        <p:nvSpPr>
          <p:cNvPr id="20" name="Left Brace 19"/>
          <p:cNvSpPr/>
          <p:nvPr/>
        </p:nvSpPr>
        <p:spPr>
          <a:xfrm rot="16200000">
            <a:off x="565672" y="4327659"/>
            <a:ext cx="206962" cy="582749"/>
          </a:xfrm>
          <a:prstGeom prst="leftBrac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C5A6A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561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SGD for Matrix Factorization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85" y="1524000"/>
            <a:ext cx="2797195" cy="2797195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9" name="TextBox 8"/>
          <p:cNvSpPr txBox="1"/>
          <p:nvPr/>
        </p:nvSpPr>
        <p:spPr>
          <a:xfrm>
            <a:off x="6796959" y="2464743"/>
            <a:ext cx="620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X</a:t>
            </a:r>
            <a:endParaRPr lang="en-US" sz="3600" i="1" dirty="0">
              <a:solidFill>
                <a:schemeClr val="bg1"/>
              </a:solidFill>
            </a:endParaRPr>
          </a:p>
        </p:txBody>
      </p:sp>
      <p:pic>
        <p:nvPicPr>
          <p:cNvPr id="10" name="Picture 9" descr="little_gri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76" y="1587581"/>
            <a:ext cx="582749" cy="2797195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11" name="Picture 10" descr="little_gri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85879" y="480358"/>
            <a:ext cx="582749" cy="2797195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12" name="TextBox 11"/>
          <p:cNvSpPr txBox="1"/>
          <p:nvPr/>
        </p:nvSpPr>
        <p:spPr>
          <a:xfrm>
            <a:off x="386727" y="2528324"/>
            <a:ext cx="632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U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00759" y="1523999"/>
            <a:ext cx="606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V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75851" y="2613072"/>
            <a:ext cx="6721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 smtClean="0">
                <a:solidFill>
                  <a:srgbClr val="808DA0"/>
                </a:solidFill>
              </a:rPr>
              <a:t>≈</a:t>
            </a:r>
            <a:endParaRPr lang="en-US" sz="4800" i="1" dirty="0">
              <a:solidFill>
                <a:srgbClr val="808DA0"/>
              </a:solidFill>
            </a:endParaRPr>
          </a:p>
        </p:txBody>
      </p:sp>
      <p:sp>
        <p:nvSpPr>
          <p:cNvPr id="3" name="Rectangle 2"/>
          <p:cNvSpPr>
            <a:spLocks noChangeAspect="1"/>
          </p:cNvSpPr>
          <p:nvPr/>
        </p:nvSpPr>
        <p:spPr>
          <a:xfrm>
            <a:off x="6143732" y="1875945"/>
            <a:ext cx="113394" cy="1131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/>
          </p:cNvSpPr>
          <p:nvPr/>
        </p:nvSpPr>
        <p:spPr>
          <a:xfrm>
            <a:off x="380951" y="2057177"/>
            <a:ext cx="576072" cy="1131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1663807" y="1591083"/>
            <a:ext cx="113394" cy="5760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3" r="31663" b="47371"/>
          <a:stretch/>
        </p:blipFill>
        <p:spPr>
          <a:xfrm>
            <a:off x="322825" y="4919296"/>
            <a:ext cx="3064593" cy="16675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2" t="51280" r="22501" b="-1"/>
          <a:stretch/>
        </p:blipFill>
        <p:spPr>
          <a:xfrm>
            <a:off x="3875851" y="5128617"/>
            <a:ext cx="4902851" cy="1543659"/>
          </a:xfrm>
          <a:prstGeom prst="rect">
            <a:avLst/>
          </a:prstGeom>
        </p:spPr>
      </p:pic>
      <p:sp>
        <p:nvSpPr>
          <p:cNvPr id="19" name="Rectangle 18"/>
          <p:cNvSpPr>
            <a:spLocks noChangeAspect="1"/>
          </p:cNvSpPr>
          <p:nvPr/>
        </p:nvSpPr>
        <p:spPr>
          <a:xfrm>
            <a:off x="8004282" y="4088920"/>
            <a:ext cx="113394" cy="11315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0" name="Rectangle 19"/>
          <p:cNvSpPr>
            <a:spLocks/>
          </p:cNvSpPr>
          <p:nvPr/>
        </p:nvSpPr>
        <p:spPr>
          <a:xfrm>
            <a:off x="380951" y="4151846"/>
            <a:ext cx="576072" cy="113153"/>
          </a:xfrm>
          <a:prstGeom prst="rect">
            <a:avLst/>
          </a:prstGeom>
          <a:solidFill>
            <a:srgbClr val="F3F2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>
            <a:spLocks/>
          </p:cNvSpPr>
          <p:nvPr/>
        </p:nvSpPr>
        <p:spPr>
          <a:xfrm>
            <a:off x="3410057" y="1594258"/>
            <a:ext cx="113394" cy="576072"/>
          </a:xfrm>
          <a:prstGeom prst="rect">
            <a:avLst/>
          </a:prstGeom>
          <a:solidFill>
            <a:srgbClr val="F3F2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3F2DC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00759" y="3646443"/>
            <a:ext cx="25807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Independent!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13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  <p:bldP spid="20" grpId="0" animBg="1"/>
      <p:bldP spid="21" grpId="0" animBg="1"/>
      <p:bldP spid="2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28505</TotalTime>
  <Words>1813</Words>
  <Application>Microsoft Macintosh PowerPoint</Application>
  <PresentationFormat>On-screen Show (4:3)</PresentationFormat>
  <Paragraphs>662</Paragraphs>
  <Slides>72</Slides>
  <Notes>3</Notes>
  <HiddenSlides>2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4" baseType="lpstr">
      <vt:lpstr>Clarity</vt:lpstr>
      <vt:lpstr>Equation</vt:lpstr>
      <vt:lpstr>SCALING SGD to  Big dATA  &amp; Huge Models</vt:lpstr>
      <vt:lpstr>Big Learning Challenges</vt:lpstr>
      <vt:lpstr>Big Data &amp; Huge Model Challenge</vt:lpstr>
      <vt:lpstr>Outline</vt:lpstr>
      <vt:lpstr>Background</vt:lpstr>
      <vt:lpstr>Stochastic Gradient Descent (SGD)</vt:lpstr>
      <vt:lpstr>PowerPoint Presentation</vt:lpstr>
      <vt:lpstr>SGD for Matrix Factorization</vt:lpstr>
      <vt:lpstr>SGD for Matrix Factorization</vt:lpstr>
      <vt:lpstr>The Rise of SGD</vt:lpstr>
      <vt:lpstr>DSGD for Matrix Factorization (Gemulla, 2011)</vt:lpstr>
      <vt:lpstr>DSGD for Matrix Factorization (Gemulla, 2011)</vt:lpstr>
      <vt:lpstr>Other Big Learning Platforms</vt:lpstr>
      <vt:lpstr>Tensor Decomposition</vt:lpstr>
      <vt:lpstr>What is a tensor?</vt:lpstr>
      <vt:lpstr>Tensor Decomposition</vt:lpstr>
      <vt:lpstr>Tensor Decomposition</vt:lpstr>
      <vt:lpstr>Tensor Decomposition</vt:lpstr>
      <vt:lpstr>Tensor Decomposition</vt:lpstr>
      <vt:lpstr>PowerPoint Presentation</vt:lpstr>
      <vt:lpstr>Coupled Matrix + Tensor Decomposition</vt:lpstr>
      <vt:lpstr>Coupled Matrix + Tensor Decomposition</vt:lpstr>
      <vt:lpstr>Coupled Matrix + Tensor Decomposition</vt:lpstr>
      <vt:lpstr>Constraints &amp; Projections</vt:lpstr>
      <vt:lpstr>Example: Topic Modeling</vt:lpstr>
      <vt:lpstr>Constraints</vt:lpstr>
      <vt:lpstr>How to enforce? Projections</vt:lpstr>
      <vt:lpstr>More projections</vt:lpstr>
      <vt:lpstr>Sparse Non-Negative  Tensor Factorization</vt:lpstr>
      <vt:lpstr>Dictionary Learning</vt:lpstr>
      <vt:lpstr>Mixed Membership Network Decomp.</vt:lpstr>
      <vt:lpstr>Proof Sketch of Convergence</vt:lpstr>
      <vt:lpstr>System design</vt:lpstr>
      <vt:lpstr>High level algorithm</vt:lpstr>
      <vt:lpstr>Bad Hadoop Algorithm: Subepoch 1</vt:lpstr>
      <vt:lpstr>Bad Hadoop Algorithm: Subepoch 2</vt:lpstr>
      <vt:lpstr>Hadoop Challenges</vt:lpstr>
      <vt:lpstr>High Level Algorithm</vt:lpstr>
      <vt:lpstr>High Level Algorithm</vt:lpstr>
      <vt:lpstr>High Level Algorithm</vt:lpstr>
      <vt:lpstr>Hadoop Algorithm</vt:lpstr>
      <vt:lpstr>Hadoop Algorithm</vt:lpstr>
      <vt:lpstr>Hadoop Algorithm</vt:lpstr>
      <vt:lpstr>Hadoop Algorithm</vt:lpstr>
      <vt:lpstr>Hadoop Algorithm</vt:lpstr>
      <vt:lpstr>Hadoop Algorithm</vt:lpstr>
      <vt:lpstr>System Summary</vt:lpstr>
      <vt:lpstr>Distributed Normalization</vt:lpstr>
      <vt:lpstr>Distributed Normalization</vt:lpstr>
      <vt:lpstr>Barriers &amp; Stragglers</vt:lpstr>
      <vt:lpstr>Solution: “Always-On SGD”</vt:lpstr>
      <vt:lpstr>“Always-On SGD”</vt:lpstr>
      <vt:lpstr>Proof Sketch</vt:lpstr>
      <vt:lpstr>Proof Sketch</vt:lpstr>
      <vt:lpstr>“Always-On SGD”</vt:lpstr>
      <vt:lpstr>Experiments</vt:lpstr>
      <vt:lpstr>FlexiFaCT (Tensor Decomposition)</vt:lpstr>
      <vt:lpstr>FlexiFaCT (Tensor Decomposition)</vt:lpstr>
      <vt:lpstr>FlexiFaCT (Tensor Decomposition)</vt:lpstr>
      <vt:lpstr>FlexiFaCT (Tensor Decomposition)</vt:lpstr>
      <vt:lpstr>Fugue (Using  “Always-On SGD”)</vt:lpstr>
      <vt:lpstr>Fugue (Using  “Always-On SGD”)</vt:lpstr>
      <vt:lpstr>Fugue (Using  “Always-On SGD”)</vt:lpstr>
      <vt:lpstr>Fugue (Using  “Always-On SGD”)</vt:lpstr>
      <vt:lpstr>Fugue (Using  “Always-On SGD”)</vt:lpstr>
      <vt:lpstr>Fugue (Using  “Always-On SGD”)</vt:lpstr>
      <vt:lpstr>Fugue (Using  “Always-On SGD”)</vt:lpstr>
      <vt:lpstr>Fugue (Using  “Always-On SGD”)</vt:lpstr>
      <vt:lpstr>Looking forward</vt:lpstr>
      <vt:lpstr>Future Questions</vt:lpstr>
      <vt:lpstr>Key Points</vt:lpstr>
      <vt:lpstr>Questions?</vt:lpstr>
    </vt:vector>
  </TitlesOfParts>
  <Company>Carnegie Mellon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Large Scale SGD  on Hadoop</dc:title>
  <dc:creator>Alex Beutel</dc:creator>
  <cp:lastModifiedBy>Alex Beutel</cp:lastModifiedBy>
  <cp:revision>481</cp:revision>
  <dcterms:created xsi:type="dcterms:W3CDTF">2014-02-24T21:51:29Z</dcterms:created>
  <dcterms:modified xsi:type="dcterms:W3CDTF">2014-05-16T03:12:18Z</dcterms:modified>
</cp:coreProperties>
</file>